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54"/>
  </p:notesMasterIdLst>
  <p:handoutMasterIdLst>
    <p:handoutMasterId r:id="rId55"/>
  </p:handoutMasterIdLst>
  <p:sldIdLst>
    <p:sldId id="648" r:id="rId2"/>
    <p:sldId id="727" r:id="rId3"/>
    <p:sldId id="728" r:id="rId4"/>
    <p:sldId id="1576" r:id="rId5"/>
    <p:sldId id="1577" r:id="rId6"/>
    <p:sldId id="1578" r:id="rId7"/>
    <p:sldId id="937" r:id="rId8"/>
    <p:sldId id="734" r:id="rId9"/>
    <p:sldId id="1580" r:id="rId10"/>
    <p:sldId id="940" r:id="rId11"/>
    <p:sldId id="1581" r:id="rId12"/>
    <p:sldId id="1582" r:id="rId13"/>
    <p:sldId id="954" r:id="rId14"/>
    <p:sldId id="1554" r:id="rId15"/>
    <p:sldId id="1575" r:id="rId16"/>
    <p:sldId id="960" r:id="rId17"/>
    <p:sldId id="959" r:id="rId18"/>
    <p:sldId id="1572" r:id="rId19"/>
    <p:sldId id="1610" r:id="rId20"/>
    <p:sldId id="1571" r:id="rId21"/>
    <p:sldId id="972" r:id="rId22"/>
    <p:sldId id="1603" r:id="rId23"/>
    <p:sldId id="1604" r:id="rId24"/>
    <p:sldId id="1605" r:id="rId25"/>
    <p:sldId id="1606" r:id="rId26"/>
    <p:sldId id="1607" r:id="rId27"/>
    <p:sldId id="1609" r:id="rId28"/>
    <p:sldId id="1608" r:id="rId29"/>
    <p:sldId id="1611" r:id="rId30"/>
    <p:sldId id="1595" r:id="rId31"/>
    <p:sldId id="1592" r:id="rId32"/>
    <p:sldId id="956" r:id="rId33"/>
    <p:sldId id="941" r:id="rId34"/>
    <p:sldId id="890" r:id="rId35"/>
    <p:sldId id="1584" r:id="rId36"/>
    <p:sldId id="1613" r:id="rId37"/>
    <p:sldId id="1624" r:id="rId38"/>
    <p:sldId id="1625" r:id="rId39"/>
    <p:sldId id="1626" r:id="rId40"/>
    <p:sldId id="889" r:id="rId41"/>
    <p:sldId id="1563" r:id="rId42"/>
    <p:sldId id="1551" r:id="rId43"/>
    <p:sldId id="633" r:id="rId44"/>
    <p:sldId id="1553" r:id="rId45"/>
    <p:sldId id="957" r:id="rId46"/>
    <p:sldId id="1627" r:id="rId47"/>
    <p:sldId id="1629" r:id="rId48"/>
    <p:sldId id="1564" r:id="rId49"/>
    <p:sldId id="1630" r:id="rId50"/>
    <p:sldId id="1597" r:id="rId51"/>
    <p:sldId id="1583" r:id="rId52"/>
    <p:sldId id="932" r:id="rId53"/>
  </p:sldIdLst>
  <p:sldSz cx="10691813" cy="7559675"/>
  <p:notesSz cx="6797675" cy="9926638"/>
  <p:embeddedFontLst>
    <p:embeddedFont>
      <p:font typeface="나눔고딕 Bold" panose="020B0600000101010101" charset="-127"/>
      <p:regular r:id="rId56"/>
      <p:bold r:id="rId57"/>
    </p:embeddedFont>
    <p:embeddedFont>
      <p:font typeface="나눔스퀘어라운드 Bold" panose="020B0600000101010101" charset="-127"/>
      <p:bold r:id="rId58"/>
    </p:embeddedFont>
    <p:embeddedFont>
      <p:font typeface="누리 B" panose="02020603020101020101" pitchFamily="18" charset="-127"/>
      <p:regular r:id="rId59"/>
    </p:embeddedFont>
    <p:embeddedFont>
      <p:font typeface="누리 L" panose="02020603020101020101" pitchFamily="18" charset="-127"/>
      <p:regular r:id="rId60"/>
    </p:embeddedFont>
    <p:embeddedFont>
      <p:font typeface="210 M고딕 050" panose="02020603020101020101" pitchFamily="18" charset="-127"/>
      <p:regular r:id="rId61"/>
    </p:embeddedFont>
    <p:embeddedFont>
      <p:font typeface="Bookman Old Style" panose="02050604050505020204" pitchFamily="18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entury Gothic" panose="020B0502020202020204" pitchFamily="34" charset="0"/>
      <p:regular r:id="rId70"/>
      <p:bold r:id="rId71"/>
      <p:italic r:id="rId72"/>
      <p:boldItalic r:id="rId73"/>
    </p:embeddedFont>
    <p:embeddedFont>
      <p:font typeface="Georgia" panose="02040502050405020303" pitchFamily="18" charset="0"/>
      <p:regular r:id="rId74"/>
      <p:bold r:id="rId75"/>
      <p:italic r:id="rId76"/>
      <p:boldItalic r:id="rId77"/>
    </p:embeddedFont>
    <p:embeddedFont>
      <p:font typeface="HY견고딕" panose="02030600000101010101" pitchFamily="18" charset="-127"/>
      <p:regular r:id="rId78"/>
    </p:embeddedFont>
    <p:embeddedFont>
      <p:font typeface="KoPubWorld돋움체 Bold" panose="00000800000000000000" pitchFamily="2" charset="-127"/>
      <p:bold r:id="rId79"/>
    </p:embeddedFont>
    <p:embeddedFont>
      <p:font typeface="KoPub돋움체 Bold" panose="00000800000000000000" pitchFamily="2" charset="-127"/>
      <p:regular r:id="rId80"/>
      <p:bold r:id="rId81"/>
    </p:embeddedFont>
    <p:embeddedFont>
      <p:font typeface="KoPub돋움체 Medium" panose="00000600000000000000" pitchFamily="2" charset="-127"/>
      <p:regular r:id="rId82"/>
    </p:embeddedFont>
    <p:embeddedFont>
      <p:font typeface="Rix고딕 B" panose="02020603020101020101" pitchFamily="18" charset="-127"/>
      <p:regular r:id="rId83"/>
    </p:embeddedFont>
    <p:embeddedFont>
      <p:font typeface="Rix고딕 EB" panose="02020603020101020101" pitchFamily="18" charset="-127"/>
      <p:regular r:id="rId84"/>
    </p:embeddedFont>
    <p:embeddedFont>
      <p:font typeface="Rix고딕 M" panose="02020603020101020101" pitchFamily="18" charset="-127"/>
      <p:regular r:id="rId85"/>
    </p:embeddedFont>
    <p:embeddedFont>
      <p:font typeface="Rix모던고딕 B" panose="02020603020101020101" pitchFamily="18" charset="-127"/>
      <p:regular r:id="rId86"/>
    </p:embeddedFont>
    <p:embeddedFont>
      <p:font typeface="Rix모던고딕 EB" panose="02020603020101020101" pitchFamily="18" charset="-127"/>
      <p:regular r:id="rId87"/>
    </p:embeddedFont>
    <p:embeddedFont>
      <p:font typeface="Rix모던고딕 L" panose="02020603020101020101" pitchFamily="18" charset="-127"/>
      <p:regular r:id="rId88"/>
    </p:embeddedFont>
    <p:embeddedFont>
      <p:font typeface="Rix모던고딕 M" panose="02020603020101020101" pitchFamily="18" charset="-127"/>
      <p:regular r:id="rId89"/>
    </p:embeddedFont>
    <p:embeddedFont>
      <p:font typeface="Tahoma" panose="020B0604030504040204" pitchFamily="34" charset="0"/>
      <p:regular r:id="rId90"/>
      <p:bold r:id="rId91"/>
    </p:embeddedFont>
    <p:embeddedFont>
      <p:font typeface="vricksrepublic" panose="020B0600000101010101" charset="0"/>
      <p:bold r:id="rId92"/>
    </p:embeddedFont>
    <p:embeddedFont>
      <p:font typeface="Wingdings 2" panose="05020102010507070707" pitchFamily="18" charset="2"/>
      <p:regular r:id="rId93"/>
    </p:embeddedFont>
    <p:embeddedFont>
      <p:font typeface="Yoon 윤고딕 530_TT" panose="02090603020101020101" pitchFamily="18" charset="-127"/>
      <p:regular r:id="rId94"/>
    </p:embeddedFont>
    <p:embeddedFont>
      <p:font typeface="나눔고딕" panose="020D0604000000000000" pitchFamily="50" charset="-127"/>
      <p:regular r:id="rId95"/>
      <p:bold r:id="rId96"/>
    </p:embeddedFont>
    <p:embeddedFont>
      <p:font typeface="나눔바른고딕" panose="020B0603020101020101" pitchFamily="50" charset="-127"/>
      <p:regular r:id="rId97"/>
      <p:bold r:id="rId98"/>
    </p:embeddedFont>
    <p:embeddedFont>
      <p:font typeface="나눔손글씨 붓" panose="03060600000000000000" pitchFamily="66" charset="-127"/>
      <p:regular r:id="rId99"/>
    </p:embeddedFont>
    <p:embeddedFont>
      <p:font typeface="나눔스퀘어" panose="020B0600000101010101" pitchFamily="50" charset="-127"/>
      <p:regular r:id="rId100"/>
    </p:embeddedFont>
    <p:embeddedFont>
      <p:font typeface="나눔스퀘어 Bold" panose="020B0600000101010101" pitchFamily="50" charset="-127"/>
      <p:bold r:id="rId101"/>
    </p:embeddedFont>
    <p:embeddedFont>
      <p:font typeface="나눔스퀘어 ExtraBold" panose="020B0600000101010101" pitchFamily="50" charset="-127"/>
      <p:bold r:id="rId102"/>
    </p:embeddedFont>
    <p:embeddedFont>
      <p:font typeface="다음_Regular" panose="02000603060000000000" pitchFamily="2" charset="-127"/>
      <p:regular r:id="rId103"/>
    </p:embeddedFont>
    <p:embeddedFont>
      <p:font typeface="다음_SemiBold" panose="02000700060000000000" pitchFamily="2" charset="-127"/>
      <p:regular r:id="rId104"/>
    </p:embeddedFont>
    <p:embeddedFont>
      <p:font typeface="맑은 고딕" panose="020B0503020000020004" pitchFamily="50" charset="-127"/>
      <p:regular r:id="rId105"/>
      <p:bold r:id="rId106"/>
    </p:embeddedFont>
    <p:embeddedFont>
      <p:font typeface="뫼비우스 Bold" panose="02000500000000000000" pitchFamily="2" charset="-127"/>
      <p:regular r:id="rId10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6497" userDrawn="1">
          <p15:clr>
            <a:srgbClr val="A4A3A4"/>
          </p15:clr>
        </p15:guide>
        <p15:guide id="7" pos="238" userDrawn="1">
          <p15:clr>
            <a:srgbClr val="A4A3A4"/>
          </p15:clr>
        </p15:guide>
        <p15:guide id="8" pos="3368" userDrawn="1">
          <p15:clr>
            <a:srgbClr val="A4A3A4"/>
          </p15:clr>
        </p15:guide>
        <p15:guide id="10" orient="horz" pos="2358" userDrawn="1">
          <p15:clr>
            <a:srgbClr val="A4A3A4"/>
          </p15:clr>
        </p15:guide>
        <p15:guide id="11" orient="horz" pos="385" userDrawn="1">
          <p15:clr>
            <a:srgbClr val="A4A3A4"/>
          </p15:clr>
        </p15:guide>
        <p15:guide id="12" orient="horz" pos="4445" userDrawn="1">
          <p15:clr>
            <a:srgbClr val="A4A3A4"/>
          </p15:clr>
        </p15:guide>
        <p15:guide id="13" orient="horz" pos="7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C4FC"/>
    <a:srgbClr val="0772BE"/>
    <a:srgbClr val="0799E2"/>
    <a:srgbClr val="0099E6"/>
    <a:srgbClr val="8AC3FF"/>
    <a:srgbClr val="0070C0"/>
    <a:srgbClr val="004A9E"/>
    <a:srgbClr val="F2F2F2"/>
    <a:srgbClr val="C00000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63" autoAdjust="0"/>
    <p:restoredTop sz="96247" autoAdjust="0"/>
  </p:normalViewPr>
  <p:slideViewPr>
    <p:cSldViewPr snapToGrid="0" showGuides="1">
      <p:cViewPr varScale="1">
        <p:scale>
          <a:sx n="96" d="100"/>
          <a:sy n="96" d="100"/>
        </p:scale>
        <p:origin x="1032" y="84"/>
      </p:cViewPr>
      <p:guideLst>
        <p:guide pos="6497"/>
        <p:guide pos="238"/>
        <p:guide pos="3368"/>
        <p:guide orient="horz" pos="2358"/>
        <p:guide orient="horz" pos="385"/>
        <p:guide orient="horz" pos="4445"/>
        <p:guide orient="horz" pos="7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1502"/>
    </p:cViewPr>
  </p:sorterViewPr>
  <p:notesViewPr>
    <p:cSldViewPr snapToGrid="0">
      <p:cViewPr varScale="1">
        <p:scale>
          <a:sx n="116" d="100"/>
          <a:sy n="116" d="100"/>
        </p:scale>
        <p:origin x="4032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84" Type="http://schemas.openxmlformats.org/officeDocument/2006/relationships/font" Target="fonts/font29.fntdata"/><Relationship Id="rId89" Type="http://schemas.openxmlformats.org/officeDocument/2006/relationships/font" Target="fonts/font34.fntdata"/><Relationship Id="rId16" Type="http://schemas.openxmlformats.org/officeDocument/2006/relationships/slide" Target="slides/slide15.xml"/><Relationship Id="rId107" Type="http://schemas.openxmlformats.org/officeDocument/2006/relationships/font" Target="fonts/font5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102" Type="http://schemas.openxmlformats.org/officeDocument/2006/relationships/font" Target="fonts/font47.fntdata"/><Relationship Id="rId5" Type="http://schemas.openxmlformats.org/officeDocument/2006/relationships/slide" Target="slides/slide4.xml"/><Relationship Id="rId90" Type="http://schemas.openxmlformats.org/officeDocument/2006/relationships/font" Target="fonts/font35.fntdata"/><Relationship Id="rId95" Type="http://schemas.openxmlformats.org/officeDocument/2006/relationships/font" Target="fonts/font4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0" Type="http://schemas.openxmlformats.org/officeDocument/2006/relationships/font" Target="fonts/font25.fntdata"/><Relationship Id="rId85" Type="http://schemas.openxmlformats.org/officeDocument/2006/relationships/font" Target="fonts/font3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font" Target="fonts/font4.fntdata"/><Relationship Id="rId103" Type="http://schemas.openxmlformats.org/officeDocument/2006/relationships/font" Target="fonts/font48.fntdata"/><Relationship Id="rId108" Type="http://schemas.openxmlformats.org/officeDocument/2006/relationships/presProps" Target="presProps.xml"/><Relationship Id="rId54" Type="http://schemas.openxmlformats.org/officeDocument/2006/relationships/notesMaster" Target="notesMasters/notesMaster1.xml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91" Type="http://schemas.openxmlformats.org/officeDocument/2006/relationships/font" Target="fonts/font36.fntdata"/><Relationship Id="rId96" Type="http://schemas.openxmlformats.org/officeDocument/2006/relationships/font" Target="fonts/font4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6" Type="http://schemas.openxmlformats.org/officeDocument/2006/relationships/font" Target="fonts/font5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font" Target="fonts/font26.fntdata"/><Relationship Id="rId86" Type="http://schemas.openxmlformats.org/officeDocument/2006/relationships/font" Target="fonts/font31.fntdata"/><Relationship Id="rId94" Type="http://schemas.openxmlformats.org/officeDocument/2006/relationships/font" Target="fonts/font39.fntdata"/><Relationship Id="rId99" Type="http://schemas.openxmlformats.org/officeDocument/2006/relationships/font" Target="fonts/font44.fntdata"/><Relationship Id="rId101" Type="http://schemas.openxmlformats.org/officeDocument/2006/relationships/font" Target="fonts/font4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6" Type="http://schemas.openxmlformats.org/officeDocument/2006/relationships/font" Target="fonts/font21.fntdata"/><Relationship Id="rId97" Type="http://schemas.openxmlformats.org/officeDocument/2006/relationships/font" Target="fonts/font42.fntdata"/><Relationship Id="rId104" Type="http://schemas.openxmlformats.org/officeDocument/2006/relationships/font" Target="fonts/font49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92" Type="http://schemas.openxmlformats.org/officeDocument/2006/relationships/font" Target="fonts/font3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Relationship Id="rId87" Type="http://schemas.openxmlformats.org/officeDocument/2006/relationships/font" Target="fonts/font32.fntdata"/><Relationship Id="rId110" Type="http://schemas.openxmlformats.org/officeDocument/2006/relationships/theme" Target="theme/theme1.xml"/><Relationship Id="rId61" Type="http://schemas.openxmlformats.org/officeDocument/2006/relationships/font" Target="fonts/font6.fntdata"/><Relationship Id="rId82" Type="http://schemas.openxmlformats.org/officeDocument/2006/relationships/font" Target="fonts/font2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1.fntdata"/><Relationship Id="rId77" Type="http://schemas.openxmlformats.org/officeDocument/2006/relationships/font" Target="fonts/font22.fntdata"/><Relationship Id="rId100" Type="http://schemas.openxmlformats.org/officeDocument/2006/relationships/font" Target="fonts/font45.fntdata"/><Relationship Id="rId105" Type="http://schemas.openxmlformats.org/officeDocument/2006/relationships/font" Target="fonts/font5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93" Type="http://schemas.openxmlformats.org/officeDocument/2006/relationships/font" Target="fonts/font38.fntdata"/><Relationship Id="rId98" Type="http://schemas.openxmlformats.org/officeDocument/2006/relationships/font" Target="fonts/font4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font" Target="fonts/font7.fntdata"/><Relationship Id="rId83" Type="http://schemas.openxmlformats.org/officeDocument/2006/relationships/font" Target="fonts/font28.fntdata"/><Relationship Id="rId88" Type="http://schemas.openxmlformats.org/officeDocument/2006/relationships/font" Target="fonts/font33.fntdata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66029-18BE-4EA2-A151-CE45BCD6714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9819-2790-4E8B-8D70-F0F797C257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2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7471-BAC4-43E2-B198-A8B728858C6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9E5EB-EFAA-4B74-901E-B1938FAF4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70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장_0,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 userDrawn="1"/>
        </p:nvSpPr>
        <p:spPr>
          <a:xfrm>
            <a:off x="-1" y="-9728"/>
            <a:ext cx="10700427" cy="5651770"/>
          </a:xfrm>
          <a:custGeom>
            <a:avLst/>
            <a:gdLst>
              <a:gd name="connsiteX0" fmla="*/ 9728 w 10710154"/>
              <a:gd name="connsiteY0" fmla="*/ 0 h 6527260"/>
              <a:gd name="connsiteX1" fmla="*/ 10710154 w 10710154"/>
              <a:gd name="connsiteY1" fmla="*/ 0 h 6527260"/>
              <a:gd name="connsiteX2" fmla="*/ 10710154 w 10710154"/>
              <a:gd name="connsiteY2" fmla="*/ 2237362 h 6527260"/>
              <a:gd name="connsiteX3" fmla="*/ 0 w 10710154"/>
              <a:gd name="connsiteY3" fmla="*/ 6527260 h 6527260"/>
              <a:gd name="connsiteX4" fmla="*/ 9728 w 10710154"/>
              <a:gd name="connsiteY4" fmla="*/ 0 h 6527260"/>
              <a:gd name="connsiteX0" fmla="*/ 1 w 10700427"/>
              <a:gd name="connsiteY0" fmla="*/ 0 h 5651770"/>
              <a:gd name="connsiteX1" fmla="*/ 10700427 w 10700427"/>
              <a:gd name="connsiteY1" fmla="*/ 0 h 5651770"/>
              <a:gd name="connsiteX2" fmla="*/ 10700427 w 10700427"/>
              <a:gd name="connsiteY2" fmla="*/ 2237362 h 5651770"/>
              <a:gd name="connsiteX3" fmla="*/ 0 w 10700427"/>
              <a:gd name="connsiteY3" fmla="*/ 5651770 h 5651770"/>
              <a:gd name="connsiteX4" fmla="*/ 1 w 10700427"/>
              <a:gd name="connsiteY4" fmla="*/ 0 h 5651770"/>
              <a:gd name="connsiteX0" fmla="*/ 1 w 10700427"/>
              <a:gd name="connsiteY0" fmla="*/ 0 h 5651770"/>
              <a:gd name="connsiteX1" fmla="*/ 10700427 w 10700427"/>
              <a:gd name="connsiteY1" fmla="*/ 0 h 5651770"/>
              <a:gd name="connsiteX2" fmla="*/ 10680971 w 10700427"/>
              <a:gd name="connsiteY2" fmla="*/ 2237362 h 5651770"/>
              <a:gd name="connsiteX3" fmla="*/ 0 w 10700427"/>
              <a:gd name="connsiteY3" fmla="*/ 5651770 h 5651770"/>
              <a:gd name="connsiteX4" fmla="*/ 1 w 10700427"/>
              <a:gd name="connsiteY4" fmla="*/ 0 h 5651770"/>
              <a:gd name="connsiteX0" fmla="*/ 1 w 10719882"/>
              <a:gd name="connsiteY0" fmla="*/ 0 h 5651770"/>
              <a:gd name="connsiteX1" fmla="*/ 10700427 w 10719882"/>
              <a:gd name="connsiteY1" fmla="*/ 0 h 5651770"/>
              <a:gd name="connsiteX2" fmla="*/ 10719882 w 10719882"/>
              <a:gd name="connsiteY2" fmla="*/ 2217907 h 5651770"/>
              <a:gd name="connsiteX3" fmla="*/ 0 w 10719882"/>
              <a:gd name="connsiteY3" fmla="*/ 5651770 h 5651770"/>
              <a:gd name="connsiteX4" fmla="*/ 1 w 10719882"/>
              <a:gd name="connsiteY4" fmla="*/ 0 h 5651770"/>
              <a:gd name="connsiteX0" fmla="*/ 1 w 10700427"/>
              <a:gd name="connsiteY0" fmla="*/ 0 h 5651770"/>
              <a:gd name="connsiteX1" fmla="*/ 10700427 w 10700427"/>
              <a:gd name="connsiteY1" fmla="*/ 0 h 5651770"/>
              <a:gd name="connsiteX2" fmla="*/ 10690699 w 10700427"/>
              <a:gd name="connsiteY2" fmla="*/ 2217907 h 5651770"/>
              <a:gd name="connsiteX3" fmla="*/ 0 w 10700427"/>
              <a:gd name="connsiteY3" fmla="*/ 5651770 h 5651770"/>
              <a:gd name="connsiteX4" fmla="*/ 1 w 10700427"/>
              <a:gd name="connsiteY4" fmla="*/ 0 h 56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0427" h="5651770">
                <a:moveTo>
                  <a:pt x="1" y="0"/>
                </a:moveTo>
                <a:lnTo>
                  <a:pt x="10700427" y="0"/>
                </a:lnTo>
                <a:cubicBezTo>
                  <a:pt x="10697184" y="739302"/>
                  <a:pt x="10693942" y="1478605"/>
                  <a:pt x="10690699" y="2217907"/>
                </a:cubicBezTo>
                <a:lnTo>
                  <a:pt x="0" y="5651770"/>
                </a:lnTo>
                <a:cubicBezTo>
                  <a:pt x="6485" y="3485744"/>
                  <a:pt x="3244" y="2195209"/>
                  <a:pt x="1" y="0"/>
                </a:cubicBezTo>
                <a:close/>
              </a:path>
            </a:pathLst>
          </a:custGeom>
          <a:solidFill>
            <a:srgbClr val="C5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7162098"/>
            <a:ext cx="1730958" cy="3164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0E473D-3B7D-82A0-39C9-E8A522CA25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146" y="7064313"/>
            <a:ext cx="1505638" cy="3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8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3367" userDrawn="1">
          <p15:clr>
            <a:srgbClr val="FBAE40"/>
          </p15:clr>
        </p15:guide>
        <p15:guide id="3" orient="horz" pos="680" userDrawn="1">
          <p15:clr>
            <a:srgbClr val="FBAE40"/>
          </p15:clr>
        </p15:guide>
        <p15:guide id="4" orient="horz" pos="4422" userDrawn="1">
          <p15:clr>
            <a:srgbClr val="FBAE40"/>
          </p15:clr>
        </p15:guide>
        <p15:guide id="5" pos="260" userDrawn="1">
          <p15:clr>
            <a:srgbClr val="FBAE40"/>
          </p15:clr>
        </p15:guide>
        <p15:guide id="6" pos="647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장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582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422">
          <p15:clr>
            <a:srgbClr val="FBAE40"/>
          </p15:clr>
        </p15:guide>
        <p15:guide id="5" pos="260">
          <p15:clr>
            <a:srgbClr val="FBAE40"/>
          </p15:clr>
        </p15:guide>
        <p15:guide id="6" pos="647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장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7162098"/>
            <a:ext cx="1730958" cy="316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D30F2AC-D527-4299-1227-961193A3F8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146" y="7064313"/>
            <a:ext cx="1505638" cy="3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8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422">
          <p15:clr>
            <a:srgbClr val="FBAE40"/>
          </p15:clr>
        </p15:guide>
        <p15:guide id="5" pos="260">
          <p15:clr>
            <a:srgbClr val="FBAE40"/>
          </p15:clr>
        </p15:guide>
        <p15:guide id="6" pos="647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11439"/>
          <a:stretch/>
        </p:blipFill>
        <p:spPr bwMode="auto">
          <a:xfrm>
            <a:off x="0" y="0"/>
            <a:ext cx="10691813" cy="658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7162098"/>
            <a:ext cx="1730958" cy="3164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D75807-A697-53EC-F914-171A4BF9E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146" y="7064313"/>
            <a:ext cx="1505638" cy="358820"/>
          </a:xfrm>
          <a:prstGeom prst="rect">
            <a:avLst/>
          </a:prstGeom>
        </p:spPr>
      </p:pic>
      <p:sp>
        <p:nvSpPr>
          <p:cNvPr id="4" name="Rectangle 946">
            <a:extLst>
              <a:ext uri="{FF2B5EF4-FFF2-40B4-BE49-F238E27FC236}">
                <a16:creationId xmlns:a16="http://schemas.microsoft.com/office/drawing/2014/main" id="{64751287-6EC2-7A2E-4BFA-E061F6B5E6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53879" y="233158"/>
            <a:ext cx="4489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18427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18427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18427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18427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18427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184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184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184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184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1200" spc="-116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자원공유시스템「「인천 바이오 맵」</a:t>
            </a:r>
            <a:endParaRPr lang="en-US" altLang="ko-KR" sz="1200" spc="-116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200" spc="-116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플랫폼 구축용역</a:t>
            </a:r>
          </a:p>
        </p:txBody>
      </p:sp>
    </p:spTree>
    <p:extLst>
      <p:ext uri="{BB962C8B-B14F-4D97-AF65-F5344CB8AC3E}">
        <p14:creationId xmlns:p14="http://schemas.microsoft.com/office/powerpoint/2010/main" val="1898125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업추진방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-1" y="-4857"/>
            <a:ext cx="10691815" cy="7564533"/>
            <a:chOff x="-1" y="-4857"/>
            <a:chExt cx="10691815" cy="7564533"/>
          </a:xfrm>
        </p:grpSpPr>
        <p:grpSp>
          <p:nvGrpSpPr>
            <p:cNvPr id="7" name="그룹 6"/>
            <p:cNvGrpSpPr/>
            <p:nvPr userDrawn="1"/>
          </p:nvGrpSpPr>
          <p:grpSpPr>
            <a:xfrm>
              <a:off x="0" y="-4857"/>
              <a:ext cx="10691814" cy="7564532"/>
              <a:chOff x="0" y="-4857"/>
              <a:chExt cx="9906000" cy="6862856"/>
            </a:xfrm>
          </p:grpSpPr>
          <p:pic>
            <p:nvPicPr>
              <p:cNvPr id="67" name="그림 66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0" y="2494842"/>
                <a:ext cx="9906000" cy="4363157"/>
              </a:xfrm>
              <a:prstGeom prst="roundRect">
                <a:avLst>
                  <a:gd name="adj" fmla="val 0"/>
                </a:avLst>
              </a:prstGeom>
            </p:spPr>
          </p:pic>
          <p:pic>
            <p:nvPicPr>
              <p:cNvPr id="68" name="그림 67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-4857"/>
                <a:ext cx="9906000" cy="4363157"/>
              </a:xfrm>
              <a:prstGeom prst="roundRect">
                <a:avLst>
                  <a:gd name="adj" fmla="val 0"/>
                </a:avLst>
              </a:prstGeom>
            </p:spPr>
          </p:pic>
        </p:grpSp>
        <p:grpSp>
          <p:nvGrpSpPr>
            <p:cNvPr id="6" name="그룹 5"/>
            <p:cNvGrpSpPr/>
            <p:nvPr userDrawn="1"/>
          </p:nvGrpSpPr>
          <p:grpSpPr>
            <a:xfrm>
              <a:off x="220299" y="1261625"/>
              <a:ext cx="10252194" cy="6004709"/>
              <a:chOff x="220299" y="708223"/>
              <a:chExt cx="10252194" cy="6558112"/>
            </a:xfrm>
          </p:grpSpPr>
          <p:sp>
            <p:nvSpPr>
              <p:cNvPr id="45" name="모서리가 둥근 직사각형 44"/>
              <p:cNvSpPr/>
              <p:nvPr userDrawn="1"/>
            </p:nvSpPr>
            <p:spPr>
              <a:xfrm>
                <a:off x="220299" y="708223"/>
                <a:ext cx="10252194" cy="6558112"/>
              </a:xfrm>
              <a:prstGeom prst="roundRect">
                <a:avLst>
                  <a:gd name="adj" fmla="val 1252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47" name="그림 46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576" y="770196"/>
                <a:ext cx="10135394" cy="6410314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960" y="7313416"/>
              <a:ext cx="524851" cy="204795"/>
            </a:xfrm>
            <a:prstGeom prst="rect">
              <a:avLst/>
            </a:prstGeom>
          </p:spPr>
        </p:pic>
        <p:pic>
          <p:nvPicPr>
            <p:cNvPr id="28" name="Picture 37" descr="D:\03_제안서\00_이미지자료\element\Colorful_Web_Ribbons_Set copy2.png"/>
            <p:cNvPicPr>
              <a:picLocks noChangeAspect="1" noChangeArrowheads="1"/>
            </p:cNvPicPr>
            <p:nvPr userDrawn="1"/>
          </p:nvPicPr>
          <p:blipFill>
            <a:blip r:embed="rId7">
              <a:duotone>
                <a:prstClr val="black"/>
                <a:srgbClr val="44546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028" y="7101996"/>
              <a:ext cx="1476660" cy="303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슬라이드 번호 개체 틀 3"/>
            <p:cNvSpPr txBox="1">
              <a:spLocks/>
            </p:cNvSpPr>
            <p:nvPr userDrawn="1"/>
          </p:nvSpPr>
          <p:spPr>
            <a:xfrm>
              <a:off x="4887780" y="7148303"/>
              <a:ext cx="994282" cy="251368"/>
            </a:xfrm>
            <a:prstGeom prst="rect">
              <a:avLst/>
            </a:prstGeom>
          </p:spPr>
          <p:txBody>
            <a:bodyPr lIns="0" rIns="0" anchor="ctr"/>
            <a:lstStyle>
              <a:lvl1pPr>
                <a:defRPr sz="600"/>
              </a:lvl1pPr>
            </a:lstStyle>
            <a:p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fld id="{C399BD53-DAFB-4491-AFE6-CEFA7FA41DFF}" type="slidenum">
                <a:rPr kumimoji="0" lang="en-US" altLang="ko-KR" sz="800" smtClean="0">
                  <a:solidFill>
                    <a:prstClr val="white"/>
                  </a:solidFill>
                  <a:latin typeface="누리 B" panose="02020603020101020101" pitchFamily="18" charset="-127"/>
                  <a:ea typeface="누리 B" panose="02020603020101020101" pitchFamily="18" charset="-127"/>
                </a:rPr>
                <a:pPr algn="ctr" defTabSz="4572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t>‹#›</a:t>
              </a:fld>
              <a:endParaRPr kumimoji="0" lang="ko-KR" altLang="en-US" sz="800" dirty="0">
                <a:solidFill>
                  <a:prstClr val="white"/>
                </a:solidFill>
                <a:latin typeface="누리 B" panose="02020603020101020101" pitchFamily="18" charset="-127"/>
                <a:ea typeface="누리 B" panose="02020603020101020101" pitchFamily="18" charset="-127"/>
              </a:endParaRPr>
            </a:p>
          </p:txBody>
        </p:sp>
        <p:grpSp>
          <p:nvGrpSpPr>
            <p:cNvPr id="63" name="그룹 62"/>
            <p:cNvGrpSpPr/>
            <p:nvPr userDrawn="1"/>
          </p:nvGrpSpPr>
          <p:grpSpPr>
            <a:xfrm>
              <a:off x="-1" y="212049"/>
              <a:ext cx="10691814" cy="965855"/>
              <a:chOff x="-1" y="139916"/>
              <a:chExt cx="10691814" cy="965855"/>
            </a:xfrm>
          </p:grpSpPr>
          <p:sp>
            <p:nvSpPr>
              <p:cNvPr id="64" name="직사각형 63"/>
              <p:cNvSpPr/>
              <p:nvPr userDrawn="1"/>
            </p:nvSpPr>
            <p:spPr>
              <a:xfrm>
                <a:off x="-1" y="236449"/>
                <a:ext cx="10691814" cy="675847"/>
              </a:xfrm>
              <a:prstGeom prst="rect">
                <a:avLst/>
              </a:prstGeom>
              <a:gradFill flip="none" rotWithShape="1">
                <a:gsLst>
                  <a:gs pos="0">
                    <a:srgbClr val="4472C4">
                      <a:lumMod val="60000"/>
                      <a:lumOff val="40000"/>
                    </a:srgbClr>
                  </a:gs>
                  <a:gs pos="100000">
                    <a:srgbClr val="4472C4">
                      <a:lumMod val="5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65" name="그림 64"/>
              <p:cNvPicPr>
                <a:picLocks noChangeAspect="1"/>
              </p:cNvPicPr>
              <p:nvPr userDrawn="1"/>
            </p:nvPicPr>
            <p:blipFill>
              <a:blip r:embed="rId8" cstate="print">
                <a:duotone>
                  <a:prstClr val="black"/>
                  <a:srgbClr val="4472C4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019" y="139916"/>
                <a:ext cx="908591" cy="965855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 userDrawn="1"/>
          </p:nvSpPr>
          <p:spPr>
            <a:xfrm>
              <a:off x="7877513" y="80360"/>
              <a:ext cx="2614275" cy="23408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p:spPr>
          <p:txBody>
            <a:bodyPr wrap="square" lIns="0" tIns="0" rIns="0" bIns="0" rtlCol="0">
              <a:noAutofit/>
              <a:sp3d>
                <a:bevelT w="1270" h="1270"/>
                <a:bevelB w="1270" h="1270"/>
              </a:sp3d>
            </a:bodyPr>
            <a:lstStyle/>
            <a:p>
              <a:pPr lvl="0" algn="r"/>
              <a:r>
                <a:rPr lang="en-US" altLang="ko-KR" sz="1000" spc="-55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Ⅰ</a:t>
              </a:r>
              <a:r>
                <a:rPr lang="ko-KR" altLang="en-US" sz="1000" spc="-55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</a:t>
              </a:r>
              <a:r>
                <a:rPr lang="en-US" altLang="ko-KR" sz="1000" spc="-55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Ⅱ.</a:t>
              </a:r>
              <a:r>
                <a:rPr lang="ko-KR" altLang="en-US" sz="1000" spc="-55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사업추진방안</a:t>
              </a:r>
              <a:r>
                <a:rPr lang="en-US" altLang="ko-KR" sz="1000" spc="-55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Ⅲ   Ⅳ</a:t>
              </a:r>
              <a:endParaRPr lang="ko-KR" altLang="en-US" sz="1000" spc="-55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368473" y="383320"/>
              <a:ext cx="41293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900" b="1" spc="-2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실행방안</a:t>
              </a:r>
              <a:endParaRPr lang="en-US" altLang="ko-KR" sz="900" b="1" spc="-2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8" y="7295511"/>
              <a:ext cx="1130292" cy="226963"/>
            </a:xfrm>
            <a:prstGeom prst="rect">
              <a:avLst/>
            </a:prstGeom>
          </p:spPr>
        </p:pic>
        <p:pic>
          <p:nvPicPr>
            <p:cNvPr id="21" name="Picture 2" descr="C:\01. Proposal\00. Reference\bg.png"/>
            <p:cNvPicPr>
              <a:picLocks noChangeAspect="1" noChangeArrowheads="1"/>
            </p:cNvPicPr>
            <p:nvPr userDrawn="1"/>
          </p:nvPicPr>
          <p:blipFill>
            <a:blip r:embed="rId10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10691813" cy="7559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직사각형 21"/>
            <p:cNvSpPr/>
            <p:nvPr userDrawn="1"/>
          </p:nvSpPr>
          <p:spPr>
            <a:xfrm>
              <a:off x="0" y="0"/>
              <a:ext cx="10679704" cy="75596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0420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장_전략_실행방안_팝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0" y="-4857"/>
            <a:ext cx="10691814" cy="7564532"/>
            <a:chOff x="0" y="-4857"/>
            <a:chExt cx="9906000" cy="6862856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0" y="2494842"/>
              <a:ext cx="9906000" cy="4363157"/>
            </a:xfrm>
            <a:prstGeom prst="roundRect">
              <a:avLst>
                <a:gd name="adj" fmla="val 0"/>
              </a:avLst>
            </a:prstGeom>
          </p:spPr>
        </p:pic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857"/>
              <a:ext cx="9906000" cy="4363157"/>
            </a:xfrm>
            <a:prstGeom prst="roundRect">
              <a:avLst>
                <a:gd name="adj" fmla="val 0"/>
              </a:avLst>
            </a:prstGeom>
          </p:spPr>
        </p:pic>
      </p:grpSp>
      <p:grpSp>
        <p:nvGrpSpPr>
          <p:cNvPr id="8" name="그룹 7"/>
          <p:cNvGrpSpPr/>
          <p:nvPr userDrawn="1"/>
        </p:nvGrpSpPr>
        <p:grpSpPr>
          <a:xfrm>
            <a:off x="220299" y="1261625"/>
            <a:ext cx="10252194" cy="6004709"/>
            <a:chOff x="220299" y="708223"/>
            <a:chExt cx="10252194" cy="6558112"/>
          </a:xfrm>
        </p:grpSpPr>
        <p:sp>
          <p:nvSpPr>
            <p:cNvPr id="9" name="모서리가 둥근 직사각형 8"/>
            <p:cNvSpPr/>
            <p:nvPr userDrawn="1"/>
          </p:nvSpPr>
          <p:spPr>
            <a:xfrm>
              <a:off x="220299" y="708223"/>
              <a:ext cx="10252194" cy="6558112"/>
            </a:xfrm>
            <a:prstGeom prst="roundRect">
              <a:avLst>
                <a:gd name="adj" fmla="val 1252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76" y="770196"/>
              <a:ext cx="10135394" cy="6410314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960" y="7313416"/>
            <a:ext cx="524851" cy="2047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8" y="7294502"/>
            <a:ext cx="994386" cy="218420"/>
          </a:xfrm>
          <a:prstGeom prst="rect">
            <a:avLst/>
          </a:prstGeom>
        </p:spPr>
      </p:pic>
      <p:pic>
        <p:nvPicPr>
          <p:cNvPr id="13" name="Picture 37" descr="D:\03_제안서\00_이미지자료\element\Colorful_Web_Ribbons_Set copy2.png"/>
          <p:cNvPicPr>
            <a:picLocks noChangeAspect="1" noChangeArrowheads="1"/>
          </p:cNvPicPr>
          <p:nvPr userDrawn="1"/>
        </p:nvPicPr>
        <p:blipFill>
          <a:blip r:embed="rId8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028" y="7101996"/>
            <a:ext cx="1476660" cy="30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3"/>
          <p:cNvSpPr txBox="1">
            <a:spLocks/>
          </p:cNvSpPr>
          <p:nvPr userDrawn="1"/>
        </p:nvSpPr>
        <p:spPr>
          <a:xfrm>
            <a:off x="4887780" y="7148303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800" smtClean="0">
                <a:solidFill>
                  <a:prstClr val="white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800" dirty="0">
              <a:solidFill>
                <a:prstClr val="white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-1" y="212049"/>
            <a:ext cx="10691814" cy="965855"/>
            <a:chOff x="-1" y="139916"/>
            <a:chExt cx="10691814" cy="965855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-1" y="236449"/>
              <a:ext cx="10691814" cy="675847"/>
            </a:xfrm>
            <a:prstGeom prst="rect">
              <a:avLst/>
            </a:prstGeom>
            <a:gradFill flip="none" rotWithShape="1">
              <a:gsLst>
                <a:gs pos="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5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9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19" y="139916"/>
              <a:ext cx="908591" cy="965855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 userDrawn="1"/>
        </p:nvSpPr>
        <p:spPr>
          <a:xfrm>
            <a:off x="368473" y="383320"/>
            <a:ext cx="41293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b="1" spc="-2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실행방안</a:t>
            </a:r>
            <a:endParaRPr lang="en-US" altLang="ko-KR" sz="900" b="1" spc="-2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7877513" y="80360"/>
            <a:ext cx="2614275" cy="23408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wrap="square" lIns="0" tIns="0" rIns="0" bIns="0" rtlCol="0">
            <a:noAutofit/>
            <a:sp3d>
              <a:bevelT w="1270" h="1270"/>
              <a:bevelB w="1270" h="1270"/>
            </a:sp3d>
          </a:bodyPr>
          <a:lstStyle/>
          <a:p>
            <a:pPr lvl="0" algn="r"/>
            <a:r>
              <a:rPr lang="en-US" altLang="ko-KR" sz="1000" spc="-55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Ⅰ.</a:t>
            </a:r>
            <a:r>
              <a:rPr lang="ko-KR" altLang="en-US" sz="1000" spc="-55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사업의 이해    </a:t>
            </a:r>
            <a:r>
              <a:rPr lang="en-US" altLang="ko-KR" sz="1000" spc="-55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    Ⅲ   Ⅳ</a:t>
            </a:r>
            <a:endParaRPr lang="ko-KR" altLang="en-US" sz="1000" spc="-55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-9525" y="1"/>
            <a:ext cx="10710861" cy="7559674"/>
          </a:xfrm>
          <a:prstGeom prst="roundRect">
            <a:avLst>
              <a:gd name="adj" fmla="val 0"/>
            </a:avLst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587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장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7162098"/>
            <a:ext cx="1730958" cy="316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98E944-3DCA-AA69-5868-0A9492ED86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146" y="7064313"/>
            <a:ext cx="1505638" cy="3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08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_간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10691813" cy="755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440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장표(프롤로그,맺음말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 userDrawn="1"/>
        </p:nvSpPr>
        <p:spPr bwMode="auto">
          <a:xfrm>
            <a:off x="-1" y="2082"/>
            <a:ext cx="10691813" cy="648000"/>
          </a:xfrm>
          <a:prstGeom prst="rect">
            <a:avLst/>
          </a:prstGeom>
          <a:gradFill>
            <a:gsLst>
              <a:gs pos="0">
                <a:srgbClr val="00B0AD"/>
              </a:gs>
              <a:gs pos="100000">
                <a:srgbClr val="104497"/>
              </a:gs>
            </a:gsLst>
            <a:lin ang="108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kumimoji="0" lang="ko-KR" altLang="en-US" sz="800" dirty="0">
              <a:solidFill>
                <a:schemeClr val="bg1"/>
              </a:solidFill>
              <a:latin typeface="Georgia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221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현황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089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  <a:prstGeom prst="rect">
            <a:avLst/>
          </a:prstGeom>
        </p:spPr>
        <p:txBody>
          <a:bodyPr anchor="b"/>
          <a:lstStyle>
            <a:lvl1pPr algn="ctr">
              <a:defRPr sz="647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90"/>
            </a:lvl1pPr>
            <a:lvl2pPr marL="493456" indent="0" algn="ctr">
              <a:buNone/>
              <a:defRPr sz="2159"/>
            </a:lvl2pPr>
            <a:lvl3pPr marL="986912" indent="0" algn="ctr">
              <a:buNone/>
              <a:defRPr sz="1943"/>
            </a:lvl3pPr>
            <a:lvl4pPr marL="1480368" indent="0" algn="ctr">
              <a:buNone/>
              <a:defRPr sz="1727"/>
            </a:lvl4pPr>
            <a:lvl5pPr marL="1973824" indent="0" algn="ctr">
              <a:buNone/>
              <a:defRPr sz="1727"/>
            </a:lvl5pPr>
            <a:lvl6pPr marL="2467280" indent="0" algn="ctr">
              <a:buNone/>
              <a:defRPr sz="1727"/>
            </a:lvl6pPr>
            <a:lvl7pPr marL="2960736" indent="0" algn="ctr">
              <a:buNone/>
              <a:defRPr sz="1727"/>
            </a:lvl7pPr>
            <a:lvl8pPr marL="3454192" indent="0" algn="ctr">
              <a:buNone/>
              <a:defRPr sz="1727"/>
            </a:lvl8pPr>
            <a:lvl9pPr marL="3947648" indent="0" algn="ctr">
              <a:buNone/>
              <a:defRPr sz="172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3" y="7006701"/>
            <a:ext cx="2405658" cy="402483"/>
          </a:xfrm>
          <a:prstGeom prst="rect">
            <a:avLst/>
          </a:prstGeom>
        </p:spPr>
        <p:txBody>
          <a:bodyPr/>
          <a:lstStyle/>
          <a:p>
            <a:fld id="{BB50E1C6-05ED-408E-A19E-CD6F6C99A2BB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4" y="7006701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1"/>
            <a:ext cx="2405658" cy="402483"/>
          </a:xfrm>
          <a:prstGeom prst="rect">
            <a:avLst/>
          </a:prstGeom>
        </p:spPr>
        <p:txBody>
          <a:bodyPr/>
          <a:lstStyle/>
          <a:p>
            <a:fld id="{C079F7CF-6A15-4586-A7C2-0CD47BB58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1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1장_0,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 userDrawn="1"/>
        </p:nvSpPr>
        <p:spPr>
          <a:xfrm rot="10800000">
            <a:off x="-1" y="1907905"/>
            <a:ext cx="10700427" cy="5651770"/>
          </a:xfrm>
          <a:custGeom>
            <a:avLst/>
            <a:gdLst>
              <a:gd name="connsiteX0" fmla="*/ 9728 w 10710154"/>
              <a:gd name="connsiteY0" fmla="*/ 0 h 6527260"/>
              <a:gd name="connsiteX1" fmla="*/ 10710154 w 10710154"/>
              <a:gd name="connsiteY1" fmla="*/ 0 h 6527260"/>
              <a:gd name="connsiteX2" fmla="*/ 10710154 w 10710154"/>
              <a:gd name="connsiteY2" fmla="*/ 2237362 h 6527260"/>
              <a:gd name="connsiteX3" fmla="*/ 0 w 10710154"/>
              <a:gd name="connsiteY3" fmla="*/ 6527260 h 6527260"/>
              <a:gd name="connsiteX4" fmla="*/ 9728 w 10710154"/>
              <a:gd name="connsiteY4" fmla="*/ 0 h 6527260"/>
              <a:gd name="connsiteX0" fmla="*/ 1 w 10700427"/>
              <a:gd name="connsiteY0" fmla="*/ 0 h 5651770"/>
              <a:gd name="connsiteX1" fmla="*/ 10700427 w 10700427"/>
              <a:gd name="connsiteY1" fmla="*/ 0 h 5651770"/>
              <a:gd name="connsiteX2" fmla="*/ 10700427 w 10700427"/>
              <a:gd name="connsiteY2" fmla="*/ 2237362 h 5651770"/>
              <a:gd name="connsiteX3" fmla="*/ 0 w 10700427"/>
              <a:gd name="connsiteY3" fmla="*/ 5651770 h 5651770"/>
              <a:gd name="connsiteX4" fmla="*/ 1 w 10700427"/>
              <a:gd name="connsiteY4" fmla="*/ 0 h 5651770"/>
              <a:gd name="connsiteX0" fmla="*/ 1 w 10700427"/>
              <a:gd name="connsiteY0" fmla="*/ 0 h 5651770"/>
              <a:gd name="connsiteX1" fmla="*/ 10700427 w 10700427"/>
              <a:gd name="connsiteY1" fmla="*/ 0 h 5651770"/>
              <a:gd name="connsiteX2" fmla="*/ 10680971 w 10700427"/>
              <a:gd name="connsiteY2" fmla="*/ 2237362 h 5651770"/>
              <a:gd name="connsiteX3" fmla="*/ 0 w 10700427"/>
              <a:gd name="connsiteY3" fmla="*/ 5651770 h 5651770"/>
              <a:gd name="connsiteX4" fmla="*/ 1 w 10700427"/>
              <a:gd name="connsiteY4" fmla="*/ 0 h 5651770"/>
              <a:gd name="connsiteX0" fmla="*/ 1 w 10719882"/>
              <a:gd name="connsiteY0" fmla="*/ 0 h 5651770"/>
              <a:gd name="connsiteX1" fmla="*/ 10700427 w 10719882"/>
              <a:gd name="connsiteY1" fmla="*/ 0 h 5651770"/>
              <a:gd name="connsiteX2" fmla="*/ 10719882 w 10719882"/>
              <a:gd name="connsiteY2" fmla="*/ 2217907 h 5651770"/>
              <a:gd name="connsiteX3" fmla="*/ 0 w 10719882"/>
              <a:gd name="connsiteY3" fmla="*/ 5651770 h 5651770"/>
              <a:gd name="connsiteX4" fmla="*/ 1 w 10719882"/>
              <a:gd name="connsiteY4" fmla="*/ 0 h 5651770"/>
              <a:gd name="connsiteX0" fmla="*/ 1 w 10700427"/>
              <a:gd name="connsiteY0" fmla="*/ 0 h 5651770"/>
              <a:gd name="connsiteX1" fmla="*/ 10700427 w 10700427"/>
              <a:gd name="connsiteY1" fmla="*/ 0 h 5651770"/>
              <a:gd name="connsiteX2" fmla="*/ 10690699 w 10700427"/>
              <a:gd name="connsiteY2" fmla="*/ 2217907 h 5651770"/>
              <a:gd name="connsiteX3" fmla="*/ 0 w 10700427"/>
              <a:gd name="connsiteY3" fmla="*/ 5651770 h 5651770"/>
              <a:gd name="connsiteX4" fmla="*/ 1 w 10700427"/>
              <a:gd name="connsiteY4" fmla="*/ 0 h 56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0427" h="5651770">
                <a:moveTo>
                  <a:pt x="1" y="0"/>
                </a:moveTo>
                <a:lnTo>
                  <a:pt x="10700427" y="0"/>
                </a:lnTo>
                <a:cubicBezTo>
                  <a:pt x="10697184" y="739302"/>
                  <a:pt x="10693942" y="1478605"/>
                  <a:pt x="10690699" y="2217907"/>
                </a:cubicBezTo>
                <a:lnTo>
                  <a:pt x="0" y="5651770"/>
                </a:lnTo>
                <a:cubicBezTo>
                  <a:pt x="6485" y="3485744"/>
                  <a:pt x="3244" y="2195209"/>
                  <a:pt x="1" y="0"/>
                </a:cubicBezTo>
                <a:close/>
              </a:path>
            </a:pathLst>
          </a:custGeom>
          <a:solidFill>
            <a:srgbClr val="C5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7162098"/>
            <a:ext cx="1730958" cy="3164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DC905C-69C9-7D41-F872-468C57CEBD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146" y="7064313"/>
            <a:ext cx="1505638" cy="3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4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422">
          <p15:clr>
            <a:srgbClr val="FBAE40"/>
          </p15:clr>
        </p15:guide>
        <p15:guide id="5" pos="260">
          <p15:clr>
            <a:srgbClr val="FBAE40"/>
          </p15:clr>
        </p15:guide>
        <p15:guide id="6" pos="647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1장_0,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 userDrawn="1"/>
        </p:nvSpPr>
        <p:spPr>
          <a:xfrm rot="10800000">
            <a:off x="-1" y="1907905"/>
            <a:ext cx="10700427" cy="5651770"/>
          </a:xfrm>
          <a:custGeom>
            <a:avLst/>
            <a:gdLst>
              <a:gd name="connsiteX0" fmla="*/ 9728 w 10710154"/>
              <a:gd name="connsiteY0" fmla="*/ 0 h 6527260"/>
              <a:gd name="connsiteX1" fmla="*/ 10710154 w 10710154"/>
              <a:gd name="connsiteY1" fmla="*/ 0 h 6527260"/>
              <a:gd name="connsiteX2" fmla="*/ 10710154 w 10710154"/>
              <a:gd name="connsiteY2" fmla="*/ 2237362 h 6527260"/>
              <a:gd name="connsiteX3" fmla="*/ 0 w 10710154"/>
              <a:gd name="connsiteY3" fmla="*/ 6527260 h 6527260"/>
              <a:gd name="connsiteX4" fmla="*/ 9728 w 10710154"/>
              <a:gd name="connsiteY4" fmla="*/ 0 h 6527260"/>
              <a:gd name="connsiteX0" fmla="*/ 1 w 10700427"/>
              <a:gd name="connsiteY0" fmla="*/ 0 h 5651770"/>
              <a:gd name="connsiteX1" fmla="*/ 10700427 w 10700427"/>
              <a:gd name="connsiteY1" fmla="*/ 0 h 5651770"/>
              <a:gd name="connsiteX2" fmla="*/ 10700427 w 10700427"/>
              <a:gd name="connsiteY2" fmla="*/ 2237362 h 5651770"/>
              <a:gd name="connsiteX3" fmla="*/ 0 w 10700427"/>
              <a:gd name="connsiteY3" fmla="*/ 5651770 h 5651770"/>
              <a:gd name="connsiteX4" fmla="*/ 1 w 10700427"/>
              <a:gd name="connsiteY4" fmla="*/ 0 h 5651770"/>
              <a:gd name="connsiteX0" fmla="*/ 1 w 10700427"/>
              <a:gd name="connsiteY0" fmla="*/ 0 h 5651770"/>
              <a:gd name="connsiteX1" fmla="*/ 10700427 w 10700427"/>
              <a:gd name="connsiteY1" fmla="*/ 0 h 5651770"/>
              <a:gd name="connsiteX2" fmla="*/ 10680971 w 10700427"/>
              <a:gd name="connsiteY2" fmla="*/ 2237362 h 5651770"/>
              <a:gd name="connsiteX3" fmla="*/ 0 w 10700427"/>
              <a:gd name="connsiteY3" fmla="*/ 5651770 h 5651770"/>
              <a:gd name="connsiteX4" fmla="*/ 1 w 10700427"/>
              <a:gd name="connsiteY4" fmla="*/ 0 h 5651770"/>
              <a:gd name="connsiteX0" fmla="*/ 1 w 10719882"/>
              <a:gd name="connsiteY0" fmla="*/ 0 h 5651770"/>
              <a:gd name="connsiteX1" fmla="*/ 10700427 w 10719882"/>
              <a:gd name="connsiteY1" fmla="*/ 0 h 5651770"/>
              <a:gd name="connsiteX2" fmla="*/ 10719882 w 10719882"/>
              <a:gd name="connsiteY2" fmla="*/ 2217907 h 5651770"/>
              <a:gd name="connsiteX3" fmla="*/ 0 w 10719882"/>
              <a:gd name="connsiteY3" fmla="*/ 5651770 h 5651770"/>
              <a:gd name="connsiteX4" fmla="*/ 1 w 10719882"/>
              <a:gd name="connsiteY4" fmla="*/ 0 h 5651770"/>
              <a:gd name="connsiteX0" fmla="*/ 1 w 10700427"/>
              <a:gd name="connsiteY0" fmla="*/ 0 h 5651770"/>
              <a:gd name="connsiteX1" fmla="*/ 10700427 w 10700427"/>
              <a:gd name="connsiteY1" fmla="*/ 0 h 5651770"/>
              <a:gd name="connsiteX2" fmla="*/ 10690699 w 10700427"/>
              <a:gd name="connsiteY2" fmla="*/ 2217907 h 5651770"/>
              <a:gd name="connsiteX3" fmla="*/ 0 w 10700427"/>
              <a:gd name="connsiteY3" fmla="*/ 5651770 h 5651770"/>
              <a:gd name="connsiteX4" fmla="*/ 1 w 10700427"/>
              <a:gd name="connsiteY4" fmla="*/ 0 h 56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00427" h="5651770">
                <a:moveTo>
                  <a:pt x="1" y="0"/>
                </a:moveTo>
                <a:lnTo>
                  <a:pt x="10700427" y="0"/>
                </a:lnTo>
                <a:cubicBezTo>
                  <a:pt x="10697184" y="739302"/>
                  <a:pt x="10693942" y="1478605"/>
                  <a:pt x="10690699" y="2217907"/>
                </a:cubicBezTo>
                <a:lnTo>
                  <a:pt x="0" y="5651770"/>
                </a:lnTo>
                <a:cubicBezTo>
                  <a:pt x="6485" y="3485744"/>
                  <a:pt x="3244" y="2195209"/>
                  <a:pt x="1" y="0"/>
                </a:cubicBezTo>
                <a:close/>
              </a:path>
            </a:pathLst>
          </a:custGeom>
          <a:solidFill>
            <a:srgbClr val="3589B1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135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422">
          <p15:clr>
            <a:srgbClr val="FBAE40"/>
          </p15:clr>
        </p15:guide>
        <p15:guide id="5" pos="260">
          <p15:clr>
            <a:srgbClr val="FBAE40"/>
          </p15:clr>
        </p15:guide>
        <p15:guide id="6" pos="647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장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5346700" cy="7559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t="1" b="88827"/>
          <a:stretch/>
        </p:blipFill>
        <p:spPr bwMode="auto">
          <a:xfrm>
            <a:off x="0" y="0"/>
            <a:ext cx="10691813" cy="83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946"/>
          <p:cNvSpPr>
            <a:spLocks noChangeArrowheads="1"/>
          </p:cNvSpPr>
          <p:nvPr userDrawn="1"/>
        </p:nvSpPr>
        <p:spPr bwMode="auto">
          <a:xfrm>
            <a:off x="5953879" y="233158"/>
            <a:ext cx="4489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18427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18427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18427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18427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18427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184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184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184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184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1200" spc="-116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자원공유시스템「「인천 바이오 맵」</a:t>
            </a:r>
            <a:endParaRPr lang="en-US" altLang="ko-KR" sz="1200" spc="-116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200" spc="-116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플랫폼 구축용역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7162098"/>
            <a:ext cx="1730958" cy="316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79596A-6434-CD4C-D8A7-EB592389FA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0146" y="7064313"/>
            <a:ext cx="1505638" cy="3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6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422">
          <p15:clr>
            <a:srgbClr val="FBAE40"/>
          </p15:clr>
        </p15:guide>
        <p15:guide id="5" pos="260">
          <p15:clr>
            <a:srgbClr val="FBAE40"/>
          </p15:clr>
        </p15:guide>
        <p15:guide id="6" pos="647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1장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5346700" cy="755967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7162098"/>
            <a:ext cx="1730958" cy="316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D3A0626-E1EC-3BFF-DB5C-F058215522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146" y="7064313"/>
            <a:ext cx="1505638" cy="3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64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422">
          <p15:clr>
            <a:srgbClr val="FBAE40"/>
          </p15:clr>
        </p15:guide>
        <p15:guide id="5" pos="260">
          <p15:clr>
            <a:srgbClr val="FBAE40"/>
          </p15:clr>
        </p15:guide>
        <p15:guide id="6" pos="647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장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3846786"/>
            <a:ext cx="10691813" cy="3712890"/>
          </a:xfrm>
          <a:prstGeom prst="rect">
            <a:avLst/>
          </a:prstGeom>
          <a:solidFill>
            <a:srgbClr val="91BD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1" y="4206240"/>
            <a:ext cx="10691813" cy="3353436"/>
          </a:xfrm>
          <a:prstGeom prst="rect">
            <a:avLst/>
          </a:prstGeom>
          <a:solidFill>
            <a:srgbClr val="91BD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7162098"/>
            <a:ext cx="1730958" cy="316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01B69F-35D0-E58D-FB3C-51B1FE505F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146" y="7064313"/>
            <a:ext cx="1505638" cy="3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83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422">
          <p15:clr>
            <a:srgbClr val="FBAE40"/>
          </p15:clr>
        </p15:guide>
        <p15:guide id="5" pos="260">
          <p15:clr>
            <a:srgbClr val="FBAE40"/>
          </p15:clr>
        </p15:guide>
        <p15:guide id="6" pos="647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1장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-1" y="3909060"/>
            <a:ext cx="10691813" cy="3650616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4229100"/>
            <a:ext cx="10691813" cy="3330576"/>
          </a:xfrm>
          <a:prstGeom prst="rect">
            <a:avLst/>
          </a:prstGeom>
          <a:solidFill>
            <a:schemeClr val="accent3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7162098"/>
            <a:ext cx="1730958" cy="316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A4612B4-C966-0812-1DB7-7EF7D143C3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146" y="7064313"/>
            <a:ext cx="1505638" cy="3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6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422">
          <p15:clr>
            <a:srgbClr val="FBAE40"/>
          </p15:clr>
        </p15:guide>
        <p15:guide id="5" pos="260">
          <p15:clr>
            <a:srgbClr val="FBAE40"/>
          </p15:clr>
        </p15:guide>
        <p15:guide id="6" pos="647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1장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-1" y="762000"/>
            <a:ext cx="10691813" cy="6797676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7162098"/>
            <a:ext cx="1730958" cy="316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E999B8-F2DE-2E5C-EF78-E8E0AA0D85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146" y="7064313"/>
            <a:ext cx="1505638" cy="3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422">
          <p15:clr>
            <a:srgbClr val="FBAE40"/>
          </p15:clr>
        </p15:guide>
        <p15:guide id="5" pos="260">
          <p15:clr>
            <a:srgbClr val="FBAE40"/>
          </p15:clr>
        </p15:guide>
        <p15:guide id="6" pos="647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장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 userDrawn="1"/>
        </p:nvSpPr>
        <p:spPr>
          <a:xfrm>
            <a:off x="4539912" y="2284094"/>
            <a:ext cx="7939315" cy="7939315"/>
          </a:xfrm>
          <a:prstGeom prst="ellipse">
            <a:avLst/>
          </a:prstGeom>
          <a:solidFill>
            <a:srgbClr val="A3C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다리꼴 10"/>
          <p:cNvSpPr/>
          <p:nvPr userDrawn="1"/>
        </p:nvSpPr>
        <p:spPr>
          <a:xfrm>
            <a:off x="-636560" y="5460850"/>
            <a:ext cx="4797283" cy="2248329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 userDrawn="1"/>
        </p:nvSpPr>
        <p:spPr>
          <a:xfrm>
            <a:off x="-512466" y="3127667"/>
            <a:ext cx="3479401" cy="2041233"/>
          </a:xfrm>
          <a:prstGeom prst="hexagon">
            <a:avLst>
              <a:gd name="adj" fmla="val 17027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3"/>
          <p:cNvSpPr txBox="1">
            <a:spLocks/>
          </p:cNvSpPr>
          <p:nvPr userDrawn="1"/>
        </p:nvSpPr>
        <p:spPr>
          <a:xfrm>
            <a:off x="4848765" y="7171765"/>
            <a:ext cx="994282" cy="251368"/>
          </a:xfrm>
          <a:prstGeom prst="rect">
            <a:avLst/>
          </a:prstGeom>
        </p:spPr>
        <p:txBody>
          <a:bodyPr lIns="0" rIns="0" anchor="ctr"/>
          <a:lstStyle>
            <a:lvl1pPr>
              <a:defRPr sz="600"/>
            </a:lvl1pPr>
          </a:lstStyle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fld id="{C399BD53-DAFB-4491-AFE6-CEFA7FA41DFF}" type="slidenum">
              <a:rPr kumimoji="0" lang="en-US" altLang="ko-KR" sz="1050" smtClean="0">
                <a:solidFill>
                  <a:schemeClr val="tx1"/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pPr algn="ctr" defTabSz="4572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50" dirty="0">
              <a:solidFill>
                <a:schemeClr val="tx1"/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7162098"/>
            <a:ext cx="1730958" cy="316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E5943B-BAAD-0B74-5236-C354564DC3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146" y="7064313"/>
            <a:ext cx="1505638" cy="3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1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422">
          <p15:clr>
            <a:srgbClr val="FBAE40"/>
          </p15:clr>
        </p15:guide>
        <p15:guide id="5" pos="260">
          <p15:clr>
            <a:srgbClr val="FBAE40"/>
          </p15:clr>
        </p15:guide>
        <p15:guide id="6" pos="64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254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9" r:id="rId2"/>
    <p:sldLayoutId id="2147483712" r:id="rId3"/>
    <p:sldLayoutId id="2147483696" r:id="rId4"/>
    <p:sldLayoutId id="2147483714" r:id="rId5"/>
    <p:sldLayoutId id="2147483697" r:id="rId6"/>
    <p:sldLayoutId id="2147483713" r:id="rId7"/>
    <p:sldLayoutId id="2147483715" r:id="rId8"/>
    <p:sldLayoutId id="2147483698" r:id="rId9"/>
    <p:sldLayoutId id="2147483699" r:id="rId10"/>
    <p:sldLayoutId id="2147483700" r:id="rId11"/>
    <p:sldLayoutId id="2147483708" r:id="rId12"/>
    <p:sldLayoutId id="2147483704" r:id="rId13"/>
    <p:sldLayoutId id="2147483701" r:id="rId14"/>
    <p:sldLayoutId id="2147483711" r:id="rId15"/>
    <p:sldLayoutId id="2147483694" r:id="rId16"/>
    <p:sldLayoutId id="2147483695" r:id="rId17"/>
    <p:sldLayoutId id="2147483710" r:id="rId18"/>
    <p:sldLayoutId id="2147483716" r:id="rId19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7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5.wdp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jpg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gif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gif"/><Relationship Id="rId11" Type="http://schemas.openxmlformats.org/officeDocument/2006/relationships/image" Target="../media/image104.jpe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08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gif"/><Relationship Id="rId3" Type="http://schemas.openxmlformats.org/officeDocument/2006/relationships/image" Target="../media/image131.png"/><Relationship Id="rId7" Type="http://schemas.openxmlformats.org/officeDocument/2006/relationships/image" Target="../media/image135.gif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jpe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1.jpe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170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33.png"/><Relationship Id="rId7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jpeg"/><Relationship Id="rId5" Type="http://schemas.openxmlformats.org/officeDocument/2006/relationships/image" Target="../media/image35.png"/><Relationship Id="rId4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1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1505" y="2322472"/>
            <a:ext cx="10506525" cy="4741055"/>
          </a:xfrm>
          <a:prstGeom prst="roundRect">
            <a:avLst>
              <a:gd name="adj" fmla="val 0"/>
            </a:avLst>
          </a:prstGeom>
        </p:spPr>
      </p:pic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746138" y="6414772"/>
            <a:ext cx="784833" cy="24948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no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돋움"/>
                <a:ea typeface="돋움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돋움"/>
                <a:ea typeface="돋움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돋움"/>
                <a:ea typeface="돋움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돋움"/>
                <a:ea typeface="돋움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돋움"/>
                <a:ea typeface="돋움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돋움"/>
                <a:ea typeface="돋움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돋움"/>
                <a:ea typeface="돋움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돋움"/>
                <a:ea typeface="돋움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돋움"/>
                <a:ea typeface="돋움"/>
              </a:defRPr>
            </a:lvl9pPr>
          </a:lstStyle>
          <a:p>
            <a:pPr defTabSz="410735" eaLnBrk="1" hangingPunct="1">
              <a:defRPr lang="ko-KR" altLang="en-US"/>
            </a:pPr>
            <a:r>
              <a:rPr lang="en-US" altLang="ko-KR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Arial"/>
              </a:rPr>
              <a:t>2022. 12</a:t>
            </a:r>
            <a:endParaRPr lang="ko-KR" altLang="en-US" sz="1500" kern="0" dirty="0">
              <a:solidFill>
                <a:schemeClr val="tx1">
                  <a:lumMod val="65000"/>
                  <a:lumOff val="3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6816" y="5324961"/>
            <a:ext cx="3532886" cy="115448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>
              <a:lnSpc>
                <a:spcPts val="4000"/>
              </a:lnSpc>
            </a:pPr>
            <a:r>
              <a:rPr lang="ko-KR" altLang="en-US" sz="2799" spc="-107" dirty="0" err="1">
                <a:solidFill>
                  <a:srgbClr val="0073A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자원공유시스템「인천</a:t>
            </a:r>
            <a:r>
              <a:rPr lang="ko-KR" altLang="en-US" sz="2799" spc="-107" dirty="0">
                <a:solidFill>
                  <a:srgbClr val="0073A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바이오 </a:t>
            </a:r>
            <a:r>
              <a:rPr lang="ko-KR" altLang="en-US" sz="2799" spc="-107" dirty="0" err="1">
                <a:solidFill>
                  <a:srgbClr val="0073A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맵」온라인</a:t>
            </a:r>
            <a:r>
              <a:rPr lang="ko-KR" altLang="en-US" sz="2799" spc="-107" dirty="0">
                <a:solidFill>
                  <a:srgbClr val="0073A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플랫폼 구축</a:t>
            </a:r>
            <a:endParaRPr lang="en-US" altLang="ko-KR" sz="2799" spc="-107" dirty="0">
              <a:solidFill>
                <a:srgbClr val="0073A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8049" y="6052666"/>
            <a:ext cx="1474722" cy="33264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발표본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7081" y="5917599"/>
            <a:ext cx="7968545" cy="45719"/>
          </a:xfrm>
          <a:prstGeom prst="rect">
            <a:avLst/>
          </a:prstGeom>
          <a:solidFill>
            <a:srgbClr val="67B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9" name="Rectangle 167"/>
          <p:cNvSpPr>
            <a:spLocks noChangeArrowheads="1"/>
          </p:cNvSpPr>
          <p:nvPr/>
        </p:nvSpPr>
        <p:spPr bwMode="auto">
          <a:xfrm>
            <a:off x="92470" y="97155"/>
            <a:ext cx="10498135" cy="69663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800" dirty="0"/>
          </a:p>
        </p:txBody>
      </p:sp>
      <p:pic>
        <p:nvPicPr>
          <p:cNvPr id="50" name="그림 4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58" y="7175390"/>
            <a:ext cx="1484017" cy="27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그림 50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95" y="7182461"/>
            <a:ext cx="498805" cy="26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그림 51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01" y="7167569"/>
            <a:ext cx="323145" cy="275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6539513"/>
            <a:ext cx="1730958" cy="3164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4" y="113762"/>
            <a:ext cx="10389195" cy="46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50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3E5197-17A0-4549-AABC-03DF1D5891D1}"/>
              </a:ext>
            </a:extLst>
          </p:cNvPr>
          <p:cNvSpPr/>
          <p:nvPr/>
        </p:nvSpPr>
        <p:spPr bwMode="auto">
          <a:xfrm>
            <a:off x="1195442" y="2737798"/>
            <a:ext cx="263494" cy="23887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376BAC4-BFA0-4ED2-8BDE-2ACE9C221020}"/>
              </a:ext>
            </a:extLst>
          </p:cNvPr>
          <p:cNvSpPr/>
          <p:nvPr/>
        </p:nvSpPr>
        <p:spPr bwMode="auto">
          <a:xfrm>
            <a:off x="514213" y="3445447"/>
            <a:ext cx="265637" cy="24118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aseline="-250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0" name="양쪽 모서리가 둥근 사각형 59">
            <a:extLst>
              <a:ext uri="{FF2B5EF4-FFF2-40B4-BE49-F238E27FC236}">
                <a16:creationId xmlns:a16="http://schemas.microsoft.com/office/drawing/2014/main" id="{9EC927EA-AB3A-4CD3-ADEB-93E406374085}"/>
              </a:ext>
            </a:extLst>
          </p:cNvPr>
          <p:cNvSpPr/>
          <p:nvPr/>
        </p:nvSpPr>
        <p:spPr>
          <a:xfrm rot="5400000">
            <a:off x="433137" y="-186022"/>
            <a:ext cx="449475" cy="13157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767970-7223-4C7D-B124-D80C12843B82}"/>
              </a:ext>
            </a:extLst>
          </p:cNvPr>
          <p:cNvSpPr/>
          <p:nvPr/>
        </p:nvSpPr>
        <p:spPr>
          <a:xfrm>
            <a:off x="244716" y="271791"/>
            <a:ext cx="794153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buClr>
                <a:srgbClr val="004EA1"/>
              </a:buClr>
              <a:buSzPct val="100000"/>
              <a:tabLst>
                <a:tab pos="191889" algn="l"/>
                <a:tab pos="866925" algn="l"/>
              </a:tabLst>
            </a:pPr>
            <a:r>
              <a:rPr lang="ko-KR" altLang="en-US" spc="-162" dirty="0">
                <a:ln>
                  <a:solidFill>
                    <a:srgbClr val="2358C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</a:t>
            </a:r>
            <a:r>
              <a:rPr lang="en-US" altLang="ko-KR" spc="-162" dirty="0">
                <a:ln>
                  <a:solidFill>
                    <a:srgbClr val="2358C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0508B5D-E976-4F67-A7F3-BBF8E64BD31A}"/>
              </a:ext>
            </a:extLst>
          </p:cNvPr>
          <p:cNvSpPr/>
          <p:nvPr/>
        </p:nvSpPr>
        <p:spPr>
          <a:xfrm>
            <a:off x="2345093" y="1459202"/>
            <a:ext cx="7232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사업과 관련된 </a:t>
            </a:r>
            <a:r>
              <a:rPr lang="ko-KR" altLang="en-US" sz="2000" spc="-140" dirty="0" err="1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유사사업</a:t>
            </a:r>
            <a:r>
              <a:rPr lang="ko-KR" altLang="en-US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경험을 가지고 있는 인력으로 구성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EA469F3-1E27-4B11-BEDE-34054E66E593}"/>
              </a:ext>
            </a:extLst>
          </p:cNvPr>
          <p:cNvSpPr/>
          <p:nvPr/>
        </p:nvSpPr>
        <p:spPr>
          <a:xfrm>
            <a:off x="2352253" y="1919069"/>
            <a:ext cx="7699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Tx/>
              <a:buChar char="-"/>
            </a:pPr>
            <a:r>
              <a:rPr kumimoji="1" lang="en-US" altLang="ko-KR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</a:t>
            </a:r>
            <a:r>
              <a:rPr kumimoji="1" lang="en-US" altLang="ko-KR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1" lang="ko-KR" altLang="en-US" sz="1200" dirty="0" err="1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버츄얼드림은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본 사업과 연관성 있는 사업 다수 참여경험 보유</a:t>
            </a:r>
            <a:endParaRPr kumimoji="1" lang="en-US" altLang="ko-KR" sz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lvl="0" indent="-171450">
              <a:buFontTx/>
              <a:buChar char="-"/>
            </a:pP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선행사업 수행 경험으로 높은 이해도 보유</a:t>
            </a:r>
            <a:endParaRPr kumimoji="1" lang="en-US" altLang="ko-KR" sz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</a:t>
            </a:r>
            <a:r>
              <a:rPr kumimoji="1" lang="en-US" altLang="ko-KR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1" lang="ko-KR" altLang="en-US" sz="1200" dirty="0" err="1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버츄얼드림은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자체 전자정부표준프레임워크 호환성 </a:t>
            </a:r>
            <a:r>
              <a:rPr kumimoji="1" lang="en-US" altLang="ko-KR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LV.2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</a:t>
            </a:r>
            <a:r>
              <a:rPr kumimoji="1" lang="en-US" altLang="ko-KR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보유</a:t>
            </a:r>
            <a:endParaRPr kumimoji="1" lang="en-US" altLang="ko-KR" sz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C539B87-6002-4780-AFC4-6A4AF2F7C1B0}"/>
              </a:ext>
            </a:extLst>
          </p:cNvPr>
          <p:cNvSpPr/>
          <p:nvPr/>
        </p:nvSpPr>
        <p:spPr>
          <a:xfrm>
            <a:off x="2345094" y="963791"/>
            <a:ext cx="7875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 시스템 사업 경험과 자체솔루션을 가지고 있습니다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6" name="타원형 설명선 2">
            <a:extLst>
              <a:ext uri="{FF2B5EF4-FFF2-40B4-BE49-F238E27FC236}">
                <a16:creationId xmlns:a16="http://schemas.microsoft.com/office/drawing/2014/main" id="{227B9EFB-A41F-4C39-BDA0-38B1403DEAFE}"/>
              </a:ext>
            </a:extLst>
          </p:cNvPr>
          <p:cNvSpPr/>
          <p:nvPr/>
        </p:nvSpPr>
        <p:spPr>
          <a:xfrm flipH="1">
            <a:off x="706020" y="955419"/>
            <a:ext cx="1485181" cy="1472130"/>
          </a:xfrm>
          <a:prstGeom prst="wedgeEllipseCallout">
            <a:avLst>
              <a:gd name="adj1" fmla="val -56767"/>
              <a:gd name="adj2" fmla="val 3629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r>
              <a:rPr lang="ko-KR" altLang="en-US" sz="2800" spc="-140" dirty="0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이해도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B4B6495-A9EE-4788-9823-B57C0D1A3ABD}"/>
              </a:ext>
            </a:extLst>
          </p:cNvPr>
          <p:cNvSpPr/>
          <p:nvPr/>
        </p:nvSpPr>
        <p:spPr>
          <a:xfrm>
            <a:off x="593335" y="2804668"/>
            <a:ext cx="9366742" cy="410268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latin typeface="누리 L" pitchFamily="18" charset="-127"/>
              <a:ea typeface="누리 L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EE0EC04-8B74-4945-AAD4-ADFE756015AE}"/>
              </a:ext>
            </a:extLst>
          </p:cNvPr>
          <p:cNvSpPr/>
          <p:nvPr/>
        </p:nvSpPr>
        <p:spPr>
          <a:xfrm>
            <a:off x="671400" y="4319615"/>
            <a:ext cx="2036455" cy="24900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다음_Regular" panose="02000603060000000000" pitchFamily="2" charset="-127"/>
              <a:ea typeface="다음_Regular" panose="02000603060000000000" pitchFamily="2" charset="-127"/>
              <a:sym typeface="Gill Sans Light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262D74A1-704B-4036-A874-A74581249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88" y="3898857"/>
            <a:ext cx="21694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181DA"/>
              </a:buClr>
              <a:defRPr/>
            </a:pPr>
            <a:r>
              <a:rPr lang="ko-KR" altLang="en-US" sz="1600" dirty="0" err="1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버츄얼드림</a:t>
            </a:r>
            <a:r>
              <a:rPr lang="ko-KR" altLang="en-US" sz="1600" dirty="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㈜</a:t>
            </a:r>
            <a:endParaRPr lang="en-US" altLang="ko-KR" sz="1600" dirty="0">
              <a:solidFill>
                <a:srgbClr val="0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E41BE69-D892-4796-B0A2-B3314D9417B2}"/>
              </a:ext>
            </a:extLst>
          </p:cNvPr>
          <p:cNvSpPr/>
          <p:nvPr/>
        </p:nvSpPr>
        <p:spPr>
          <a:xfrm>
            <a:off x="657874" y="4871447"/>
            <a:ext cx="2126956" cy="1750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72000">
              <a:lnSpc>
                <a:spcPts val="13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스포츠클럽 종합정보시스템 </a:t>
            </a:r>
            <a:r>
              <a:rPr lang="en-US" altLang="ko-KR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(</a:t>
            </a:r>
            <a:r>
              <a:rPr lang="ko-KR" altLang="en-US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대한체육회</a:t>
            </a:r>
            <a:r>
              <a:rPr lang="en-US" altLang="ko-KR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</a:p>
          <a:p>
            <a:pPr marL="72000" indent="-72000">
              <a:lnSpc>
                <a:spcPts val="13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통합예약시스템 구축</a:t>
            </a:r>
            <a:r>
              <a:rPr lang="en-US" altLang="ko-KR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(</a:t>
            </a:r>
            <a:r>
              <a:rPr lang="ko-KR" altLang="en-US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인천시 서구시설관리공단</a:t>
            </a:r>
            <a:r>
              <a:rPr lang="en-US" altLang="ko-KR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</a:p>
          <a:p>
            <a:pPr marL="72000" indent="-72000">
              <a:lnSpc>
                <a:spcPts val="1300"/>
              </a:lnSpc>
              <a:buFont typeface="Wingdings" panose="05000000000000000000" pitchFamily="2" charset="2"/>
              <a:buChar char="§"/>
            </a:pPr>
            <a:r>
              <a:rPr lang="ko-KR" altLang="en-US" sz="9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군산시화학물질관리지도시스템</a:t>
            </a:r>
            <a:r>
              <a:rPr lang="en-US" altLang="ko-KR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(</a:t>
            </a:r>
            <a:r>
              <a:rPr lang="ko-KR" altLang="en-US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군산시</a:t>
            </a:r>
            <a:r>
              <a:rPr lang="en-US" altLang="ko-KR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</a:p>
          <a:p>
            <a:pPr marL="72000" indent="-72000">
              <a:lnSpc>
                <a:spcPts val="13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인천시 추정분담금 정보시스템</a:t>
            </a:r>
            <a:r>
              <a:rPr lang="en-US" altLang="ko-KR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(</a:t>
            </a:r>
            <a:r>
              <a:rPr lang="ko-KR" altLang="en-US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인천광역시</a:t>
            </a:r>
            <a:r>
              <a:rPr lang="en-US" altLang="ko-KR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</a:p>
          <a:p>
            <a:pPr marL="72000" indent="-72000">
              <a:lnSpc>
                <a:spcPts val="13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세종청사 </a:t>
            </a:r>
            <a:r>
              <a:rPr lang="ko-KR" altLang="en-US" sz="9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길찾기</a:t>
            </a:r>
            <a:r>
              <a:rPr lang="ko-KR" altLang="en-US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시스템 </a:t>
            </a:r>
            <a:r>
              <a:rPr lang="en-US" altLang="ko-KR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(</a:t>
            </a:r>
            <a:r>
              <a:rPr lang="ko-KR" altLang="en-US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행정안전부</a:t>
            </a:r>
            <a:r>
              <a:rPr lang="en-US" altLang="ko-KR" sz="9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</a:p>
        </p:txBody>
      </p:sp>
      <p:sp>
        <p:nvSpPr>
          <p:cNvPr id="49" name="사다리꼴 48">
            <a:extLst>
              <a:ext uri="{FF2B5EF4-FFF2-40B4-BE49-F238E27FC236}">
                <a16:creationId xmlns:a16="http://schemas.microsoft.com/office/drawing/2014/main" id="{B3C1EF45-AEEF-489D-9006-1246CCA1CA56}"/>
              </a:ext>
            </a:extLst>
          </p:cNvPr>
          <p:cNvSpPr/>
          <p:nvPr/>
        </p:nvSpPr>
        <p:spPr bwMode="auto">
          <a:xfrm rot="18900000">
            <a:off x="184439" y="2901654"/>
            <a:ext cx="1343178" cy="362102"/>
          </a:xfrm>
          <a:prstGeom prst="trapezoid">
            <a:avLst>
              <a:gd name="adj" fmla="val 101427"/>
            </a:avLst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0" name="Text Box 823">
            <a:extLst>
              <a:ext uri="{FF2B5EF4-FFF2-40B4-BE49-F238E27FC236}">
                <a16:creationId xmlns:a16="http://schemas.microsoft.com/office/drawing/2014/main" id="{0EAF9191-60D6-46B5-B77C-FDF66735B363}"/>
              </a:ext>
            </a:extLst>
          </p:cNvPr>
          <p:cNvSpPr txBox="1">
            <a:spLocks noChangeArrowheads="1"/>
          </p:cNvSpPr>
          <p:nvPr/>
        </p:nvSpPr>
        <p:spPr bwMode="auto">
          <a:xfrm rot="18921512">
            <a:off x="598010" y="2906618"/>
            <a:ext cx="538609" cy="3016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rPr>
              <a:t>제안사</a:t>
            </a:r>
            <a:endParaRPr kumimoji="0"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66" name="Rectangle 23">
            <a:extLst>
              <a:ext uri="{FF2B5EF4-FFF2-40B4-BE49-F238E27FC236}">
                <a16:creationId xmlns:a16="http://schemas.microsoft.com/office/drawing/2014/main" id="{660D6FF0-1702-4166-B80C-0E88D36CA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07" y="4376368"/>
            <a:ext cx="232002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181DA"/>
              </a:buClr>
              <a:defRPr/>
            </a:pPr>
            <a:r>
              <a:rPr lang="ko-KR" altLang="en-US" sz="1400" dirty="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다수의 </a:t>
            </a:r>
            <a:r>
              <a:rPr lang="ko-KR" altLang="en-US" sz="1400" dirty="0" err="1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유사사업</a:t>
            </a:r>
            <a:r>
              <a:rPr lang="ko-KR" altLang="en-US" sz="1400" dirty="0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경험보유</a:t>
            </a:r>
            <a:endParaRPr lang="en-US" altLang="ko-KR" sz="1400" dirty="0">
              <a:solidFill>
                <a:srgbClr val="0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93" name="TextBox 62">
            <a:extLst>
              <a:ext uri="{FF2B5EF4-FFF2-40B4-BE49-F238E27FC236}">
                <a16:creationId xmlns:a16="http://schemas.microsoft.com/office/drawing/2014/main" id="{616C833F-6D72-4C74-8861-50BFE9DFEEEB}"/>
              </a:ext>
            </a:extLst>
          </p:cNvPr>
          <p:cNvSpPr txBox="1"/>
          <p:nvPr/>
        </p:nvSpPr>
        <p:spPr>
          <a:xfrm>
            <a:off x="2795991" y="2991700"/>
            <a:ext cx="4227253" cy="577233"/>
          </a:xfrm>
          <a:prstGeom prst="rect">
            <a:avLst/>
          </a:prstGeom>
          <a:noFill/>
        </p:spPr>
        <p:txBody>
          <a:bodyPr wrap="square" lIns="83969" tIns="41985" rIns="83969" bIns="41985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대한체육회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공공스포츠클럽종합정보시스템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 Bold" panose="020B0600000101010101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(18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)</a:t>
            </a:r>
          </a:p>
        </p:txBody>
      </p:sp>
      <p:sp>
        <p:nvSpPr>
          <p:cNvPr id="104" name="TextBox 62">
            <a:extLst>
              <a:ext uri="{FF2B5EF4-FFF2-40B4-BE49-F238E27FC236}">
                <a16:creationId xmlns:a16="http://schemas.microsoft.com/office/drawing/2014/main" id="{616C833F-6D72-4C74-8861-50BFE9DFEEEB}"/>
              </a:ext>
            </a:extLst>
          </p:cNvPr>
          <p:cNvSpPr txBox="1"/>
          <p:nvPr/>
        </p:nvSpPr>
        <p:spPr>
          <a:xfrm>
            <a:off x="6824721" y="2991699"/>
            <a:ext cx="2886827" cy="577233"/>
          </a:xfrm>
          <a:prstGeom prst="rect">
            <a:avLst/>
          </a:prstGeom>
          <a:noFill/>
        </p:spPr>
        <p:txBody>
          <a:bodyPr wrap="square" lIns="83969" tIns="41985" rIns="83969" bIns="41985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군산시화학물질관리지도시스템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 Bold" panose="020B0600000101010101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(21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~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현재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)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2" y="3372905"/>
            <a:ext cx="1730958" cy="316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8825" y="6205488"/>
            <a:ext cx="3509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a typeface="나눔스퀘어 ExtraBold" panose="020B0600000101010101"/>
              </a:rPr>
              <a:t>VD@CMS </a:t>
            </a:r>
            <a:r>
              <a:rPr lang="ko-KR" altLang="en-US" sz="3200" dirty="0">
                <a:ea typeface="나눔스퀘어 ExtraBold" panose="020B0600000101010101"/>
              </a:rPr>
              <a:t>솔루션</a:t>
            </a:r>
            <a:endParaRPr lang="en-US" altLang="ko-KR" sz="3200" dirty="0">
              <a:ea typeface="나눔스퀘어 ExtraBold" panose="020B0600000101010101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056916" y="4786023"/>
            <a:ext cx="1477170" cy="2147494"/>
            <a:chOff x="1621655" y="6537176"/>
            <a:chExt cx="2201335" cy="2915566"/>
          </a:xfrm>
        </p:grpSpPr>
        <p:grpSp>
          <p:nvGrpSpPr>
            <p:cNvPr id="25" name="그룹 24"/>
            <p:cNvGrpSpPr/>
            <p:nvPr/>
          </p:nvGrpSpPr>
          <p:grpSpPr>
            <a:xfrm>
              <a:off x="1621655" y="6537176"/>
              <a:ext cx="2201335" cy="2915566"/>
              <a:chOff x="1475584" y="6681950"/>
              <a:chExt cx="1973275" cy="2290349"/>
            </a:xfrm>
          </p:grpSpPr>
          <p:pic>
            <p:nvPicPr>
              <p:cNvPr id="29" name="그림 28" descr="58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29" r="22113" b="29242"/>
              <a:stretch/>
            </p:blipFill>
            <p:spPr bwMode="gray">
              <a:xfrm>
                <a:off x="1475584" y="6758229"/>
                <a:ext cx="262910" cy="226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1492226" y="6681950"/>
                <a:ext cx="1956633" cy="229034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직사각형 30"/>
              <p:cNvSpPr/>
              <p:nvPr/>
            </p:nvSpPr>
            <p:spPr bwMode="gray">
              <a:xfrm>
                <a:off x="1597720" y="7014340"/>
                <a:ext cx="1760507" cy="180517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 bwMode="gray">
              <a:xfrm>
                <a:off x="1611654" y="6797674"/>
                <a:ext cx="1732139" cy="22008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5142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6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  <a:cs typeface="Arial" pitchFamily="34" charset="0"/>
                  </a:rPr>
                  <a:t>전자정부 표준프레임워크 호환성 확인서</a:t>
                </a:r>
                <a:endParaRPr kumimoji="1" lang="en-US" altLang="ko-KR" sz="6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endParaRPr>
              </a:p>
              <a:p>
                <a:pPr marL="0" marR="0" lvl="0" indent="0" algn="ctr" defTabSz="75142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dirty="0">
                    <a:solidFill>
                      <a:srgbClr val="FF0000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  <a:cs typeface="Arial" pitchFamily="34" charset="0"/>
                  </a:rPr>
                  <a:t>(VD@CMS)</a:t>
                </a:r>
                <a:endParaRPr kumimoji="1" lang="ko-KR" altLang="en-US" sz="6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endParaRPr>
              </a:p>
            </p:txBody>
          </p:sp>
        </p:grp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556" y="6950209"/>
              <a:ext cx="1696956" cy="2380112"/>
            </a:xfrm>
            <a:prstGeom prst="rect">
              <a:avLst/>
            </a:prstGeom>
          </p:spPr>
        </p:pic>
        <p:pic>
          <p:nvPicPr>
            <p:cNvPr id="28" name="그림 27" descr="58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r="22113" b="29242"/>
            <a:stretch/>
          </p:blipFill>
          <p:spPr bwMode="gray">
            <a:xfrm>
              <a:off x="3388350" y="8996161"/>
              <a:ext cx="420128" cy="37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433A835-2503-B9DF-F4D2-7F572897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230" y="3548096"/>
            <a:ext cx="2600166" cy="33044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8D406E-A317-3464-4428-9DDB6BAF4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6142" y="3669999"/>
            <a:ext cx="1679174" cy="25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6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4261B8-4BB6-46AA-856E-43C5F70068C1}"/>
              </a:ext>
            </a:extLst>
          </p:cNvPr>
          <p:cNvSpPr/>
          <p:nvPr/>
        </p:nvSpPr>
        <p:spPr>
          <a:xfrm>
            <a:off x="5472174" y="4631434"/>
            <a:ext cx="4817958" cy="2339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양쪽 모서리가 둥근 사각형 59">
            <a:extLst>
              <a:ext uri="{FF2B5EF4-FFF2-40B4-BE49-F238E27FC236}">
                <a16:creationId xmlns:a16="http://schemas.microsoft.com/office/drawing/2014/main" id="{9EC927EA-AB3A-4CD3-ADEB-93E406374085}"/>
              </a:ext>
            </a:extLst>
          </p:cNvPr>
          <p:cNvSpPr/>
          <p:nvPr/>
        </p:nvSpPr>
        <p:spPr>
          <a:xfrm rot="5400000">
            <a:off x="433137" y="-186022"/>
            <a:ext cx="449475" cy="13157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767970-7223-4C7D-B124-D80C12843B82}"/>
              </a:ext>
            </a:extLst>
          </p:cNvPr>
          <p:cNvSpPr/>
          <p:nvPr/>
        </p:nvSpPr>
        <p:spPr>
          <a:xfrm>
            <a:off x="244716" y="271791"/>
            <a:ext cx="794153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buClr>
                <a:srgbClr val="004EA1"/>
              </a:buClr>
              <a:buSzPct val="100000"/>
              <a:tabLst>
                <a:tab pos="191889" algn="l"/>
                <a:tab pos="866925" algn="l"/>
              </a:tabLst>
            </a:pPr>
            <a:r>
              <a:rPr lang="ko-KR" altLang="en-US" spc="-162" dirty="0">
                <a:ln>
                  <a:solidFill>
                    <a:srgbClr val="2358C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</a:t>
            </a:r>
            <a:r>
              <a:rPr lang="en-US" altLang="ko-KR" spc="-162" dirty="0">
                <a:ln>
                  <a:solidFill>
                    <a:srgbClr val="2358C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98159C-FF98-4D9F-A3A7-A52396EFA78C}"/>
              </a:ext>
            </a:extLst>
          </p:cNvPr>
          <p:cNvSpPr/>
          <p:nvPr/>
        </p:nvSpPr>
        <p:spPr>
          <a:xfrm>
            <a:off x="2345092" y="1459202"/>
            <a:ext cx="7945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유형별 사용성 검증 </a:t>
            </a:r>
            <a:r>
              <a:rPr lang="en-US" altLang="ko-KR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유관기관관계자</a:t>
            </a:r>
            <a:r>
              <a:rPr lang="en-US" altLang="ko-KR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권한 관리자 등</a:t>
            </a:r>
            <a:r>
              <a:rPr lang="en-US" altLang="ko-KR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spc="-140" dirty="0">
              <a:ln>
                <a:solidFill>
                  <a:srgbClr val="006AD9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타원형 설명선 4">
            <a:extLst>
              <a:ext uri="{FF2B5EF4-FFF2-40B4-BE49-F238E27FC236}">
                <a16:creationId xmlns:a16="http://schemas.microsoft.com/office/drawing/2014/main" id="{465DD92F-172B-488E-9DD4-C3589C57F9C7}"/>
              </a:ext>
            </a:extLst>
          </p:cNvPr>
          <p:cNvSpPr/>
          <p:nvPr/>
        </p:nvSpPr>
        <p:spPr>
          <a:xfrm flipH="1">
            <a:off x="706020" y="955419"/>
            <a:ext cx="1485181" cy="1472130"/>
          </a:xfrm>
          <a:prstGeom prst="wedgeEllipseCallout">
            <a:avLst>
              <a:gd name="adj1" fmla="val -56767"/>
              <a:gd name="adj2" fmla="val 3629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r>
              <a:rPr lang="en-US" altLang="ko-KR" sz="2800" spc="-140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UI/UX</a:t>
            </a:r>
            <a:endParaRPr lang="ko-KR" altLang="en-US" sz="2800" spc="-140" dirty="0">
              <a:ln>
                <a:solidFill>
                  <a:srgbClr val="006AD9">
                    <a:alpha val="0"/>
                  </a:srgbClr>
                </a:solidFill>
              </a:ln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45CB722-7B72-4DC6-AE98-1F78B47667FA}"/>
              </a:ext>
            </a:extLst>
          </p:cNvPr>
          <p:cNvSpPr/>
          <p:nvPr/>
        </p:nvSpPr>
        <p:spPr>
          <a:xfrm>
            <a:off x="2345094" y="963791"/>
            <a:ext cx="6441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설계에 대한 사용성 검증이 필요합니다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4A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62C748-02F6-4F7F-B3BD-D57C615A5145}"/>
              </a:ext>
            </a:extLst>
          </p:cNvPr>
          <p:cNvSpPr/>
          <p:nvPr/>
        </p:nvSpPr>
        <p:spPr>
          <a:xfrm>
            <a:off x="787439" y="4631434"/>
            <a:ext cx="4028818" cy="2339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B805B12-32F4-4F94-9990-250D8676579F}"/>
              </a:ext>
            </a:extLst>
          </p:cNvPr>
          <p:cNvSpPr/>
          <p:nvPr/>
        </p:nvSpPr>
        <p:spPr>
          <a:xfrm>
            <a:off x="787438" y="2691362"/>
            <a:ext cx="3776941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pPr lvl="0"/>
            <a:r>
              <a:rPr kumimoji="1" lang="en-US" altLang="ko-KR" sz="1600" dirty="0">
                <a:ln w="0">
                  <a:solidFill>
                    <a:srgbClr val="0B4355">
                      <a:alpha val="5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 </a:t>
            </a:r>
            <a:r>
              <a:rPr kumimoji="1" lang="ko-KR" altLang="en-US" sz="1600" dirty="0">
                <a:ln w="0">
                  <a:solidFill>
                    <a:srgbClr val="0B4355">
                      <a:alpha val="5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설문조사 온라인</a:t>
            </a:r>
            <a:r>
              <a:rPr kumimoji="1" lang="en-US" altLang="ko-KR" sz="1600" dirty="0">
                <a:ln w="0">
                  <a:solidFill>
                    <a:srgbClr val="0B4355">
                      <a:alpha val="5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Interview</a:t>
            </a:r>
            <a:endParaRPr kumimoji="1" lang="ko-KR" altLang="en-US" sz="1600" dirty="0">
              <a:ln w="0">
                <a:solidFill>
                  <a:srgbClr val="0B4355">
                    <a:alpha val="5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75CCB598-7210-4FA0-8F53-8904968F7EB3}"/>
              </a:ext>
            </a:extLst>
          </p:cNvPr>
          <p:cNvSpPr txBox="1"/>
          <p:nvPr/>
        </p:nvSpPr>
        <p:spPr>
          <a:xfrm>
            <a:off x="5573813" y="4716053"/>
            <a:ext cx="4753897" cy="331011"/>
          </a:xfrm>
          <a:prstGeom prst="rect">
            <a:avLst/>
          </a:prstGeom>
          <a:noFill/>
        </p:spPr>
        <p:txBody>
          <a:bodyPr wrap="square" lIns="83969" tIns="41985" rIns="83969" bIns="41985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16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웹사이트 </a:t>
            </a:r>
            <a:r>
              <a:rPr lang="ko-KR" altLang="en-US" sz="1600" kern="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구축후</a:t>
            </a:r>
            <a:r>
              <a:rPr lang="ko-KR" altLang="en-US" sz="16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 </a:t>
            </a:r>
            <a:r>
              <a:rPr lang="ko-KR" altLang="en-US" sz="1600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서비스 </a:t>
            </a:r>
            <a:r>
              <a:rPr lang="en-US" altLang="ko-KR" sz="1600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6</a:t>
            </a:r>
            <a:r>
              <a:rPr lang="ko-KR" altLang="en-US" sz="1600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개월 </a:t>
            </a:r>
            <a:r>
              <a:rPr lang="en-US" altLang="ko-KR" sz="1600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~ 1</a:t>
            </a:r>
            <a:r>
              <a:rPr lang="ko-KR" altLang="en-US" sz="1600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년사이 시행</a:t>
            </a:r>
            <a:endParaRPr lang="en-US" altLang="ko-KR" sz="1600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/>
            </a:endParaRPr>
          </a:p>
        </p:txBody>
      </p:sp>
      <p:pic>
        <p:nvPicPr>
          <p:cNvPr id="51" name="그림 50" descr="화면 캡처">
            <a:extLst>
              <a:ext uri="{FF2B5EF4-FFF2-40B4-BE49-F238E27FC236}">
                <a16:creationId xmlns:a16="http://schemas.microsoft.com/office/drawing/2014/main" id="{F7C4226F-F16F-4E18-B16F-03D6D3C1C0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>
          <a:xfrm>
            <a:off x="919988" y="5011871"/>
            <a:ext cx="3777272" cy="1825750"/>
          </a:xfrm>
          <a:prstGeom prst="rect">
            <a:avLst/>
          </a:prstGeom>
        </p:spPr>
      </p:pic>
      <p:sp>
        <p:nvSpPr>
          <p:cNvPr id="52" name="Rectangle 26">
            <a:extLst>
              <a:ext uri="{FF2B5EF4-FFF2-40B4-BE49-F238E27FC236}">
                <a16:creationId xmlns:a16="http://schemas.microsoft.com/office/drawing/2014/main" id="{ABE001B4-09F5-4AAB-B940-40CF03E42E53}"/>
              </a:ext>
            </a:extLst>
          </p:cNvPr>
          <p:cNvSpPr>
            <a:spLocks/>
          </p:cNvSpPr>
          <p:nvPr/>
        </p:nvSpPr>
        <p:spPr bwMode="auto">
          <a:xfrm>
            <a:off x="976460" y="4726736"/>
            <a:ext cx="3670696" cy="36004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72000" tIns="72000" rIns="72000" bIns="72000" anchor="ctr" anchorCtr="0"/>
          <a:lstStyle/>
          <a:p>
            <a:pPr algn="ctr" latinLnBrk="0">
              <a:lnSpc>
                <a:spcPts val="1300"/>
              </a:lnSpc>
              <a:spcBef>
                <a:spcPct val="50000"/>
              </a:spcBef>
              <a:defRPr/>
            </a:pPr>
            <a:r>
              <a:rPr lang="en-US" altLang="ko-KR" sz="1600" b="1" kern="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ヒラギノ角ゴ ProN W3" charset="0"/>
                <a:sym typeface="Gill Sans" charset="0"/>
              </a:rPr>
              <a:t>Google </a:t>
            </a:r>
            <a:r>
              <a:rPr lang="ko-KR" altLang="en-US" sz="1600" b="1" kern="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ヒラギノ角ゴ ProN W3" charset="0"/>
                <a:sym typeface="Gill Sans" charset="0"/>
              </a:rPr>
              <a:t>설문조사 </a:t>
            </a:r>
            <a:r>
              <a:rPr lang="en-US" altLang="ko-KR" sz="1600" b="1" kern="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ヒラギノ角ゴ ProN W3" charset="0"/>
                <a:sym typeface="Gill Sans" charset="0"/>
              </a:rPr>
              <a:t>Step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C0199B-4E04-48E0-901A-BC326ADEC29D}"/>
              </a:ext>
            </a:extLst>
          </p:cNvPr>
          <p:cNvSpPr/>
          <p:nvPr/>
        </p:nvSpPr>
        <p:spPr>
          <a:xfrm>
            <a:off x="7331047" y="3351030"/>
            <a:ext cx="3036645" cy="984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6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>
                <a:solidFill>
                  <a:srgbClr val="FF0000"/>
                </a:solidFill>
                <a:latin typeface="나눔고딕 Bold" panose="020D0304000000000000" pitchFamily="50" charset="-127"/>
                <a:ea typeface="나눔스퀘어 Bold" panose="020B0600000101010101"/>
              </a:rPr>
              <a:t>설문조사를 통한 고객 만족도 조사</a:t>
            </a:r>
            <a:endParaRPr kumimoji="0" lang="en-US" altLang="ko-KR" sz="1200" b="1" dirty="0">
              <a:solidFill>
                <a:srgbClr val="FF0000"/>
              </a:solidFill>
              <a:latin typeface="나눔고딕 Bold" panose="020D0304000000000000" pitchFamily="50" charset="-127"/>
              <a:ea typeface="나눔스퀘어 Bold" panose="020B0600000101010101"/>
            </a:endParaRPr>
          </a:p>
          <a:p>
            <a:pPr defTabSz="914226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rgbClr val="FF0000"/>
                </a:solidFill>
                <a:latin typeface="나눔고딕 Bold" panose="020D0304000000000000" pitchFamily="50" charset="-127"/>
                <a:ea typeface="나눔스퀘어 Bold" panose="020B0600000101010101"/>
              </a:rPr>
              <a:t>설문조사를 통한 홍보마케팅 지원</a:t>
            </a:r>
            <a:endParaRPr kumimoji="0" lang="en-US" altLang="ko-KR" sz="1200" b="1" dirty="0">
              <a:solidFill>
                <a:srgbClr val="FF0000"/>
              </a:solidFill>
              <a:latin typeface="나눔고딕 Bold" panose="020D0304000000000000" pitchFamily="50" charset="-127"/>
              <a:ea typeface="나눔스퀘어 Bold" panose="020B0600000101010101"/>
            </a:endParaRPr>
          </a:p>
          <a:p>
            <a:pPr defTabSz="914226"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200" dirty="0">
              <a:latin typeface="나눔고딕 Bold" panose="020D0304000000000000" pitchFamily="50" charset="-127"/>
              <a:ea typeface="나눔스퀘어 Bold" panose="020B0600000101010101"/>
            </a:endParaRPr>
          </a:p>
          <a:p>
            <a:pPr defTabSz="914226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dirty="0" err="1">
                <a:latin typeface="나눔고딕 Bold" panose="020D0304000000000000" pitchFamily="50" charset="-127"/>
                <a:ea typeface="나눔스퀘어 Bold" panose="020B0600000101010101"/>
              </a:rPr>
              <a:t>조사후</a:t>
            </a:r>
            <a:r>
              <a:rPr kumimoji="0" lang="ko-KR" altLang="en-US" sz="1100" dirty="0">
                <a:latin typeface="나눔고딕 Bold" panose="020D0304000000000000" pitchFamily="50" charset="-127"/>
                <a:ea typeface="나눔스퀘어 Bold" panose="020B0600000101010101"/>
              </a:rPr>
              <a:t> 분석기법을 통한 데이터 분석</a:t>
            </a:r>
            <a:endParaRPr kumimoji="0" lang="en-US" altLang="ko-KR" sz="1100" dirty="0">
              <a:latin typeface="나눔고딕 Bold" panose="020D0304000000000000" pitchFamily="50" charset="-127"/>
              <a:ea typeface="나눔스퀘어 Bold" panose="020B0600000101010101"/>
            </a:endParaRPr>
          </a:p>
          <a:p>
            <a:pPr defTabSz="914226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dirty="0">
                <a:latin typeface="나눔고딕 Bold" panose="020D0304000000000000" pitchFamily="50" charset="-127"/>
                <a:ea typeface="나눔스퀘어 Bold" panose="020B0600000101010101"/>
              </a:rPr>
              <a:t>객관적 통계지표자료 제시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616C833F-6D72-4C74-8861-50BFE9DFEEEB}"/>
              </a:ext>
            </a:extLst>
          </p:cNvPr>
          <p:cNvSpPr txBox="1"/>
          <p:nvPr/>
        </p:nvSpPr>
        <p:spPr>
          <a:xfrm>
            <a:off x="5425749" y="2685887"/>
            <a:ext cx="4901961" cy="331011"/>
          </a:xfrm>
          <a:prstGeom prst="rect">
            <a:avLst/>
          </a:prstGeom>
          <a:noFill/>
        </p:spPr>
        <p:txBody>
          <a:bodyPr wrap="square" lIns="83969" tIns="41985" rIns="83969" bIns="41985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고객 만족도 조사를 통한 검증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 Bold" panose="020B0600000101010101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25CDDF-FD3E-427F-A4BD-30EB2C8E3016}"/>
              </a:ext>
            </a:extLst>
          </p:cNvPr>
          <p:cNvSpPr/>
          <p:nvPr/>
        </p:nvSpPr>
        <p:spPr>
          <a:xfrm>
            <a:off x="2352253" y="2080994"/>
            <a:ext cx="7225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Tx/>
              <a:buChar char="-"/>
            </a:pP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인천서구시설관리공단</a:t>
            </a:r>
            <a:r>
              <a:rPr kumimoji="1" lang="en-US" altLang="ko-KR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대한체육회등 사용성 개선 노하우 적용</a:t>
            </a:r>
            <a:endParaRPr kumimoji="1" lang="en-US" altLang="ko-KR" sz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lvl="0" indent="-171450">
              <a:buFontTx/>
              <a:buChar char="-"/>
            </a:pP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정기적인 설문조사를 통한 사용자 이용 조사를 하여 사이트 개선결과 객관적 검증 및 홍보효과 기대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38AF3FC-7D47-4287-BB2E-B870BCCB8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09" r="1772"/>
          <a:stretch/>
        </p:blipFill>
        <p:spPr>
          <a:xfrm>
            <a:off x="2792792" y="3225922"/>
            <a:ext cx="2023465" cy="130154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38" y="3192125"/>
            <a:ext cx="1936581" cy="133534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98159C-FF98-4D9F-A3A7-A52396EFA78C}"/>
              </a:ext>
            </a:extLst>
          </p:cNvPr>
          <p:cNvSpPr/>
          <p:nvPr/>
        </p:nvSpPr>
        <p:spPr>
          <a:xfrm>
            <a:off x="2352253" y="6572878"/>
            <a:ext cx="13161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900" b="1" spc="-140" dirty="0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 </a:t>
            </a:r>
            <a:r>
              <a:rPr lang="ko-KR" altLang="en-US" sz="900" b="1" spc="-140" dirty="0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온라인으로 </a:t>
            </a:r>
            <a:r>
              <a:rPr lang="ko-KR" altLang="en-US" sz="900" b="1" spc="-140" dirty="0" err="1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대체가능</a:t>
            </a:r>
            <a:endParaRPr lang="ko-KR" altLang="en-US" sz="900" b="1" spc="-140" dirty="0">
              <a:ln>
                <a:solidFill>
                  <a:srgbClr val="006AD9">
                    <a:alpha val="0"/>
                  </a:srgb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877574" y="4208194"/>
            <a:ext cx="586697" cy="17571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28" y="3233861"/>
            <a:ext cx="1641565" cy="14050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57" y="5047679"/>
            <a:ext cx="1042124" cy="18856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535" y="5047328"/>
            <a:ext cx="1042512" cy="1886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01" y="5047328"/>
            <a:ext cx="1042512" cy="1886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668" y="5047328"/>
            <a:ext cx="1042512" cy="1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37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양쪽 모서리가 둥근 사각형 59">
            <a:extLst>
              <a:ext uri="{FF2B5EF4-FFF2-40B4-BE49-F238E27FC236}">
                <a16:creationId xmlns:a16="http://schemas.microsoft.com/office/drawing/2014/main" id="{9EC927EA-AB3A-4CD3-ADEB-93E406374085}"/>
              </a:ext>
            </a:extLst>
          </p:cNvPr>
          <p:cNvSpPr/>
          <p:nvPr/>
        </p:nvSpPr>
        <p:spPr>
          <a:xfrm rot="5400000">
            <a:off x="433137" y="-186022"/>
            <a:ext cx="449475" cy="13157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767970-7223-4C7D-B124-D80C12843B82}"/>
              </a:ext>
            </a:extLst>
          </p:cNvPr>
          <p:cNvSpPr/>
          <p:nvPr/>
        </p:nvSpPr>
        <p:spPr>
          <a:xfrm>
            <a:off x="244716" y="271791"/>
            <a:ext cx="794153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buClr>
                <a:srgbClr val="004EA1"/>
              </a:buClr>
              <a:buSzPct val="100000"/>
              <a:tabLst>
                <a:tab pos="191889" algn="l"/>
                <a:tab pos="866925" algn="l"/>
              </a:tabLst>
            </a:pPr>
            <a:r>
              <a:rPr lang="ko-KR" altLang="en-US" spc="-162" dirty="0">
                <a:ln>
                  <a:solidFill>
                    <a:srgbClr val="2358C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</a:t>
            </a:r>
            <a:r>
              <a:rPr lang="en-US" altLang="ko-KR" spc="-162" dirty="0">
                <a:ln>
                  <a:solidFill>
                    <a:srgbClr val="2358C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F64FB1-C3CB-4B7A-ADA3-371392E69687}"/>
              </a:ext>
            </a:extLst>
          </p:cNvPr>
          <p:cNvSpPr/>
          <p:nvPr/>
        </p:nvSpPr>
        <p:spPr>
          <a:xfrm>
            <a:off x="2345093" y="1459202"/>
            <a:ext cx="7232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종료 후 서비스 안정화 지원</a:t>
            </a:r>
          </a:p>
        </p:txBody>
      </p:sp>
      <p:sp>
        <p:nvSpPr>
          <p:cNvPr id="74" name="타원형 설명선 4">
            <a:extLst>
              <a:ext uri="{FF2B5EF4-FFF2-40B4-BE49-F238E27FC236}">
                <a16:creationId xmlns:a16="http://schemas.microsoft.com/office/drawing/2014/main" id="{F9889D32-E7E7-4233-BA92-3CDFEDED653A}"/>
              </a:ext>
            </a:extLst>
          </p:cNvPr>
          <p:cNvSpPr/>
          <p:nvPr/>
        </p:nvSpPr>
        <p:spPr>
          <a:xfrm flipH="1">
            <a:off x="706020" y="955419"/>
            <a:ext cx="1485181" cy="1472130"/>
          </a:xfrm>
          <a:prstGeom prst="wedgeEllipseCallout">
            <a:avLst>
              <a:gd name="adj1" fmla="val -56767"/>
              <a:gd name="adj2" fmla="val 3629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r>
              <a:rPr lang="ko-KR" altLang="en-US" sz="2800" spc="-140" dirty="0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안정화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45CC9B4-A831-4ECB-8CC6-E309F183B6E6}"/>
              </a:ext>
            </a:extLst>
          </p:cNvPr>
          <p:cNvSpPr/>
          <p:nvPr/>
        </p:nvSpPr>
        <p:spPr>
          <a:xfrm>
            <a:off x="2352253" y="1919069"/>
            <a:ext cx="7699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Tx/>
              <a:buChar char="-"/>
            </a:pP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시스템에 적응해야 하는 관리자들에 대한 맞춤형 교육 필요</a:t>
            </a:r>
            <a:endParaRPr kumimoji="1" lang="en-US" altLang="ko-KR" sz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lvl="0" indent="-171450">
              <a:buFontTx/>
              <a:buChar char="-"/>
            </a:pP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사용자들이 오픈이후 요구하는 사항들에 대한 응대 필요 </a:t>
            </a:r>
            <a:endParaRPr kumimoji="1" lang="en-US" altLang="ko-KR" sz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lvl="0" indent="-171450">
              <a:buFontTx/>
              <a:buChar char="-"/>
            </a:pPr>
            <a:r>
              <a:rPr kumimoji="1" lang="ko-KR" altLang="en-US" sz="1200" dirty="0" err="1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오픈후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운영관련 시스템 매뉴얼 및 </a:t>
            </a:r>
            <a:r>
              <a:rPr kumimoji="1" lang="ko-KR" altLang="en-US" sz="1200" dirty="0" err="1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민원대응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매뉴얼 지원 필요</a:t>
            </a:r>
            <a:endParaRPr kumimoji="1" lang="en-US" altLang="ko-KR" sz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056E90-1E0F-4F6F-9A27-DE6F9013CB21}"/>
              </a:ext>
            </a:extLst>
          </p:cNvPr>
          <p:cNvSpPr/>
          <p:nvPr/>
        </p:nvSpPr>
        <p:spPr>
          <a:xfrm>
            <a:off x="2345094" y="963791"/>
            <a:ext cx="6717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본사업은</a:t>
            </a:r>
            <a:r>
              <a:rPr lang="ko-KR" altLang="en-US" sz="2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오픈이후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사후 안정화관리가 중요합니다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4A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모서리가 둥근 직사각형 77">
            <a:extLst>
              <a:ext uri="{FF2B5EF4-FFF2-40B4-BE49-F238E27FC236}">
                <a16:creationId xmlns:a16="http://schemas.microsoft.com/office/drawing/2014/main" id="{3B1D6C62-26D0-45D6-9C2B-43195AF2CB3E}"/>
              </a:ext>
            </a:extLst>
          </p:cNvPr>
          <p:cNvSpPr/>
          <p:nvPr/>
        </p:nvSpPr>
        <p:spPr>
          <a:xfrm>
            <a:off x="811215" y="2780680"/>
            <a:ext cx="2862652" cy="2625765"/>
          </a:xfrm>
          <a:prstGeom prst="roundRect">
            <a:avLst>
              <a:gd name="adj" fmla="val 1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rgbClr val="009AD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dirty="0"/>
          </a:p>
        </p:txBody>
      </p:sp>
      <p:sp>
        <p:nvSpPr>
          <p:cNvPr id="23" name="양쪽 모서리가 둥근 사각형 78">
            <a:extLst>
              <a:ext uri="{FF2B5EF4-FFF2-40B4-BE49-F238E27FC236}">
                <a16:creationId xmlns:a16="http://schemas.microsoft.com/office/drawing/2014/main" id="{97B0F77B-A26D-4C8E-BE19-DD85008B83DA}"/>
              </a:ext>
            </a:extLst>
          </p:cNvPr>
          <p:cNvSpPr/>
          <p:nvPr/>
        </p:nvSpPr>
        <p:spPr>
          <a:xfrm>
            <a:off x="812401" y="2780681"/>
            <a:ext cx="2870556" cy="62162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>
              <a:spcBef>
                <a:spcPts val="300"/>
              </a:spcBef>
            </a:pPr>
            <a:endParaRPr lang="ko-KR" altLang="en-US" sz="1700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7A010C29-6EF6-4F7A-A568-FF3B44D69042}"/>
              </a:ext>
            </a:extLst>
          </p:cNvPr>
          <p:cNvSpPr txBox="1">
            <a:spLocks/>
          </p:cNvSpPr>
          <p:nvPr/>
        </p:nvSpPr>
        <p:spPr>
          <a:xfrm>
            <a:off x="811215" y="2855158"/>
            <a:ext cx="2854015" cy="5134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005392"/>
              </a:contourClr>
            </a:sp3d>
          </a:bodyPr>
          <a:lstStyle>
            <a:defPPr>
              <a:defRPr lang="ko-KR"/>
            </a:defPPr>
            <a:lvl1pPr algn="ctr" defTabSz="956088" latinLnBrk="0">
              <a:defRPr sz="1600" kern="0">
                <a:gradFill>
                  <a:gsLst>
                    <a:gs pos="48333">
                      <a:prstClr val="white"/>
                    </a:gs>
                    <a:gs pos="62000">
                      <a:prstClr val="white"/>
                    </a:gs>
                  </a:gsLst>
                  <a:path path="rect">
                    <a:fillToRect l="50000" t="50000" r="50000" b="50000"/>
                  </a:path>
                </a:gra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인천테크노파크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 「인천 바이오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맵」온라인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 플랫폼 구축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사용자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)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8776DF-A251-40AE-847A-B97434DE2CCF}"/>
              </a:ext>
            </a:extLst>
          </p:cNvPr>
          <p:cNvSpPr/>
          <p:nvPr/>
        </p:nvSpPr>
        <p:spPr>
          <a:xfrm>
            <a:off x="944991" y="4010965"/>
            <a:ext cx="712360" cy="33855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일반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사용자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26" name="모서리가 둥근 직사각형 85">
            <a:extLst>
              <a:ext uri="{FF2B5EF4-FFF2-40B4-BE49-F238E27FC236}">
                <a16:creationId xmlns:a16="http://schemas.microsoft.com/office/drawing/2014/main" id="{6AD571B5-9AF6-45B5-9985-61F7BA5175FC}"/>
              </a:ext>
            </a:extLst>
          </p:cNvPr>
          <p:cNvSpPr/>
          <p:nvPr/>
        </p:nvSpPr>
        <p:spPr>
          <a:xfrm>
            <a:off x="3927282" y="2780680"/>
            <a:ext cx="2862652" cy="2625765"/>
          </a:xfrm>
          <a:prstGeom prst="roundRect">
            <a:avLst>
              <a:gd name="adj" fmla="val 1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rgbClr val="009AD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dirty="0"/>
          </a:p>
        </p:txBody>
      </p:sp>
      <p:sp>
        <p:nvSpPr>
          <p:cNvPr id="27" name="양쪽 모서리가 둥근 사각형 86">
            <a:extLst>
              <a:ext uri="{FF2B5EF4-FFF2-40B4-BE49-F238E27FC236}">
                <a16:creationId xmlns:a16="http://schemas.microsoft.com/office/drawing/2014/main" id="{CD8ED2F6-7F5E-4C5E-9A42-36D01D9C6B1B}"/>
              </a:ext>
            </a:extLst>
          </p:cNvPr>
          <p:cNvSpPr/>
          <p:nvPr/>
        </p:nvSpPr>
        <p:spPr>
          <a:xfrm>
            <a:off x="3928467" y="2780681"/>
            <a:ext cx="2870556" cy="62162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336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>
              <a:spcBef>
                <a:spcPts val="300"/>
              </a:spcBef>
            </a:pPr>
            <a:endParaRPr lang="ko-KR" altLang="en-US" sz="1700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540FC895-FFA8-404D-9E95-BEB65E7D619E}"/>
              </a:ext>
            </a:extLst>
          </p:cNvPr>
          <p:cNvSpPr txBox="1">
            <a:spLocks/>
          </p:cNvSpPr>
          <p:nvPr/>
        </p:nvSpPr>
        <p:spPr>
          <a:xfrm>
            <a:off x="3927282" y="2855158"/>
            <a:ext cx="2854015" cy="5134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005392"/>
              </a:contourClr>
            </a:sp3d>
          </a:bodyPr>
          <a:lstStyle>
            <a:defPPr>
              <a:defRPr lang="ko-KR"/>
            </a:defPPr>
            <a:lvl1pPr algn="ctr" defTabSz="956088" latinLnBrk="0">
              <a:defRPr sz="1600" kern="0">
                <a:gradFill>
                  <a:gsLst>
                    <a:gs pos="48333">
                      <a:prstClr val="white"/>
                    </a:gs>
                    <a:gs pos="62000">
                      <a:prstClr val="white"/>
                    </a:gs>
                  </a:gsLst>
                  <a:path path="rect">
                    <a:fillToRect l="50000" t="50000" r="50000" b="50000"/>
                  </a:path>
                </a:gra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관리자시스템 및 서버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HW</a:t>
            </a:r>
          </a:p>
        </p:txBody>
      </p:sp>
      <p:sp>
        <p:nvSpPr>
          <p:cNvPr id="29" name="모서리가 둥근 직사각형 89">
            <a:extLst>
              <a:ext uri="{FF2B5EF4-FFF2-40B4-BE49-F238E27FC236}">
                <a16:creationId xmlns:a16="http://schemas.microsoft.com/office/drawing/2014/main" id="{BA5372B1-D3AC-4467-9621-3AE5EA46877B}"/>
              </a:ext>
            </a:extLst>
          </p:cNvPr>
          <p:cNvSpPr/>
          <p:nvPr/>
        </p:nvSpPr>
        <p:spPr>
          <a:xfrm>
            <a:off x="7022940" y="2784588"/>
            <a:ext cx="2862652" cy="2625765"/>
          </a:xfrm>
          <a:prstGeom prst="roundRect">
            <a:avLst>
              <a:gd name="adj" fmla="val 1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rgbClr val="009AD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dirty="0"/>
          </a:p>
        </p:txBody>
      </p:sp>
      <p:sp>
        <p:nvSpPr>
          <p:cNvPr id="30" name="양쪽 모서리가 둥근 사각형 90">
            <a:extLst>
              <a:ext uri="{FF2B5EF4-FFF2-40B4-BE49-F238E27FC236}">
                <a16:creationId xmlns:a16="http://schemas.microsoft.com/office/drawing/2014/main" id="{7A577573-70A2-4A4E-B425-D7B1F8FAA8D9}"/>
              </a:ext>
            </a:extLst>
          </p:cNvPr>
          <p:cNvSpPr/>
          <p:nvPr/>
        </p:nvSpPr>
        <p:spPr>
          <a:xfrm>
            <a:off x="7024126" y="2784589"/>
            <a:ext cx="2870556" cy="62162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>
              <a:spcBef>
                <a:spcPts val="300"/>
              </a:spcBef>
            </a:pPr>
            <a:endParaRPr lang="ko-KR" altLang="en-US" sz="1700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765C2732-94A3-4F45-9C63-09FC68B79F55}"/>
              </a:ext>
            </a:extLst>
          </p:cNvPr>
          <p:cNvSpPr txBox="1">
            <a:spLocks/>
          </p:cNvSpPr>
          <p:nvPr/>
        </p:nvSpPr>
        <p:spPr>
          <a:xfrm>
            <a:off x="7022940" y="2859066"/>
            <a:ext cx="2854015" cy="5134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005392"/>
              </a:contourClr>
            </a:sp3d>
          </a:bodyPr>
          <a:lstStyle>
            <a:defPPr>
              <a:defRPr lang="ko-KR"/>
            </a:defPPr>
            <a:lvl1pPr algn="ctr" defTabSz="956088" latinLnBrk="0">
              <a:defRPr sz="1600" kern="0">
                <a:gradFill>
                  <a:gsLst>
                    <a:gs pos="48333">
                      <a:prstClr val="white"/>
                    </a:gs>
                    <a:gs pos="62000">
                      <a:prstClr val="white"/>
                    </a:gs>
                  </a:gsLst>
                  <a:path path="rect">
                    <a:fillToRect l="50000" t="50000" r="50000" b="50000"/>
                  </a:path>
                </a:gra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권한관리자시스템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EEC3F7-31BB-451E-8E02-B548858E0F92}"/>
              </a:ext>
            </a:extLst>
          </p:cNvPr>
          <p:cNvSpPr/>
          <p:nvPr/>
        </p:nvSpPr>
        <p:spPr>
          <a:xfrm>
            <a:off x="1902332" y="4010965"/>
            <a:ext cx="712360" cy="169277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관계자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1EED2D-E2E4-4E9C-843F-3825C307D171}"/>
              </a:ext>
            </a:extLst>
          </p:cNvPr>
          <p:cNvSpPr/>
          <p:nvPr/>
        </p:nvSpPr>
        <p:spPr>
          <a:xfrm>
            <a:off x="2833643" y="4010965"/>
            <a:ext cx="712360" cy="169277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전문가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E7F3F5-B57A-499E-88E8-1E20E5589D3B}"/>
              </a:ext>
            </a:extLst>
          </p:cNvPr>
          <p:cNvSpPr/>
          <p:nvPr/>
        </p:nvSpPr>
        <p:spPr>
          <a:xfrm>
            <a:off x="944991" y="4657197"/>
            <a:ext cx="2601012" cy="461665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회원가입관련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민원신청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조회검색관리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컨텐츠등록관리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웹서비스 기능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사용문의업무 기능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등</a:t>
            </a:r>
            <a:endParaRPr lang="en-US" altLang="ko-KR" sz="10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C7FECE-1754-4714-B668-9643A1D6C77D}"/>
              </a:ext>
            </a:extLst>
          </p:cNvPr>
          <p:cNvSpPr/>
          <p:nvPr/>
        </p:nvSpPr>
        <p:spPr>
          <a:xfrm>
            <a:off x="4052624" y="4669433"/>
            <a:ext cx="2601012" cy="307777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각종 민원관리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컨텐츠 입력승인관리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각종인증등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공지등</a:t>
            </a:r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일상업무관리 등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HW.</a:t>
            </a:r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서버관리</a:t>
            </a:r>
            <a:endParaRPr lang="en-US" altLang="ko-KR" sz="10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E857EB-5583-49DD-B9FF-7673801B56BA}"/>
              </a:ext>
            </a:extLst>
          </p:cNvPr>
          <p:cNvSpPr/>
          <p:nvPr/>
        </p:nvSpPr>
        <p:spPr>
          <a:xfrm>
            <a:off x="7160257" y="4681669"/>
            <a:ext cx="2601012" cy="307777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기능 </a:t>
            </a:r>
            <a:r>
              <a:rPr lang="ko-KR" altLang="en-US" sz="10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사용문의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회원가입관련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각종권한승인</a:t>
            </a:r>
            <a:endParaRPr lang="en-US" altLang="ko-KR" sz="10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및 연계관리</a:t>
            </a:r>
            <a:r>
              <a:rPr lang="en-US" altLang="ko-KR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각종 권한관리 업무</a:t>
            </a:r>
            <a:endParaRPr lang="en-US" altLang="ko-KR" sz="10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B674B6-8D93-4A03-AAAF-D1054491003E}"/>
              </a:ext>
            </a:extLst>
          </p:cNvPr>
          <p:cNvCxnSpPr/>
          <p:nvPr/>
        </p:nvCxnSpPr>
        <p:spPr>
          <a:xfrm>
            <a:off x="944991" y="4415451"/>
            <a:ext cx="26010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BB4EA1-6EE8-4148-B5E6-7D7F8EFC7E7A}"/>
              </a:ext>
            </a:extLst>
          </p:cNvPr>
          <p:cNvGrpSpPr/>
          <p:nvPr/>
        </p:nvGrpSpPr>
        <p:grpSpPr>
          <a:xfrm>
            <a:off x="1409846" y="4309044"/>
            <a:ext cx="1659769" cy="281437"/>
            <a:chOff x="1424928" y="2089823"/>
            <a:chExt cx="1644865" cy="332543"/>
          </a:xfrm>
        </p:grpSpPr>
        <p:sp>
          <p:nvSpPr>
            <p:cNvPr id="45" name="모서리가 둥근 직사각형 107">
              <a:extLst>
                <a:ext uri="{FF2B5EF4-FFF2-40B4-BE49-F238E27FC236}">
                  <a16:creationId xmlns:a16="http://schemas.microsoft.com/office/drawing/2014/main" id="{D5EAB28F-7969-4166-BF81-DE891BE03429}"/>
                </a:ext>
              </a:extLst>
            </p:cNvPr>
            <p:cNvSpPr/>
            <p:nvPr/>
          </p:nvSpPr>
          <p:spPr>
            <a:xfrm>
              <a:off x="1424928" y="2089823"/>
              <a:ext cx="1644865" cy="33254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76200" dir="5400000" sx="95000" sy="95000" kx="-800400" algn="b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46" name="월드컵 SCM을 통한">
              <a:extLst>
                <a:ext uri="{FF2B5EF4-FFF2-40B4-BE49-F238E27FC236}">
                  <a16:creationId xmlns:a16="http://schemas.microsoft.com/office/drawing/2014/main" id="{A3B474E2-5DD2-41A4-81E2-ED705A5EBD1B}"/>
                </a:ext>
              </a:extLst>
            </p:cNvPr>
            <p:cNvSpPr txBox="1"/>
            <p:nvPr/>
          </p:nvSpPr>
          <p:spPr bwMode="auto">
            <a:xfrm>
              <a:off x="1424929" y="2137641"/>
              <a:ext cx="1644864" cy="2181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latinLnBrk="0" hangingPunct="0">
                <a:tabLst>
                  <a:tab pos="177800" algn="l"/>
                  <a:tab pos="803275" algn="l"/>
                </a:tabLst>
                <a:defRPr/>
              </a:pPr>
              <a:r>
                <a:rPr lang="ko-KR" altLang="en-US" sz="1200" spc="-150" dirty="0" err="1">
                  <a:ln w="1905"/>
                  <a:solidFill>
                    <a:sysClr val="window" lastClr="FFFFFF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문의응대요소</a:t>
              </a:r>
              <a:r>
                <a:rPr lang="ko-KR" altLang="en-US" sz="1200" spc="-150" dirty="0">
                  <a:ln w="1905"/>
                  <a:solidFill>
                    <a:sysClr val="window" lastClr="FFFFFF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</a:t>
              </a:r>
              <a:r>
                <a:rPr lang="en-US" altLang="ko-KR" sz="1200" spc="-150" dirty="0">
                  <a:ln w="1905"/>
                  <a:solidFill>
                    <a:sysClr val="window" lastClr="FFFFFF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(</a:t>
              </a:r>
              <a:r>
                <a:rPr lang="ko-KR" altLang="en-US" sz="1200" spc="-150" dirty="0">
                  <a:ln w="1905"/>
                  <a:solidFill>
                    <a:sysClr val="window" lastClr="FFFFFF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최대</a:t>
              </a:r>
              <a:r>
                <a:rPr lang="en-US" altLang="ko-KR" sz="1200" spc="-150" dirty="0">
                  <a:ln w="1905"/>
                  <a:solidFill>
                    <a:sysClr val="window" lastClr="FFFFFF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)</a:t>
              </a:r>
              <a:endParaRPr lang="ko-KR" altLang="en-US" sz="1200" spc="-150" dirty="0">
                <a:ln w="1905"/>
                <a:solidFill>
                  <a:sysClr val="window" lastClr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25BCDAD-F2F9-4963-9E07-D6F8F5821E20}"/>
              </a:ext>
            </a:extLst>
          </p:cNvPr>
          <p:cNvCxnSpPr/>
          <p:nvPr/>
        </p:nvCxnSpPr>
        <p:spPr>
          <a:xfrm>
            <a:off x="4053234" y="4424979"/>
            <a:ext cx="26010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BEB8ADB-4BA1-4D68-92CD-5E27A9350FB7}"/>
              </a:ext>
            </a:extLst>
          </p:cNvPr>
          <p:cNvCxnSpPr/>
          <p:nvPr/>
        </p:nvCxnSpPr>
        <p:spPr>
          <a:xfrm>
            <a:off x="7158384" y="4419492"/>
            <a:ext cx="26010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F97F420-ECE9-4539-9776-0CBFA7B4E2E7}"/>
              </a:ext>
            </a:extLst>
          </p:cNvPr>
          <p:cNvGrpSpPr/>
          <p:nvPr/>
        </p:nvGrpSpPr>
        <p:grpSpPr>
          <a:xfrm>
            <a:off x="7623239" y="4313085"/>
            <a:ext cx="1659769" cy="281437"/>
            <a:chOff x="1424928" y="2089823"/>
            <a:chExt cx="1644865" cy="332543"/>
          </a:xfrm>
        </p:grpSpPr>
        <p:sp>
          <p:nvSpPr>
            <p:cNvPr id="53" name="모서리가 둥근 직사각형 115">
              <a:extLst>
                <a:ext uri="{FF2B5EF4-FFF2-40B4-BE49-F238E27FC236}">
                  <a16:creationId xmlns:a16="http://schemas.microsoft.com/office/drawing/2014/main" id="{1CB6F2DF-0E19-4173-981A-5235C9EE6149}"/>
                </a:ext>
              </a:extLst>
            </p:cNvPr>
            <p:cNvSpPr/>
            <p:nvPr/>
          </p:nvSpPr>
          <p:spPr>
            <a:xfrm>
              <a:off x="1424928" y="2089823"/>
              <a:ext cx="1644865" cy="33254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76200" dir="5400000" sx="95000" sy="95000" kx="-800400" algn="b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54" name="월드컵 SCM을 통한">
              <a:extLst>
                <a:ext uri="{FF2B5EF4-FFF2-40B4-BE49-F238E27FC236}">
                  <a16:creationId xmlns:a16="http://schemas.microsoft.com/office/drawing/2014/main" id="{8A4E7563-6EBD-4097-B2E3-0616CF25139A}"/>
                </a:ext>
              </a:extLst>
            </p:cNvPr>
            <p:cNvSpPr txBox="1"/>
            <p:nvPr/>
          </p:nvSpPr>
          <p:spPr bwMode="auto">
            <a:xfrm>
              <a:off x="1424929" y="2137641"/>
              <a:ext cx="1644864" cy="2181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latinLnBrk="0" hangingPunct="0">
                <a:tabLst>
                  <a:tab pos="177800" algn="l"/>
                  <a:tab pos="803275" algn="l"/>
                </a:tabLst>
                <a:defRPr/>
              </a:pPr>
              <a:r>
                <a:rPr lang="ko-KR" altLang="en-US" sz="1200" spc="-150">
                  <a:ln w="1905"/>
                  <a:solidFill>
                    <a:sysClr val="window" lastClr="FFFFFF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문의응대요소</a:t>
              </a:r>
              <a:endParaRPr kumimoji="0" lang="ko-KR" altLang="en-US" sz="1200" b="0" i="0" u="none" strike="noStrike" kern="1200" cap="none" spc="-150" normalizeH="0" baseline="0" noProof="0" dirty="0">
                <a:ln w="1905"/>
                <a:solidFill>
                  <a:sysClr val="window" lastClr="FFFFFF"/>
                </a:solidFill>
                <a:effectLst/>
                <a:uLnTx/>
                <a:uFillTx/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310161D4-285A-4FAE-B76E-7888C98B1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17" y="3490742"/>
            <a:ext cx="494584" cy="497765"/>
          </a:xfrm>
          <a:prstGeom prst="rect">
            <a:avLst/>
          </a:prstGeom>
        </p:spPr>
      </p:pic>
      <p:pic>
        <p:nvPicPr>
          <p:cNvPr id="60" name="Picture 66" descr="D:\03_제안서\00_이미지자료\ICON\community.png">
            <a:extLst>
              <a:ext uri="{FF2B5EF4-FFF2-40B4-BE49-F238E27FC236}">
                <a16:creationId xmlns:a16="http://schemas.microsoft.com/office/drawing/2014/main" id="{73479F51-44B3-4A9B-A16C-C22CE7B4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46" y="3488948"/>
            <a:ext cx="464923" cy="46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B881B41-14A3-4CD0-9E4F-1A7802564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272" y="3462892"/>
            <a:ext cx="466493" cy="466493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539A53-98D6-4564-AB54-D1870CD7AC8E}"/>
              </a:ext>
            </a:extLst>
          </p:cNvPr>
          <p:cNvSpPr/>
          <p:nvPr/>
        </p:nvSpPr>
        <p:spPr>
          <a:xfrm>
            <a:off x="992157" y="5657948"/>
            <a:ext cx="9053776" cy="1183702"/>
          </a:xfrm>
          <a:prstGeom prst="rect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6" name="한쪽 모서리가 잘린 사각형 128">
            <a:extLst>
              <a:ext uri="{FF2B5EF4-FFF2-40B4-BE49-F238E27FC236}">
                <a16:creationId xmlns:a16="http://schemas.microsoft.com/office/drawing/2014/main" id="{303B4900-8826-4318-9794-D17533C27182}"/>
              </a:ext>
            </a:extLst>
          </p:cNvPr>
          <p:cNvSpPr/>
          <p:nvPr/>
        </p:nvSpPr>
        <p:spPr>
          <a:xfrm>
            <a:off x="840763" y="5620289"/>
            <a:ext cx="1662927" cy="1186602"/>
          </a:xfrm>
          <a:prstGeom prst="snip1Rect">
            <a:avLst>
              <a:gd name="adj" fmla="val 0"/>
            </a:avLst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7" name="TextBox 19">
            <a:extLst>
              <a:ext uri="{FF2B5EF4-FFF2-40B4-BE49-F238E27FC236}">
                <a16:creationId xmlns:a16="http://schemas.microsoft.com/office/drawing/2014/main" id="{AFDC2A5B-2E78-46D5-AB62-3ACDC9E30732}"/>
              </a:ext>
            </a:extLst>
          </p:cNvPr>
          <p:cNvSpPr txBox="1"/>
          <p:nvPr/>
        </p:nvSpPr>
        <p:spPr>
          <a:xfrm>
            <a:off x="840763" y="5772135"/>
            <a:ext cx="1663562" cy="815608"/>
          </a:xfrm>
          <a:prstGeom prst="rect">
            <a:avLst/>
          </a:prstGeom>
          <a:noFill/>
        </p:spPr>
        <p:txBody>
          <a:bodyPr wrap="square" lIns="0" t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defRPr/>
            </a:pPr>
            <a:r>
              <a:rPr lang="ko-KR" altLang="en-US" sz="1600" b="1" spc="-1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시스템 오픈 전</a:t>
            </a:r>
            <a:endParaRPr lang="en-US" altLang="ko-KR" sz="1600" b="1" spc="-1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>
              <a:spcBef>
                <a:spcPts val="300"/>
              </a:spcBef>
              <a:defRPr/>
            </a:pPr>
            <a:r>
              <a:rPr lang="ko-KR" altLang="en-US" sz="1600" b="1" spc="-1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맞춤형 교육과</a:t>
            </a:r>
            <a:endParaRPr lang="en-US" altLang="ko-KR" sz="1600" b="1" spc="-1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>
              <a:spcBef>
                <a:spcPts val="300"/>
              </a:spcBef>
              <a:defRPr/>
            </a:pPr>
            <a:r>
              <a:rPr lang="ko-KR" altLang="en-US" sz="1600" b="1" spc="-1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오픈 후 지원필요</a:t>
            </a:r>
          </a:p>
        </p:txBody>
      </p:sp>
      <p:sp>
        <p:nvSpPr>
          <p:cNvPr id="68" name="TextBox 19">
            <a:extLst>
              <a:ext uri="{FF2B5EF4-FFF2-40B4-BE49-F238E27FC236}">
                <a16:creationId xmlns:a16="http://schemas.microsoft.com/office/drawing/2014/main" id="{AFB0DD0B-D1BE-4A30-89CD-7B1F0822DAE7}"/>
              </a:ext>
            </a:extLst>
          </p:cNvPr>
          <p:cNvSpPr txBox="1"/>
          <p:nvPr/>
        </p:nvSpPr>
        <p:spPr bwMode="auto">
          <a:xfrm>
            <a:off x="3104436" y="5725677"/>
            <a:ext cx="3185784" cy="902811"/>
          </a:xfrm>
          <a:prstGeom prst="rect">
            <a:avLst/>
          </a:prstGeom>
          <a:noFill/>
        </p:spPr>
        <p:txBody>
          <a:bodyPr wrap="square" lIns="0" t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온라인 매뉴얼 제작</a:t>
            </a:r>
            <a:r>
              <a:rPr lang="en-US" altLang="ko-KR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배포</a:t>
            </a:r>
            <a:endParaRPr lang="en-US" altLang="ko-KR" sz="1400" spc="-50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180000" indent="-18000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부서별 집합교육</a:t>
            </a:r>
            <a:r>
              <a:rPr lang="en-US" altLang="ko-KR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/</a:t>
            </a: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실습교육</a:t>
            </a:r>
            <a:endParaRPr lang="en-US" altLang="ko-KR" sz="1400" spc="-50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180000" indent="-18000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주요업무 담당자 밀착 교육</a:t>
            </a:r>
            <a:endParaRPr lang="en-US" altLang="ko-KR" sz="1400" spc="-50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9" name="TextBox 19">
            <a:extLst>
              <a:ext uri="{FF2B5EF4-FFF2-40B4-BE49-F238E27FC236}">
                <a16:creationId xmlns:a16="http://schemas.microsoft.com/office/drawing/2014/main" id="{AF8029CE-CFEE-45E5-876D-D4E2B0307EDD}"/>
              </a:ext>
            </a:extLst>
          </p:cNvPr>
          <p:cNvSpPr txBox="1"/>
          <p:nvPr/>
        </p:nvSpPr>
        <p:spPr bwMode="auto">
          <a:xfrm>
            <a:off x="6452960" y="5714569"/>
            <a:ext cx="3185784" cy="902811"/>
          </a:xfrm>
          <a:prstGeom prst="rect">
            <a:avLst/>
          </a:prstGeom>
          <a:noFill/>
        </p:spPr>
        <p:txBody>
          <a:bodyPr wrap="square" lIns="0" t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기술적 문의 응대</a:t>
            </a:r>
            <a:r>
              <a:rPr lang="en-US" altLang="ko-KR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해소</a:t>
            </a:r>
            <a:endParaRPr lang="en-US" altLang="ko-KR" sz="1400" spc="-50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180000" indent="-18000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시스템 상시 모니터링</a:t>
            </a:r>
            <a:r>
              <a:rPr lang="en-US" altLang="ko-KR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오류 해결</a:t>
            </a:r>
            <a:endParaRPr lang="en-US" altLang="ko-KR" sz="1400" spc="-50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180000" indent="-18000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요청시</a:t>
            </a:r>
            <a:r>
              <a:rPr lang="ko-KR" altLang="en-US" sz="1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방문 재교육</a:t>
            </a:r>
            <a:endParaRPr lang="en-US" altLang="ko-KR" sz="1400" spc="-50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90" name="모서리가 둥근 직사각형 133">
            <a:extLst>
              <a:ext uri="{FF2B5EF4-FFF2-40B4-BE49-F238E27FC236}">
                <a16:creationId xmlns:a16="http://schemas.microsoft.com/office/drawing/2014/main" id="{0FE7181E-87CC-4BF2-B583-F422DA9D81C8}"/>
              </a:ext>
            </a:extLst>
          </p:cNvPr>
          <p:cNvSpPr/>
          <p:nvPr/>
        </p:nvSpPr>
        <p:spPr>
          <a:xfrm rot="5400000">
            <a:off x="2272767" y="6029861"/>
            <a:ext cx="1065478" cy="351636"/>
          </a:xfrm>
          <a:prstGeom prst="roundRect">
            <a:avLst>
              <a:gd name="adj" fmla="val 50000"/>
            </a:avLst>
          </a:prstGeom>
          <a:solidFill>
            <a:srgbClr val="E77E2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91" name="월드컵 SCM을 통한">
            <a:extLst>
              <a:ext uri="{FF2B5EF4-FFF2-40B4-BE49-F238E27FC236}">
                <a16:creationId xmlns:a16="http://schemas.microsoft.com/office/drawing/2014/main" id="{49DEA6A9-BEEB-47DF-A68F-E000ECFA18F5}"/>
              </a:ext>
            </a:extLst>
          </p:cNvPr>
          <p:cNvSpPr txBox="1"/>
          <p:nvPr/>
        </p:nvSpPr>
        <p:spPr bwMode="auto">
          <a:xfrm>
            <a:off x="2555540" y="5826822"/>
            <a:ext cx="499931" cy="73866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latinLnBrk="0" hangingPunct="0">
              <a:tabLst>
                <a:tab pos="177800" algn="l"/>
                <a:tab pos="803275" algn="l"/>
              </a:tabLst>
              <a:defRPr/>
            </a:pPr>
            <a:r>
              <a:rPr lang="ko-KR" altLang="en-US" sz="1600" spc="-150">
                <a:ln w="1905"/>
                <a:solidFill>
                  <a:sysClr val="window" lastClr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오</a:t>
            </a:r>
            <a:endParaRPr lang="en-US" altLang="ko-KR" sz="1600" spc="-150">
              <a:ln w="1905"/>
              <a:solidFill>
                <a:sysClr val="window" lastClr="FFFFFF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 eaLnBrk="0" latinLnBrk="0" hangingPunct="0">
              <a:tabLst>
                <a:tab pos="177800" algn="l"/>
                <a:tab pos="803275" algn="l"/>
              </a:tabLst>
              <a:defRPr/>
            </a:pPr>
            <a:r>
              <a:rPr lang="ko-KR" altLang="en-US" sz="1600" spc="-150">
                <a:ln w="1905"/>
                <a:solidFill>
                  <a:sysClr val="window" lastClr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픈</a:t>
            </a:r>
            <a:endParaRPr lang="en-US" altLang="ko-KR" sz="1600" spc="-150">
              <a:ln w="1905"/>
              <a:solidFill>
                <a:sysClr val="window" lastClr="FFFFFF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 eaLnBrk="0" latinLnBrk="0" hangingPunct="0">
              <a:tabLst>
                <a:tab pos="177800" algn="l"/>
                <a:tab pos="803275" algn="l"/>
              </a:tabLst>
              <a:defRPr/>
            </a:pPr>
            <a:r>
              <a:rPr lang="ko-KR" altLang="en-US" sz="1600" spc="-150">
                <a:ln w="1905"/>
                <a:solidFill>
                  <a:sysClr val="window" lastClr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전</a:t>
            </a:r>
            <a:endParaRPr lang="ko-KR" altLang="en-US" sz="1600" spc="-150" dirty="0">
              <a:ln w="1905"/>
              <a:solidFill>
                <a:sysClr val="window" lastClr="FFFFFF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92" name="모서리가 둥근 직사각형 136">
            <a:extLst>
              <a:ext uri="{FF2B5EF4-FFF2-40B4-BE49-F238E27FC236}">
                <a16:creationId xmlns:a16="http://schemas.microsoft.com/office/drawing/2014/main" id="{F0345CB0-41D8-4FD9-BB5D-E941A25B09E6}"/>
              </a:ext>
            </a:extLst>
          </p:cNvPr>
          <p:cNvSpPr/>
          <p:nvPr/>
        </p:nvSpPr>
        <p:spPr>
          <a:xfrm rot="5400000">
            <a:off x="5563239" y="6037781"/>
            <a:ext cx="1065478" cy="351636"/>
          </a:xfrm>
          <a:prstGeom prst="roundRect">
            <a:avLst>
              <a:gd name="adj" fmla="val 50000"/>
            </a:avLst>
          </a:prstGeom>
          <a:solidFill>
            <a:srgbClr val="E77E2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93" name="월드컵 SCM을 통한">
            <a:extLst>
              <a:ext uri="{FF2B5EF4-FFF2-40B4-BE49-F238E27FC236}">
                <a16:creationId xmlns:a16="http://schemas.microsoft.com/office/drawing/2014/main" id="{19AE3453-E38F-4E47-8493-FBE4D73F8377}"/>
              </a:ext>
            </a:extLst>
          </p:cNvPr>
          <p:cNvSpPr txBox="1"/>
          <p:nvPr/>
        </p:nvSpPr>
        <p:spPr bwMode="auto">
          <a:xfrm>
            <a:off x="5846012" y="5834742"/>
            <a:ext cx="499931" cy="73866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latinLnBrk="0" hangingPunct="0">
              <a:tabLst>
                <a:tab pos="177800" algn="l"/>
                <a:tab pos="803275" algn="l"/>
              </a:tabLst>
              <a:defRPr/>
            </a:pPr>
            <a:r>
              <a:rPr lang="ko-KR" altLang="en-US" sz="1600" spc="-150" dirty="0">
                <a:ln w="1905"/>
                <a:solidFill>
                  <a:sysClr val="window" lastClr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오</a:t>
            </a:r>
            <a:endParaRPr lang="en-US" altLang="ko-KR" sz="1600" spc="-150" dirty="0">
              <a:ln w="1905"/>
              <a:solidFill>
                <a:sysClr val="window" lastClr="FFFFFF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 eaLnBrk="0" latinLnBrk="0" hangingPunct="0">
              <a:tabLst>
                <a:tab pos="177800" algn="l"/>
                <a:tab pos="803275" algn="l"/>
              </a:tabLst>
              <a:defRPr/>
            </a:pPr>
            <a:r>
              <a:rPr lang="ko-KR" altLang="en-US" sz="1600" spc="-150" dirty="0">
                <a:ln w="1905"/>
                <a:solidFill>
                  <a:sysClr val="window" lastClr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픈</a:t>
            </a:r>
            <a:endParaRPr lang="en-US" altLang="ko-KR" sz="1600" spc="-150" dirty="0">
              <a:ln w="1905"/>
              <a:solidFill>
                <a:sysClr val="window" lastClr="FFFFFF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 eaLnBrk="0" latinLnBrk="0" hangingPunct="0">
              <a:tabLst>
                <a:tab pos="177800" algn="l"/>
                <a:tab pos="803275" algn="l"/>
              </a:tabLst>
              <a:defRPr/>
            </a:pPr>
            <a:r>
              <a:rPr lang="ko-KR" altLang="en-US" sz="1600" spc="-150" dirty="0">
                <a:ln w="1905"/>
                <a:solidFill>
                  <a:sysClr val="window" lastClr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후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F8776DF-A251-40AE-847A-B97434DE2CCF}"/>
              </a:ext>
            </a:extLst>
          </p:cNvPr>
          <p:cNvSpPr/>
          <p:nvPr/>
        </p:nvSpPr>
        <p:spPr>
          <a:xfrm>
            <a:off x="4080096" y="4012321"/>
            <a:ext cx="712360" cy="33855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시스템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관리자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DEEC3F7-31BB-451E-8E02-B548858E0F92}"/>
              </a:ext>
            </a:extLst>
          </p:cNvPr>
          <p:cNvSpPr/>
          <p:nvPr/>
        </p:nvSpPr>
        <p:spPr>
          <a:xfrm>
            <a:off x="5037437" y="4012321"/>
            <a:ext cx="712360" cy="33855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유관기관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담당자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01EED2D-E2E4-4E9C-843F-3825C307D171}"/>
              </a:ext>
            </a:extLst>
          </p:cNvPr>
          <p:cNvSpPr/>
          <p:nvPr/>
        </p:nvSpPr>
        <p:spPr>
          <a:xfrm>
            <a:off x="5968748" y="4012321"/>
            <a:ext cx="712360" cy="169277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11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민원담당자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5B674B6-8D93-4A03-AAAF-D1054491003E}"/>
              </a:ext>
            </a:extLst>
          </p:cNvPr>
          <p:cNvCxnSpPr/>
          <p:nvPr/>
        </p:nvCxnSpPr>
        <p:spPr>
          <a:xfrm>
            <a:off x="4080096" y="4416807"/>
            <a:ext cx="26010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310161D4-285A-4FAE-B76E-7888C98B1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22" y="3492098"/>
            <a:ext cx="494584" cy="497765"/>
          </a:xfrm>
          <a:prstGeom prst="rect">
            <a:avLst/>
          </a:prstGeom>
        </p:spPr>
      </p:pic>
      <p:pic>
        <p:nvPicPr>
          <p:cNvPr id="87" name="Picture 66" descr="D:\03_제안서\00_이미지자료\ICON\community.png">
            <a:extLst>
              <a:ext uri="{FF2B5EF4-FFF2-40B4-BE49-F238E27FC236}">
                <a16:creationId xmlns:a16="http://schemas.microsoft.com/office/drawing/2014/main" id="{73479F51-44B3-4A9B-A16C-C22CE7B4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33" y="3500118"/>
            <a:ext cx="464923" cy="46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F8776DF-A251-40AE-847A-B97434DE2CCF}"/>
              </a:ext>
            </a:extLst>
          </p:cNvPr>
          <p:cNvSpPr/>
          <p:nvPr/>
        </p:nvSpPr>
        <p:spPr>
          <a:xfrm>
            <a:off x="7148672" y="4012321"/>
            <a:ext cx="712360" cy="33855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시스템 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관리자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DEEC3F7-31BB-451E-8E02-B548858E0F92}"/>
              </a:ext>
            </a:extLst>
          </p:cNvPr>
          <p:cNvSpPr/>
          <p:nvPr/>
        </p:nvSpPr>
        <p:spPr>
          <a:xfrm>
            <a:off x="8106013" y="4012321"/>
            <a:ext cx="712360" cy="169277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11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권한관리자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01EED2D-E2E4-4E9C-843F-3825C307D171}"/>
              </a:ext>
            </a:extLst>
          </p:cNvPr>
          <p:cNvSpPr/>
          <p:nvPr/>
        </p:nvSpPr>
        <p:spPr>
          <a:xfrm>
            <a:off x="9037324" y="4012321"/>
            <a:ext cx="712360" cy="169277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11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민원담당자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310161D4-285A-4FAE-B76E-7888C98B1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98" y="3492098"/>
            <a:ext cx="494584" cy="497765"/>
          </a:xfrm>
          <a:prstGeom prst="rect">
            <a:avLst/>
          </a:prstGeom>
        </p:spPr>
      </p:pic>
      <p:pic>
        <p:nvPicPr>
          <p:cNvPr id="104" name="Picture 66" descr="D:\03_제안서\00_이미지자료\ICON\community.png">
            <a:extLst>
              <a:ext uri="{FF2B5EF4-FFF2-40B4-BE49-F238E27FC236}">
                <a16:creationId xmlns:a16="http://schemas.microsoft.com/office/drawing/2014/main" id="{73479F51-44B3-4A9B-A16C-C22CE7B4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909" y="3500118"/>
            <a:ext cx="464923" cy="46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월드컵 SCM을 통한">
            <a:extLst>
              <a:ext uri="{FF2B5EF4-FFF2-40B4-BE49-F238E27FC236}">
                <a16:creationId xmlns:a16="http://schemas.microsoft.com/office/drawing/2014/main" id="{19AE3453-E38F-4E47-8493-FBE4D73F8377}"/>
              </a:ext>
            </a:extLst>
          </p:cNvPr>
          <p:cNvSpPr txBox="1"/>
          <p:nvPr/>
        </p:nvSpPr>
        <p:spPr bwMode="auto">
          <a:xfrm>
            <a:off x="8394751" y="5751179"/>
            <a:ext cx="1533831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latinLnBrk="0" hangingPunct="0">
              <a:tabLst>
                <a:tab pos="177800" algn="l"/>
                <a:tab pos="803275" algn="l"/>
              </a:tabLst>
              <a:defRPr/>
            </a:pPr>
            <a:r>
              <a:rPr lang="ko-KR" altLang="en-US" sz="1600" spc="-150" dirty="0">
                <a:ln w="1905"/>
                <a:solidFill>
                  <a:sysClr val="window" lastClr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유지보수업체 이관</a:t>
            </a:r>
          </a:p>
        </p:txBody>
      </p:sp>
      <p:pic>
        <p:nvPicPr>
          <p:cNvPr id="62" name="Picture 66" descr="D:\03_제안서\00_이미지자료\ICON\community.png">
            <a:extLst>
              <a:ext uri="{FF2B5EF4-FFF2-40B4-BE49-F238E27FC236}">
                <a16:creationId xmlns:a16="http://schemas.microsoft.com/office/drawing/2014/main" id="{73479F51-44B3-4A9B-A16C-C22CE7B4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85" y="3493307"/>
            <a:ext cx="464923" cy="46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6" descr="D:\03_제안서\00_이미지자료\ICON\community.png">
            <a:extLst>
              <a:ext uri="{FF2B5EF4-FFF2-40B4-BE49-F238E27FC236}">
                <a16:creationId xmlns:a16="http://schemas.microsoft.com/office/drawing/2014/main" id="{73479F51-44B3-4A9B-A16C-C22CE7B4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8" y="3465772"/>
            <a:ext cx="464923" cy="46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8D26E28-B016-469D-BEFD-B9F3F76C35F7}"/>
              </a:ext>
            </a:extLst>
          </p:cNvPr>
          <p:cNvGrpSpPr/>
          <p:nvPr/>
        </p:nvGrpSpPr>
        <p:grpSpPr>
          <a:xfrm>
            <a:off x="4518089" y="4318572"/>
            <a:ext cx="1659769" cy="281437"/>
            <a:chOff x="1424928" y="2089823"/>
            <a:chExt cx="1644865" cy="332543"/>
          </a:xfrm>
        </p:grpSpPr>
        <p:sp>
          <p:nvSpPr>
            <p:cNvPr id="49" name="모서리가 둥근 직사각형 111">
              <a:extLst>
                <a:ext uri="{FF2B5EF4-FFF2-40B4-BE49-F238E27FC236}">
                  <a16:creationId xmlns:a16="http://schemas.microsoft.com/office/drawing/2014/main" id="{6F000975-BCDB-4204-BAB8-A6AFE3398AE5}"/>
                </a:ext>
              </a:extLst>
            </p:cNvPr>
            <p:cNvSpPr/>
            <p:nvPr/>
          </p:nvSpPr>
          <p:spPr>
            <a:xfrm>
              <a:off x="1424928" y="2089823"/>
              <a:ext cx="1644865" cy="33254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76200" dir="5400000" sx="95000" sy="95000" kx="-800400" algn="b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50" name="월드컵 SCM을 통한">
              <a:extLst>
                <a:ext uri="{FF2B5EF4-FFF2-40B4-BE49-F238E27FC236}">
                  <a16:creationId xmlns:a16="http://schemas.microsoft.com/office/drawing/2014/main" id="{B97AEB9E-DA4F-435C-91C4-7B08835D453B}"/>
                </a:ext>
              </a:extLst>
            </p:cNvPr>
            <p:cNvSpPr txBox="1"/>
            <p:nvPr/>
          </p:nvSpPr>
          <p:spPr bwMode="auto">
            <a:xfrm>
              <a:off x="1424929" y="2137641"/>
              <a:ext cx="1644864" cy="2181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latinLnBrk="0" hangingPunct="0">
                <a:tabLst>
                  <a:tab pos="177800" algn="l"/>
                  <a:tab pos="803275" algn="l"/>
                </a:tabLst>
                <a:defRPr/>
              </a:pPr>
              <a:r>
                <a:rPr lang="ko-KR" altLang="en-US" sz="1200" spc="-150">
                  <a:ln w="1905"/>
                  <a:solidFill>
                    <a:sysClr val="window" lastClr="FFFFFF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문의응대요소</a:t>
              </a:r>
              <a:endParaRPr lang="ko-KR" altLang="en-US" sz="1200" spc="-150" dirty="0">
                <a:ln w="1905"/>
                <a:solidFill>
                  <a:sysClr val="window" lastClr="FFFFFF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225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BBB09C1-5BC0-FBA7-B2B8-F5710C24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" y="3242"/>
            <a:ext cx="10691813" cy="5043042"/>
          </a:xfrm>
          <a:prstGeom prst="rect">
            <a:avLst/>
          </a:prstGeom>
        </p:spPr>
      </p:pic>
      <p:sp>
        <p:nvSpPr>
          <p:cNvPr id="24" name="Rectangle 167">
            <a:extLst>
              <a:ext uri="{FF2B5EF4-FFF2-40B4-BE49-F238E27FC236}">
                <a16:creationId xmlns:a16="http://schemas.microsoft.com/office/drawing/2014/main" id="{1C3DDD38-2325-4757-962D-ECA929213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29" y="105424"/>
            <a:ext cx="10494623" cy="7351004"/>
          </a:xfrm>
          <a:prstGeom prst="rect">
            <a:avLst/>
          </a:prstGeom>
          <a:noFill/>
          <a:ln w="9525">
            <a:solidFill>
              <a:sysClr val="window" lastClr="FFFFFF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4572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C31A8-B92B-4F9A-A0C2-0F5C2FB69E8D}"/>
              </a:ext>
            </a:extLst>
          </p:cNvPr>
          <p:cNvSpPr/>
          <p:nvPr/>
        </p:nvSpPr>
        <p:spPr>
          <a:xfrm>
            <a:off x="1263343" y="5283273"/>
            <a:ext cx="3121843" cy="72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</a:t>
            </a:r>
            <a:endParaRPr lang="en-US" altLang="ko-KR" sz="30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5BD67-3F52-4D25-AA8E-A76876AC6D10}"/>
              </a:ext>
            </a:extLst>
          </p:cNvPr>
          <p:cNvSpPr txBox="1"/>
          <p:nvPr/>
        </p:nvSpPr>
        <p:spPr>
          <a:xfrm>
            <a:off x="1355776" y="5173202"/>
            <a:ext cx="11269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2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</a:rPr>
              <a:t>Chapter 02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09D045-24E8-461A-AE9C-C6488DBE2FEE}"/>
              </a:ext>
            </a:extLst>
          </p:cNvPr>
          <p:cNvSpPr/>
          <p:nvPr/>
        </p:nvSpPr>
        <p:spPr>
          <a:xfrm>
            <a:off x="1263344" y="6063789"/>
            <a:ext cx="457849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457200">
              <a:lnSpc>
                <a:spcPct val="1500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01.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사용자 서비스를 위한 시스템 구축</a:t>
            </a:r>
          </a:p>
        </p:txBody>
      </p:sp>
      <p:sp>
        <p:nvSpPr>
          <p:cNvPr id="17" name="Rectangle 167">
            <a:extLst>
              <a:ext uri="{FF2B5EF4-FFF2-40B4-BE49-F238E27FC236}">
                <a16:creationId xmlns:a16="http://schemas.microsoft.com/office/drawing/2014/main" id="{EB3809F5-C21E-4604-802C-E7D0F95D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60" y="103392"/>
            <a:ext cx="10499340" cy="73546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2543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D0D7D77-151E-45CE-904C-BEE05D1C0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6" b="28564"/>
          <a:stretch/>
        </p:blipFill>
        <p:spPr>
          <a:xfrm>
            <a:off x="0" y="1168609"/>
            <a:ext cx="10691813" cy="2312670"/>
          </a:xfrm>
          <a:prstGeom prst="rect">
            <a:avLst/>
          </a:prstGeom>
        </p:spPr>
      </p:pic>
      <p:sp>
        <p:nvSpPr>
          <p:cNvPr id="24" name="Rectangle 167">
            <a:extLst>
              <a:ext uri="{FF2B5EF4-FFF2-40B4-BE49-F238E27FC236}">
                <a16:creationId xmlns:a16="http://schemas.microsoft.com/office/drawing/2014/main" id="{1C3DDD38-2325-4757-962D-ECA929213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29" y="105424"/>
            <a:ext cx="10494623" cy="7351004"/>
          </a:xfrm>
          <a:prstGeom prst="rect">
            <a:avLst/>
          </a:prstGeom>
          <a:noFill/>
          <a:ln w="9525">
            <a:solidFill>
              <a:sysClr val="window" lastClr="FFFFFF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4572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7" name="Rectangle 167">
            <a:extLst>
              <a:ext uri="{FF2B5EF4-FFF2-40B4-BE49-F238E27FC236}">
                <a16:creationId xmlns:a16="http://schemas.microsoft.com/office/drawing/2014/main" id="{EB3809F5-C21E-4604-802C-E7D0F95D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60" y="103392"/>
            <a:ext cx="10499340" cy="73546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4F8805-A75F-43C0-9A55-415E04134321}"/>
              </a:ext>
            </a:extLst>
          </p:cNvPr>
          <p:cNvSpPr/>
          <p:nvPr/>
        </p:nvSpPr>
        <p:spPr>
          <a:xfrm>
            <a:off x="1263343" y="3808473"/>
            <a:ext cx="282687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</a:t>
            </a:r>
            <a:endParaRPr lang="en-US" altLang="ko-KR" sz="30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61889-0F4F-4630-B774-C9BAD0D12FEA}"/>
              </a:ext>
            </a:extLst>
          </p:cNvPr>
          <p:cNvSpPr txBox="1"/>
          <p:nvPr/>
        </p:nvSpPr>
        <p:spPr>
          <a:xfrm>
            <a:off x="1355776" y="3698402"/>
            <a:ext cx="11269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2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</a:rPr>
              <a:t>Chapter 02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E5916B-BDCD-4F45-80C7-E71FCBFCD706}"/>
              </a:ext>
            </a:extLst>
          </p:cNvPr>
          <p:cNvSpPr/>
          <p:nvPr/>
        </p:nvSpPr>
        <p:spPr>
          <a:xfrm>
            <a:off x="1263344" y="4588989"/>
            <a:ext cx="8649006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457200"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01. </a:t>
            </a:r>
            <a:r>
              <a:rPr lang="ko-KR" altLang="en-US" sz="2000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236714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UI/UX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표준화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839DBA-9ACC-4E9B-B281-5EB8F57DF0BB}"/>
              </a:ext>
            </a:extLst>
          </p:cNvPr>
          <p:cNvSpPr/>
          <p:nvPr/>
        </p:nvSpPr>
        <p:spPr>
          <a:xfrm>
            <a:off x="249170" y="89489"/>
            <a:ext cx="45800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26058C2-5CAA-4861-B940-B7928C401A05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전자정부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 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 준수 및 빠른 피드백이 특징인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Lean UX 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예약메뉴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정보에 대한 직관적인 접근 편의성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2" name="AutoShape 37">
            <a:extLst>
              <a:ext uri="{FF2B5EF4-FFF2-40B4-BE49-F238E27FC236}">
                <a16:creationId xmlns:a16="http://schemas.microsoft.com/office/drawing/2014/main" id="{672D4369-BEBA-4512-A322-5FE075099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44C344D5-2F38-486B-9F77-1760334F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7" y="2229971"/>
            <a:ext cx="5475134" cy="312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그림 30" descr="화면 캡처">
            <a:extLst>
              <a:ext uri="{FF2B5EF4-FFF2-40B4-BE49-F238E27FC236}">
                <a16:creationId xmlns:a16="http://schemas.microsoft.com/office/drawing/2014/main" id="{C885E8A1-6531-45AD-98B8-72DFE90BC3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b="35490"/>
          <a:stretch/>
        </p:blipFill>
        <p:spPr>
          <a:xfrm>
            <a:off x="862407" y="5616922"/>
            <a:ext cx="5250866" cy="1406264"/>
          </a:xfrm>
          <a:prstGeom prst="rect">
            <a:avLst/>
          </a:prstGeom>
        </p:spPr>
      </p:pic>
      <p:sp>
        <p:nvSpPr>
          <p:cNvPr id="32" name="Rectangle 26">
            <a:extLst>
              <a:ext uri="{FF2B5EF4-FFF2-40B4-BE49-F238E27FC236}">
                <a16:creationId xmlns:a16="http://schemas.microsoft.com/office/drawing/2014/main" id="{37D374F9-6A8C-4D77-B430-9BDF290C3608}"/>
              </a:ext>
            </a:extLst>
          </p:cNvPr>
          <p:cNvSpPr>
            <a:spLocks/>
          </p:cNvSpPr>
          <p:nvPr/>
        </p:nvSpPr>
        <p:spPr bwMode="auto">
          <a:xfrm>
            <a:off x="953846" y="5394035"/>
            <a:ext cx="5159427" cy="30312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72000" tIns="72000" rIns="72000" bIns="72000" anchor="ctr" anchorCtr="0"/>
          <a:lstStyle/>
          <a:p>
            <a:pPr algn="ctr" latinLnBrk="0">
              <a:lnSpc>
                <a:spcPts val="1300"/>
              </a:lnSpc>
              <a:spcBef>
                <a:spcPct val="50000"/>
              </a:spcBef>
              <a:defRPr/>
            </a:pPr>
            <a:r>
              <a:rPr lang="en-US" altLang="ko-KR" sz="1600" b="1" kern="0" dirty="0">
                <a:solidFill>
                  <a:srgbClr val="0070C0"/>
                </a:solidFill>
                <a:latin typeface="vricksrepublic" pitchFamily="2" charset="0"/>
                <a:ea typeface="맑은 고딕" pitchFamily="50" charset="-127"/>
                <a:cs typeface="ヒラギノ角ゴ ProN W3" charset="0"/>
                <a:sym typeface="Gill Sans" charset="0"/>
              </a:rPr>
              <a:t>UX </a:t>
            </a:r>
            <a:r>
              <a:rPr lang="en-US" altLang="ko-KR" sz="1600" kern="0" dirty="0">
                <a:solidFill>
                  <a:srgbClr val="0070C0"/>
                </a:solidFill>
                <a:latin typeface="vricksrepublic" pitchFamily="2" charset="0"/>
                <a:ea typeface="맑은 고딕" pitchFamily="50" charset="-127"/>
                <a:cs typeface="ヒラギノ角ゴ ProN W3" charset="0"/>
                <a:sym typeface="Gill Sans" charset="0"/>
              </a:rPr>
              <a:t>Implementation process </a:t>
            </a:r>
            <a:endParaRPr lang="ko-KR" altLang="en-US" sz="1600" b="1" kern="0" dirty="0">
              <a:solidFill>
                <a:srgbClr val="0070C0"/>
              </a:solidFill>
              <a:latin typeface="vricksrepublic" pitchFamily="2" charset="0"/>
              <a:ea typeface="맑은 고딕" pitchFamily="50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3" name="Ellipse">
            <a:extLst>
              <a:ext uri="{FF2B5EF4-FFF2-40B4-BE49-F238E27FC236}">
                <a16:creationId xmlns:a16="http://schemas.microsoft.com/office/drawing/2014/main" id="{AE248133-3E1A-4FAC-B5F4-115FF0A511A1}"/>
              </a:ext>
            </a:extLst>
          </p:cNvPr>
          <p:cNvSpPr>
            <a:spLocks/>
          </p:cNvSpPr>
          <p:nvPr/>
        </p:nvSpPr>
        <p:spPr bwMode="auto">
          <a:xfrm rot="10962985">
            <a:off x="542234" y="2302520"/>
            <a:ext cx="1673349" cy="632690"/>
          </a:xfrm>
          <a:custGeom>
            <a:avLst/>
            <a:gdLst>
              <a:gd name="connsiteX0" fmla="*/ 11183 w 611869"/>
              <a:gd name="connsiteY0" fmla="*/ 86026 h 396598"/>
              <a:gd name="connsiteX1" fmla="*/ 279450 w 611869"/>
              <a:gd name="connsiteY1" fmla="*/ 1 h 396598"/>
              <a:gd name="connsiteX2" fmla="*/ 601509 w 611869"/>
              <a:gd name="connsiteY2" fmla="*/ 134126 h 396598"/>
              <a:gd name="connsiteX3" fmla="*/ 599893 w 611869"/>
              <a:gd name="connsiteY3" fmla="*/ 234489 h 396598"/>
              <a:gd name="connsiteX4" fmla="*/ 375490 w 611869"/>
              <a:gd name="connsiteY4" fmla="*/ 369308 h 396598"/>
              <a:gd name="connsiteX5" fmla="*/ 100990 w 611869"/>
              <a:gd name="connsiteY5" fmla="*/ 377864 h 396598"/>
              <a:gd name="connsiteX6" fmla="*/ 10490 w 611869"/>
              <a:gd name="connsiteY6" fmla="*/ 290452 h 396598"/>
              <a:gd name="connsiteX7" fmla="*/ 45582 w 611869"/>
              <a:gd name="connsiteY7" fmla="*/ 138751 h 396598"/>
              <a:gd name="connsiteX8" fmla="*/ 182024 w 611869"/>
              <a:gd name="connsiteY8" fmla="*/ 87876 h 39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869" h="396598">
                <a:moveTo>
                  <a:pt x="11183" y="86026"/>
                </a:moveTo>
                <a:cubicBezTo>
                  <a:pt x="11183" y="55733"/>
                  <a:pt x="167710" y="1"/>
                  <a:pt x="279450" y="1"/>
                </a:cubicBezTo>
                <a:cubicBezTo>
                  <a:pt x="429744" y="-230"/>
                  <a:pt x="561338" y="58276"/>
                  <a:pt x="601509" y="134126"/>
                </a:cubicBezTo>
                <a:cubicBezTo>
                  <a:pt x="614668" y="159101"/>
                  <a:pt x="616515" y="205352"/>
                  <a:pt x="599893" y="234489"/>
                </a:cubicBezTo>
                <a:cubicBezTo>
                  <a:pt x="556490" y="310108"/>
                  <a:pt x="459295" y="344795"/>
                  <a:pt x="375490" y="369308"/>
                </a:cubicBezTo>
                <a:cubicBezTo>
                  <a:pt x="287761" y="395208"/>
                  <a:pt x="186410" y="410933"/>
                  <a:pt x="100990" y="377864"/>
                </a:cubicBezTo>
                <a:cubicBezTo>
                  <a:pt x="61742" y="362602"/>
                  <a:pt x="24111" y="318895"/>
                  <a:pt x="10490" y="290452"/>
                </a:cubicBezTo>
                <a:cubicBezTo>
                  <a:pt x="-12135" y="243277"/>
                  <a:pt x="2871" y="178295"/>
                  <a:pt x="45582" y="138751"/>
                </a:cubicBezTo>
                <a:cubicBezTo>
                  <a:pt x="83675" y="103370"/>
                  <a:pt x="207881" y="57351"/>
                  <a:pt x="182024" y="87876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D968A9-E6F9-4490-ABBE-27E92EA0540F}"/>
              </a:ext>
            </a:extLst>
          </p:cNvPr>
          <p:cNvGrpSpPr/>
          <p:nvPr/>
        </p:nvGrpSpPr>
        <p:grpSpPr>
          <a:xfrm>
            <a:off x="6659182" y="2263223"/>
            <a:ext cx="3288004" cy="4600874"/>
            <a:chOff x="6799683" y="2645851"/>
            <a:chExt cx="3044930" cy="42607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2CFB4CF-5117-4F6F-B59F-C5D59F56DC34}"/>
                </a:ext>
              </a:extLst>
            </p:cNvPr>
            <p:cNvSpPr/>
            <p:nvPr/>
          </p:nvSpPr>
          <p:spPr>
            <a:xfrm>
              <a:off x="6799683" y="2645851"/>
              <a:ext cx="3044930" cy="4260743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>
              <a:outerShdw dist="25400" dir="5400000" algn="t" rotWithShape="0">
                <a:sysClr val="window" lastClr="FFFFFF">
                  <a:lumMod val="85000"/>
                </a:sysClr>
              </a:outerShdw>
            </a:effectLst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ctr" defTabSz="9361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48F4532-CC72-4C79-9C07-D378BD7E901F}"/>
                </a:ext>
              </a:extLst>
            </p:cNvPr>
            <p:cNvSpPr/>
            <p:nvPr/>
          </p:nvSpPr>
          <p:spPr>
            <a:xfrm>
              <a:off x="7251342" y="2739287"/>
              <a:ext cx="2141612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marL="0" lvl="1" indent="-142838" algn="ctr" defTabSz="957749">
                <a:buClr>
                  <a:sysClr val="windowText" lastClr="000000"/>
                </a:buClr>
                <a:buSzPct val="80000"/>
                <a:tabLst>
                  <a:tab pos="5646865" algn="l"/>
                </a:tabLst>
                <a:defRPr/>
              </a:pPr>
              <a:r>
                <a:rPr lang="en-US" altLang="ko-KR" sz="1400" b="1" dirty="0">
                  <a:ln>
                    <a:solidFill>
                      <a:srgbClr val="0067B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[ </a:t>
              </a:r>
              <a:r>
                <a:rPr lang="ko-KR" altLang="en-US" sz="1400" b="1" dirty="0">
                  <a:ln>
                    <a:solidFill>
                      <a:srgbClr val="0067B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전자정부 </a:t>
              </a:r>
              <a:r>
                <a:rPr lang="en-US" altLang="ko-KR" sz="1400" b="1" dirty="0">
                  <a:ln>
                    <a:solidFill>
                      <a:srgbClr val="0067B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UI/UX </a:t>
              </a:r>
              <a:r>
                <a:rPr lang="ko-KR" altLang="en-US" sz="1400" b="1" dirty="0">
                  <a:ln>
                    <a:solidFill>
                      <a:srgbClr val="0067B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표준 준수 </a:t>
              </a:r>
              <a:r>
                <a:rPr lang="en-US" altLang="ko-KR" sz="1400" b="1" dirty="0">
                  <a:ln>
                    <a:solidFill>
                      <a:srgbClr val="0067B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]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5C118CF-55D2-4561-845C-3BADBB3CAE72}"/>
                </a:ext>
              </a:extLst>
            </p:cNvPr>
            <p:cNvSpPr/>
            <p:nvPr/>
          </p:nvSpPr>
          <p:spPr>
            <a:xfrm rot="10800000" flipH="1" flipV="1">
              <a:off x="6883448" y="3036731"/>
              <a:ext cx="2872318" cy="215889"/>
            </a:xfrm>
            <a:prstGeom prst="rect">
              <a:avLst/>
            </a:prstGeom>
            <a:solidFill>
              <a:srgbClr val="12A7C8"/>
            </a:solidFill>
            <a:ln w="6350">
              <a:solidFill>
                <a:srgbClr val="4EA0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81742" algn="ctr" defTabSz="1013286" fontAlgn="ctr">
                <a:spcAft>
                  <a:spcPts val="33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2615558" algn="l"/>
                  <a:tab pos="5487119" algn="l"/>
                </a:tabLst>
              </a:pPr>
              <a:r>
                <a:rPr lang="ko-KR" altLang="en-US" sz="1000" b="1" dirty="0">
                  <a:ln>
                    <a:solidFill>
                      <a:srgbClr val="0067B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전자정부 웹사이트 </a:t>
              </a:r>
              <a:r>
                <a:rPr lang="en-US" altLang="ko-KR" sz="1000" b="1" dirty="0">
                  <a:ln>
                    <a:solidFill>
                      <a:srgbClr val="0067B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UI/UX </a:t>
              </a:r>
              <a:r>
                <a:rPr lang="ko-KR" altLang="en-US" sz="1000" b="1" dirty="0">
                  <a:ln>
                    <a:solidFill>
                      <a:srgbClr val="0067B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가이드라인 준수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369665-0316-42F5-B678-0F7375238F70}"/>
                </a:ext>
              </a:extLst>
            </p:cNvPr>
            <p:cNvSpPr txBox="1"/>
            <p:nvPr/>
          </p:nvSpPr>
          <p:spPr>
            <a:xfrm>
              <a:off x="6907243" y="3360229"/>
              <a:ext cx="2838456" cy="13043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22238" indent="-122238" latinLnBrk="0">
                <a:lnSpc>
                  <a:spcPct val="110000"/>
                </a:lnSpc>
                <a:spcAft>
                  <a:spcPts val="400"/>
                </a:spcAft>
                <a:buClr>
                  <a:srgbClr val="4D4D4D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n>
                    <a:solidFill>
                      <a:srgbClr val="777777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사용자 중심의 전자정부 웹사이트</a:t>
              </a:r>
              <a:endParaRPr lang="en-US" altLang="ko-KR" sz="1200" dirty="0">
                <a:ln>
                  <a:solidFill>
                    <a:srgbClr val="777777">
                      <a:alpha val="0"/>
                    </a:srgb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122238" indent="-122238" latinLnBrk="0">
                <a:lnSpc>
                  <a:spcPct val="110000"/>
                </a:lnSpc>
                <a:spcAft>
                  <a:spcPts val="400"/>
                </a:spcAft>
                <a:buClr>
                  <a:srgbClr val="4D4D4D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n>
                    <a:solidFill>
                      <a:srgbClr val="777777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모두를 위한 전자정부 웹사이트</a:t>
              </a:r>
              <a:endParaRPr lang="en-US" altLang="ko-KR" sz="1200" dirty="0">
                <a:ln>
                  <a:solidFill>
                    <a:srgbClr val="777777">
                      <a:alpha val="0"/>
                    </a:srgb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122238" indent="-122238" latinLnBrk="0">
                <a:lnSpc>
                  <a:spcPct val="110000"/>
                </a:lnSpc>
                <a:spcAft>
                  <a:spcPts val="400"/>
                </a:spcAft>
                <a:buClr>
                  <a:srgbClr val="4D4D4D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n>
                    <a:solidFill>
                      <a:srgbClr val="777777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편리한 전자정부 웹사이트</a:t>
              </a:r>
              <a:endParaRPr lang="en-US" altLang="ko-KR" sz="1200" dirty="0">
                <a:ln>
                  <a:solidFill>
                    <a:srgbClr val="777777">
                      <a:alpha val="0"/>
                    </a:srgb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122238" indent="-122238" latinLnBrk="0">
                <a:lnSpc>
                  <a:spcPct val="110000"/>
                </a:lnSpc>
                <a:spcAft>
                  <a:spcPts val="400"/>
                </a:spcAft>
                <a:buClr>
                  <a:srgbClr val="4D4D4D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n>
                    <a:solidFill>
                      <a:srgbClr val="777777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열린 전자정부 웹사이트</a:t>
              </a:r>
              <a:endParaRPr lang="en-US" altLang="ko-KR" sz="1200" dirty="0">
                <a:ln>
                  <a:solidFill>
                    <a:srgbClr val="777777">
                      <a:alpha val="0"/>
                    </a:srgb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122238" indent="-122238">
                <a:lnSpc>
                  <a:spcPct val="110000"/>
                </a:lnSpc>
                <a:spcAft>
                  <a:spcPts val="400"/>
                </a:spcAft>
                <a:buClr>
                  <a:srgbClr val="4D4D4D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200" dirty="0">
                  <a:ln>
                    <a:solidFill>
                      <a:srgbClr val="777777">
                        <a:alpha val="0"/>
                      </a:srgb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지속가능한 전자정부 웹사이트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BFD69C0-456D-4B5A-959B-B58120333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445" b="3199"/>
            <a:stretch/>
          </p:blipFill>
          <p:spPr>
            <a:xfrm>
              <a:off x="6931797" y="4867198"/>
              <a:ext cx="1392229" cy="175960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1BC9761-DA06-4384-8302-6BF01C0B0187}"/>
                </a:ext>
              </a:extLst>
            </p:cNvPr>
            <p:cNvGrpSpPr/>
            <p:nvPr/>
          </p:nvGrpSpPr>
          <p:grpSpPr>
            <a:xfrm>
              <a:off x="8440239" y="4716173"/>
              <a:ext cx="1283776" cy="468077"/>
              <a:chOff x="8247166" y="4018593"/>
              <a:chExt cx="1283776" cy="468077"/>
            </a:xfrm>
          </p:grpSpPr>
          <p:sp>
            <p:nvSpPr>
              <p:cNvPr id="40" name="모서리가 둥근 직사각형 140">
                <a:extLst>
                  <a:ext uri="{FF2B5EF4-FFF2-40B4-BE49-F238E27FC236}">
                    <a16:creationId xmlns:a16="http://schemas.microsoft.com/office/drawing/2014/main" id="{4B6A247A-FBC2-412E-A90D-CC0E5E40BCF7}"/>
                  </a:ext>
                </a:extLst>
              </p:cNvPr>
              <p:cNvSpPr/>
              <p:nvPr/>
            </p:nvSpPr>
            <p:spPr>
              <a:xfrm>
                <a:off x="8247166" y="4201607"/>
                <a:ext cx="1283775" cy="2850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2501" tIns="32501" rIns="32501" bIns="32501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63382" algn="ctr" defTabSz="914365" eaLnBrk="0" hangingPunct="0">
                  <a:buClr>
                    <a:schemeClr val="bg1">
                      <a:lumMod val="65000"/>
                    </a:schemeClr>
                  </a:buClr>
                  <a:buSzPct val="80000"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 </a:t>
                </a:r>
                <a:r>
                  <a: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프로젝트 발주 시</a:t>
                </a:r>
                <a:b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</a:br>
                <a:r>
                  <a: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요구사항에 포함</a:t>
                </a:r>
              </a:p>
            </p:txBody>
          </p:sp>
          <p:sp>
            <p:nvSpPr>
              <p:cNvPr id="41" name="모서리가 둥근 직사각형 146">
                <a:extLst>
                  <a:ext uri="{FF2B5EF4-FFF2-40B4-BE49-F238E27FC236}">
                    <a16:creationId xmlns:a16="http://schemas.microsoft.com/office/drawing/2014/main" id="{08465330-64AB-43F6-BE12-CFAE668BDDA0}"/>
                  </a:ext>
                </a:extLst>
              </p:cNvPr>
              <p:cNvSpPr/>
              <p:nvPr/>
            </p:nvSpPr>
            <p:spPr>
              <a:xfrm>
                <a:off x="8247167" y="4018593"/>
                <a:ext cx="1283775" cy="174384"/>
              </a:xfrm>
              <a:prstGeom prst="roundRect">
                <a:avLst>
                  <a:gd name="adj" fmla="val 0"/>
                </a:avLst>
              </a:prstGeom>
              <a:solidFill>
                <a:srgbClr val="AAE6F5"/>
              </a:solidFill>
              <a:ln w="6350">
                <a:solidFill>
                  <a:srgbClr val="12A7C8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2501" tIns="32501" rIns="32501" bIns="32501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63382" algn="ctr" defTabSz="914365" eaLnBrk="0" hangingPunct="0">
                  <a:buClr>
                    <a:schemeClr val="bg1">
                      <a:lumMod val="65000"/>
                    </a:schemeClr>
                  </a:buClr>
                  <a:buSzPct val="80000"/>
                </a:pPr>
                <a:r>
                  <a:rPr lang="en-US" altLang="ko-KR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UI/UX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설계 원칙</a:t>
                </a:r>
                <a:endParaRPr lang="en-US" altLang="ko-KR" sz="800" dirty="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BB8E719-217A-44D3-B088-6F281AF1076F}"/>
                </a:ext>
              </a:extLst>
            </p:cNvPr>
            <p:cNvGrpSpPr/>
            <p:nvPr/>
          </p:nvGrpSpPr>
          <p:grpSpPr>
            <a:xfrm>
              <a:off x="8440239" y="5252382"/>
              <a:ext cx="1283776" cy="468078"/>
              <a:chOff x="8247165" y="4566879"/>
              <a:chExt cx="1283776" cy="468078"/>
            </a:xfrm>
          </p:grpSpPr>
          <p:sp>
            <p:nvSpPr>
              <p:cNvPr id="43" name="모서리가 둥근 직사각형 140">
                <a:extLst>
                  <a:ext uri="{FF2B5EF4-FFF2-40B4-BE49-F238E27FC236}">
                    <a16:creationId xmlns:a16="http://schemas.microsoft.com/office/drawing/2014/main" id="{69BFEDBB-76A9-4E63-80C1-71AD1C8563A0}"/>
                  </a:ext>
                </a:extLst>
              </p:cNvPr>
              <p:cNvSpPr/>
              <p:nvPr/>
            </p:nvSpPr>
            <p:spPr>
              <a:xfrm>
                <a:off x="8247165" y="4756609"/>
                <a:ext cx="1283775" cy="27834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2501" tIns="32501" rIns="32501" bIns="32501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63382" algn="ctr" defTabSz="914365" eaLnBrk="0" hangingPunct="0">
                  <a:buClr>
                    <a:schemeClr val="bg1">
                      <a:lumMod val="65000"/>
                    </a:schemeClr>
                  </a:buClr>
                  <a:buSzPct val="80000"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 </a:t>
                </a:r>
                <a:r>
                  <a: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프로젝트 요구사항에 포함하여 검수</a:t>
                </a:r>
              </a:p>
            </p:txBody>
          </p:sp>
          <p:sp>
            <p:nvSpPr>
              <p:cNvPr id="44" name="모서리가 둥근 직사각형 146">
                <a:extLst>
                  <a:ext uri="{FF2B5EF4-FFF2-40B4-BE49-F238E27FC236}">
                    <a16:creationId xmlns:a16="http://schemas.microsoft.com/office/drawing/2014/main" id="{D268E898-A152-490E-ADD7-8AB67042B575}"/>
                  </a:ext>
                </a:extLst>
              </p:cNvPr>
              <p:cNvSpPr/>
              <p:nvPr/>
            </p:nvSpPr>
            <p:spPr>
              <a:xfrm>
                <a:off x="8247166" y="4566879"/>
                <a:ext cx="1283775" cy="181100"/>
              </a:xfrm>
              <a:prstGeom prst="roundRect">
                <a:avLst>
                  <a:gd name="adj" fmla="val 0"/>
                </a:avLst>
              </a:prstGeom>
              <a:solidFill>
                <a:srgbClr val="AAE6F5"/>
              </a:solidFill>
              <a:ln w="6350">
                <a:solidFill>
                  <a:srgbClr val="12A7C8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2501" tIns="32501" rIns="32501" bIns="32501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63382" algn="ctr" defTabSz="914365" eaLnBrk="0" hangingPunct="0">
                  <a:buClr>
                    <a:schemeClr val="bg1">
                      <a:lumMod val="65000"/>
                    </a:schemeClr>
                  </a:buClr>
                  <a:buSzPct val="80000"/>
                </a:pPr>
                <a:r>
                  <a:rPr lang="en-US" altLang="ko-KR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UI/UX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설계 기준</a:t>
                </a:r>
                <a:endParaRPr lang="en-US" altLang="ko-KR" sz="800" dirty="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3BDD8BD-5BB1-4A00-8EAA-6BA4EF77019E}"/>
                </a:ext>
              </a:extLst>
            </p:cNvPr>
            <p:cNvGrpSpPr/>
            <p:nvPr/>
          </p:nvGrpSpPr>
          <p:grpSpPr>
            <a:xfrm>
              <a:off x="8440239" y="5788590"/>
              <a:ext cx="1283776" cy="483091"/>
              <a:chOff x="8250497" y="5107055"/>
              <a:chExt cx="1283776" cy="483091"/>
            </a:xfrm>
          </p:grpSpPr>
          <p:sp>
            <p:nvSpPr>
              <p:cNvPr id="46" name="모서리가 둥근 직사각형 140">
                <a:extLst>
                  <a:ext uri="{FF2B5EF4-FFF2-40B4-BE49-F238E27FC236}">
                    <a16:creationId xmlns:a16="http://schemas.microsoft.com/office/drawing/2014/main" id="{9EB736FB-52C0-4807-88E7-101EE93601C6}"/>
                  </a:ext>
                </a:extLst>
              </p:cNvPr>
              <p:cNvSpPr/>
              <p:nvPr/>
            </p:nvSpPr>
            <p:spPr>
              <a:xfrm>
                <a:off x="8250497" y="5285346"/>
                <a:ext cx="1283775" cy="30480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2501" tIns="32501" rIns="32501" bIns="32501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63382" algn="ctr" defTabSz="914365" eaLnBrk="0" hangingPunct="0">
                  <a:buClr>
                    <a:schemeClr val="bg1">
                      <a:lumMod val="65000"/>
                    </a:schemeClr>
                  </a:buClr>
                  <a:buSzPct val="80000"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 UI/UX </a:t>
                </a:r>
                <a:r>
                  <a: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설계 단계의 승인 시 검수 리스트로 활용</a:t>
                </a:r>
              </a:p>
            </p:txBody>
          </p:sp>
          <p:sp>
            <p:nvSpPr>
              <p:cNvPr id="47" name="모서리가 둥근 직사각형 146">
                <a:extLst>
                  <a:ext uri="{FF2B5EF4-FFF2-40B4-BE49-F238E27FC236}">
                    <a16:creationId xmlns:a16="http://schemas.microsoft.com/office/drawing/2014/main" id="{AF178EA3-BA5F-4839-AA62-7C47EC7FB9D8}"/>
                  </a:ext>
                </a:extLst>
              </p:cNvPr>
              <p:cNvSpPr/>
              <p:nvPr/>
            </p:nvSpPr>
            <p:spPr>
              <a:xfrm>
                <a:off x="8250498" y="5107055"/>
                <a:ext cx="1283775" cy="178291"/>
              </a:xfrm>
              <a:prstGeom prst="roundRect">
                <a:avLst>
                  <a:gd name="adj" fmla="val 0"/>
                </a:avLst>
              </a:prstGeom>
              <a:solidFill>
                <a:srgbClr val="AAE6F5"/>
              </a:solidFill>
              <a:ln w="6350">
                <a:solidFill>
                  <a:srgbClr val="12A7C8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2501" tIns="32501" rIns="32501" bIns="32501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63382" algn="ctr" defTabSz="914365" eaLnBrk="0" hangingPunct="0">
                  <a:buClr>
                    <a:schemeClr val="bg1">
                      <a:lumMod val="65000"/>
                    </a:schemeClr>
                  </a:buClr>
                  <a:buSzPct val="80000"/>
                </a:pPr>
                <a:r>
                  <a:rPr lang="en-US" altLang="ko-KR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UI/UX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설계 가이드</a:t>
                </a:r>
                <a:endParaRPr lang="en-US" altLang="ko-KR" sz="800" dirty="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60E912-8128-420A-814C-9A455C6E93BF}"/>
                </a:ext>
              </a:extLst>
            </p:cNvPr>
            <p:cNvGrpSpPr/>
            <p:nvPr/>
          </p:nvGrpSpPr>
          <p:grpSpPr>
            <a:xfrm>
              <a:off x="8440239" y="6324801"/>
              <a:ext cx="1283776" cy="468078"/>
              <a:chOff x="8257471" y="5627221"/>
              <a:chExt cx="1283776" cy="468078"/>
            </a:xfrm>
          </p:grpSpPr>
          <p:sp>
            <p:nvSpPr>
              <p:cNvPr id="49" name="모서리가 둥근 직사각형 140">
                <a:extLst>
                  <a:ext uri="{FF2B5EF4-FFF2-40B4-BE49-F238E27FC236}">
                    <a16:creationId xmlns:a16="http://schemas.microsoft.com/office/drawing/2014/main" id="{78092B55-EA8E-4B56-B565-0679645A176D}"/>
                  </a:ext>
                </a:extLst>
              </p:cNvPr>
              <p:cNvSpPr/>
              <p:nvPr/>
            </p:nvSpPr>
            <p:spPr>
              <a:xfrm>
                <a:off x="8257471" y="5801807"/>
                <a:ext cx="1283775" cy="29349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2501" tIns="32501" rIns="32501" bIns="32501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63382" algn="ctr" defTabSz="914365" eaLnBrk="0" hangingPunct="0">
                  <a:buClr>
                    <a:schemeClr val="bg1">
                      <a:lumMod val="65000"/>
                    </a:schemeClr>
                  </a:buClr>
                  <a:buSzPct val="80000"/>
                </a:pP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 </a:t>
                </a:r>
                <a:r>
                  <a: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사용자</a:t>
                </a: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/</a:t>
                </a:r>
                <a:r>
                  <a: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전문가 대상</a:t>
                </a: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체크리스트 기반 진단</a:t>
                </a:r>
              </a:p>
            </p:txBody>
          </p:sp>
          <p:sp>
            <p:nvSpPr>
              <p:cNvPr id="50" name="모서리가 둥근 직사각형 146">
                <a:extLst>
                  <a:ext uri="{FF2B5EF4-FFF2-40B4-BE49-F238E27FC236}">
                    <a16:creationId xmlns:a16="http://schemas.microsoft.com/office/drawing/2014/main" id="{53370C58-31F6-4946-BA8E-9FC88DC37A01}"/>
                  </a:ext>
                </a:extLst>
              </p:cNvPr>
              <p:cNvSpPr/>
              <p:nvPr/>
            </p:nvSpPr>
            <p:spPr>
              <a:xfrm>
                <a:off x="8257472" y="5627221"/>
                <a:ext cx="1283775" cy="165956"/>
              </a:xfrm>
              <a:prstGeom prst="roundRect">
                <a:avLst>
                  <a:gd name="adj" fmla="val 0"/>
                </a:avLst>
              </a:prstGeom>
              <a:solidFill>
                <a:srgbClr val="AAE6F5"/>
              </a:solidFill>
              <a:ln w="6350">
                <a:solidFill>
                  <a:srgbClr val="12A7C8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2501" tIns="32501" rIns="32501" bIns="32501" rtlCol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63382" algn="ctr" defTabSz="914365" eaLnBrk="0" hangingPunct="0">
                  <a:buClr>
                    <a:schemeClr val="bg1">
                      <a:lumMod val="65000"/>
                    </a:schemeClr>
                  </a:buClr>
                  <a:buSzPct val="80000"/>
                </a:pPr>
                <a:r>
                  <a:rPr lang="en-US" altLang="ko-KR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UI/UX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품질 평가표</a:t>
                </a:r>
                <a:endParaRPr lang="en-US" altLang="ko-KR" sz="800" dirty="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8421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프레임워크 표준화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7E09F60-501E-4FFD-BE34-5B564D8ABFFD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전자정부 </a:t>
            </a:r>
            <a:r>
              <a:rPr lang="ko-KR" altLang="en-US" sz="2000" kern="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표준프레임워크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호환 지원 개발 프레임워크를 적용하여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및 시스템 프레임워크 표준화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AutoShape 37">
            <a:extLst>
              <a:ext uri="{FF2B5EF4-FFF2-40B4-BE49-F238E27FC236}">
                <a16:creationId xmlns:a16="http://schemas.microsoft.com/office/drawing/2014/main" id="{17424EAD-9E40-4C81-9AAA-537224BCB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다양한 시스템 운영환경을 고려하여 설계 원칙 및 개발 표준을 준수하고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전자정부 표준 프레임워크 실행 환경 준수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69FD482-8517-4B8E-AD09-2E28EC1B5AA3}"/>
              </a:ext>
            </a:extLst>
          </p:cNvPr>
          <p:cNvGrpSpPr/>
          <p:nvPr/>
        </p:nvGrpSpPr>
        <p:grpSpPr>
          <a:xfrm>
            <a:off x="279268" y="2158972"/>
            <a:ext cx="3482462" cy="207786"/>
            <a:chOff x="414299" y="2951514"/>
            <a:chExt cx="3482462" cy="207786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A2C1F0E-5929-41A6-BC18-10E5284B4977}"/>
                </a:ext>
              </a:extLst>
            </p:cNvPr>
            <p:cNvSpPr/>
            <p:nvPr userDrawn="1"/>
          </p:nvSpPr>
          <p:spPr>
            <a:xfrm>
              <a:off x="628667" y="2951514"/>
              <a:ext cx="3268094" cy="2077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defTabSz="806501" latinLnBrk="0">
                <a:lnSpc>
                  <a:spcPct val="150000"/>
                </a:lnSpc>
                <a:defRPr/>
              </a:pPr>
              <a:r>
                <a:rPr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전자정부 표준프레임워크 활용 </a:t>
              </a:r>
            </a:p>
          </p:txBody>
        </p:sp>
        <p:pic>
          <p:nvPicPr>
            <p:cNvPr id="96" name="Picture 89" descr="D:\03_제안서\00_이미지자료\ICON\gps.png">
              <a:extLst>
                <a:ext uri="{FF2B5EF4-FFF2-40B4-BE49-F238E27FC236}">
                  <a16:creationId xmlns:a16="http://schemas.microsoft.com/office/drawing/2014/main" id="{7858DD49-8A70-43ED-9C15-3FA666110B8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14299" y="3000231"/>
              <a:ext cx="159069" cy="15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4675BF3-C405-416C-A293-4E8C1AD220B7}"/>
              </a:ext>
            </a:extLst>
          </p:cNvPr>
          <p:cNvGrpSpPr/>
          <p:nvPr/>
        </p:nvGrpSpPr>
        <p:grpSpPr>
          <a:xfrm>
            <a:off x="5277158" y="2158972"/>
            <a:ext cx="2887020" cy="207786"/>
            <a:chOff x="414299" y="2951514"/>
            <a:chExt cx="2887020" cy="207786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2DA0C7D-E7F7-41DC-A5BA-B94DBBCD9384}"/>
                </a:ext>
              </a:extLst>
            </p:cNvPr>
            <p:cNvSpPr/>
            <p:nvPr userDrawn="1"/>
          </p:nvSpPr>
          <p:spPr>
            <a:xfrm>
              <a:off x="628667" y="2951514"/>
              <a:ext cx="2672652" cy="2077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defTabSz="806501" latinLnBrk="0">
                <a:lnSpc>
                  <a:spcPct val="150000"/>
                </a:lnSpc>
                <a:defRPr/>
              </a:pPr>
              <a:r>
                <a:rPr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전자정부 표준 프레임워크 적용 원칙</a:t>
              </a:r>
            </a:p>
          </p:txBody>
        </p:sp>
        <p:pic>
          <p:nvPicPr>
            <p:cNvPr id="99" name="Picture 89" descr="D:\03_제안서\00_이미지자료\ICON\gps.png">
              <a:extLst>
                <a:ext uri="{FF2B5EF4-FFF2-40B4-BE49-F238E27FC236}">
                  <a16:creationId xmlns:a16="http://schemas.microsoft.com/office/drawing/2014/main" id="{BDD0E64C-B4C5-474C-98F6-B59B236A403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14299" y="3000231"/>
              <a:ext cx="159069" cy="15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29E3CAF-193C-4D8F-BBE1-F3AF93C2BC6E}"/>
              </a:ext>
            </a:extLst>
          </p:cNvPr>
          <p:cNvGrpSpPr/>
          <p:nvPr/>
        </p:nvGrpSpPr>
        <p:grpSpPr>
          <a:xfrm>
            <a:off x="5273898" y="2598776"/>
            <a:ext cx="5047303" cy="4481091"/>
            <a:chOff x="462806" y="2769297"/>
            <a:chExt cx="6107236" cy="407371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4354E4E-5B52-48C9-9702-138FF2AC8605}"/>
                </a:ext>
              </a:extLst>
            </p:cNvPr>
            <p:cNvGrpSpPr/>
            <p:nvPr/>
          </p:nvGrpSpPr>
          <p:grpSpPr>
            <a:xfrm>
              <a:off x="698719" y="3507645"/>
              <a:ext cx="1150697" cy="1352312"/>
              <a:chOff x="968514" y="3712519"/>
              <a:chExt cx="1150697" cy="1352312"/>
            </a:xfrm>
          </p:grpSpPr>
          <p:grpSp>
            <p:nvGrpSpPr>
              <p:cNvPr id="160" name="그룹 191">
                <a:extLst>
                  <a:ext uri="{FF2B5EF4-FFF2-40B4-BE49-F238E27FC236}">
                    <a16:creationId xmlns:a16="http://schemas.microsoft.com/office/drawing/2014/main" id="{5EAC20E0-FC0B-4DA9-8E1A-53FD62893BF5}"/>
                  </a:ext>
                </a:extLst>
              </p:cNvPr>
              <p:cNvGrpSpPr/>
              <p:nvPr/>
            </p:nvGrpSpPr>
            <p:grpSpPr>
              <a:xfrm>
                <a:off x="968514" y="3712519"/>
                <a:ext cx="1150697" cy="1352312"/>
                <a:chOff x="4085530" y="1966785"/>
                <a:chExt cx="1180487" cy="1387320"/>
              </a:xfrm>
            </p:grpSpPr>
            <p:pic>
              <p:nvPicPr>
                <p:cNvPr id="162" name="그림 161">
                  <a:extLst>
                    <a:ext uri="{FF2B5EF4-FFF2-40B4-BE49-F238E27FC236}">
                      <a16:creationId xmlns:a16="http://schemas.microsoft.com/office/drawing/2014/main" id="{CBD20523-8524-4C38-99FC-B5A939DB5A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887" y="2075593"/>
                  <a:ext cx="947130" cy="1169705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id="{D64E951F-7CA8-4CB5-8B70-35F5D788D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5530" y="1966785"/>
                  <a:ext cx="1123336" cy="1387320"/>
                </a:xfrm>
                <a:prstGeom prst="rect">
                  <a:avLst/>
                </a:prstGeom>
              </p:spPr>
            </p:pic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A64D50A-5A0B-41B4-B734-55899A3D9109}"/>
                  </a:ext>
                </a:extLst>
              </p:cNvPr>
              <p:cNvSpPr txBox="1"/>
              <p:nvPr/>
            </p:nvSpPr>
            <p:spPr>
              <a:xfrm>
                <a:off x="1035860" y="4296342"/>
                <a:ext cx="8258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200" b="1" spc="-3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5579A"/>
                    </a:solidFill>
                    <a:latin typeface="KoPub돋움체 Medium" panose="02020603020101020101" pitchFamily="18" charset="-127"/>
                  </a:rPr>
                  <a:t>개발표준</a:t>
                </a:r>
                <a:r>
                  <a:rPr lang="en-US" altLang="ko-KR" sz="1200" b="1" spc="-3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5579A"/>
                    </a:solidFill>
                    <a:latin typeface="KoPub돋움체 Medium" panose="02020603020101020101" pitchFamily="18" charset="-127"/>
                  </a:rPr>
                  <a:t> </a:t>
                </a:r>
                <a:r>
                  <a:rPr lang="ko-KR" altLang="en-US" sz="1200" b="1" spc="-3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5579A"/>
                    </a:solidFill>
                    <a:latin typeface="KoPub돋움체 Medium" panose="02020603020101020101" pitchFamily="18" charset="-127"/>
                  </a:rPr>
                  <a:t>준수</a:t>
                </a: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2E66DAC6-B2EC-4A00-BD0B-A86D2CF4847E}"/>
                </a:ext>
              </a:extLst>
            </p:cNvPr>
            <p:cNvGrpSpPr/>
            <p:nvPr/>
          </p:nvGrpSpPr>
          <p:grpSpPr>
            <a:xfrm>
              <a:off x="5183432" y="3507645"/>
              <a:ext cx="1150697" cy="1352312"/>
              <a:chOff x="5453227" y="3712519"/>
              <a:chExt cx="1150697" cy="1352312"/>
            </a:xfrm>
          </p:grpSpPr>
          <p:grpSp>
            <p:nvGrpSpPr>
              <p:cNvPr id="156" name="그룹 196">
                <a:extLst>
                  <a:ext uri="{FF2B5EF4-FFF2-40B4-BE49-F238E27FC236}">
                    <a16:creationId xmlns:a16="http://schemas.microsoft.com/office/drawing/2014/main" id="{D63E7E0D-C301-401A-B43C-2BA50D9A7B93}"/>
                  </a:ext>
                </a:extLst>
              </p:cNvPr>
              <p:cNvGrpSpPr/>
              <p:nvPr/>
            </p:nvGrpSpPr>
            <p:grpSpPr>
              <a:xfrm flipH="1">
                <a:off x="5453227" y="3712519"/>
                <a:ext cx="1150697" cy="1352312"/>
                <a:chOff x="4085530" y="1966785"/>
                <a:chExt cx="1180487" cy="1387320"/>
              </a:xfrm>
            </p:grpSpPr>
            <p:pic>
              <p:nvPicPr>
                <p:cNvPr id="158" name="그림 157">
                  <a:extLst>
                    <a:ext uri="{FF2B5EF4-FFF2-40B4-BE49-F238E27FC236}">
                      <a16:creationId xmlns:a16="http://schemas.microsoft.com/office/drawing/2014/main" id="{CE93F5B7-C54D-46C7-9192-7B2C550A5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887" y="2075593"/>
                  <a:ext cx="947130" cy="1169705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id="{C96F397D-61A9-4F23-A35A-F68F56770E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5530" y="1966785"/>
                  <a:ext cx="1123336" cy="1387320"/>
                </a:xfrm>
                <a:prstGeom prst="rect">
                  <a:avLst/>
                </a:prstGeom>
              </p:spPr>
            </p:pic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0DF823C-704A-48DE-91BE-54D1054CC1DB}"/>
                  </a:ext>
                </a:extLst>
              </p:cNvPr>
              <p:cNvSpPr txBox="1"/>
              <p:nvPr/>
            </p:nvSpPr>
            <p:spPr>
              <a:xfrm>
                <a:off x="5710709" y="4296342"/>
                <a:ext cx="8258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200" b="1" spc="-3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5579A"/>
                    </a:solidFill>
                    <a:latin typeface="KoPub돋움체 Medium" panose="02020603020101020101" pitchFamily="18" charset="-127"/>
                  </a:rPr>
                  <a:t>설계원칙</a:t>
                </a:r>
                <a:r>
                  <a:rPr lang="en-US" altLang="ko-KR" sz="1200" b="1" spc="-3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5579A"/>
                    </a:solidFill>
                    <a:latin typeface="KoPub돋움체 Medium" panose="02020603020101020101" pitchFamily="18" charset="-127"/>
                  </a:rPr>
                  <a:t> </a:t>
                </a:r>
                <a:r>
                  <a:rPr lang="ko-KR" altLang="en-US" sz="1200" b="1" spc="-3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5579A"/>
                    </a:solidFill>
                    <a:latin typeface="KoPub돋움체 Medium" panose="02020603020101020101" pitchFamily="18" charset="-127"/>
                  </a:rPr>
                  <a:t>준수</a:t>
                </a:r>
              </a:p>
            </p:txBody>
          </p:sp>
        </p:grp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C7C2392-F8CA-4559-A5B1-31C07ABFD377}"/>
                </a:ext>
              </a:extLst>
            </p:cNvPr>
            <p:cNvSpPr/>
            <p:nvPr/>
          </p:nvSpPr>
          <p:spPr>
            <a:xfrm>
              <a:off x="462806" y="4850919"/>
              <a:ext cx="1386610" cy="1953253"/>
            </a:xfrm>
            <a:prstGeom prst="rect">
              <a:avLst/>
            </a:prstGeom>
            <a:pattFill prst="narHorz">
              <a:fgClr>
                <a:sysClr val="window" lastClr="FFFFFF">
                  <a:lumMod val="95000"/>
                </a:sysClr>
              </a:fgClr>
              <a:bgClr>
                <a:sysClr val="window" lastClr="FFFFFF"/>
              </a:bgClr>
            </a:pattFill>
            <a:ln w="6350" cap="sq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93543" tIns="46772" rIns="93543" bIns="46772" rtlCol="0" anchor="ctr"/>
            <a:lstStyle/>
            <a:p>
              <a:pPr marL="0" marR="0" lvl="0" indent="0" algn="ctr" defTabSz="10369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9F286A0-2E1C-4DE2-95EA-D1D97FB4D552}"/>
                </a:ext>
              </a:extLst>
            </p:cNvPr>
            <p:cNvSpPr txBox="1"/>
            <p:nvPr/>
          </p:nvSpPr>
          <p:spPr>
            <a:xfrm>
              <a:off x="558011" y="5382039"/>
              <a:ext cx="1263240" cy="14609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90000" indent="-90488" fontAlgn="base">
                <a:lnSpc>
                  <a:spcPct val="110000"/>
                </a:lnSpc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1050" spc="-3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>
                <a:lnSpc>
                  <a:spcPct val="120000"/>
                </a:lnSpc>
                <a:buClr>
                  <a:prstClr val="white">
                    <a:lumMod val="50000"/>
                  </a:prstClr>
                </a:buClr>
              </a:pP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프레임워크 기반</a:t>
              </a:r>
            </a:p>
            <a:p>
              <a:pPr>
                <a:lnSpc>
                  <a:spcPct val="120000"/>
                </a:lnSpc>
                <a:buClr>
                  <a:prstClr val="white">
                    <a:lumMod val="50000"/>
                  </a:prstClr>
                </a:buClr>
              </a:pP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정보연계 표준화</a:t>
              </a:r>
            </a:p>
            <a:p>
              <a:pPr>
                <a:lnSpc>
                  <a:spcPct val="120000"/>
                </a:lnSpc>
                <a:buClr>
                  <a:prstClr val="white">
                    <a:lumMod val="50000"/>
                  </a:prstClr>
                </a:buClr>
              </a:pP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서비스제공 표준화</a:t>
              </a:r>
            </a:p>
            <a:p>
              <a:pPr>
                <a:lnSpc>
                  <a:spcPct val="120000"/>
                </a:lnSpc>
                <a:buClr>
                  <a:prstClr val="white">
                    <a:lumMod val="50000"/>
                  </a:prstClr>
                </a:buClr>
              </a:pP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 표준화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79C17DD-1445-4EFC-8FF8-C984B7F13FB2}"/>
                </a:ext>
              </a:extLst>
            </p:cNvPr>
            <p:cNvSpPr/>
            <p:nvPr/>
          </p:nvSpPr>
          <p:spPr>
            <a:xfrm>
              <a:off x="5183432" y="4850919"/>
              <a:ext cx="1386610" cy="1953253"/>
            </a:xfrm>
            <a:prstGeom prst="rect">
              <a:avLst/>
            </a:prstGeom>
            <a:pattFill prst="narHorz">
              <a:fgClr>
                <a:sysClr val="window" lastClr="FFFFFF">
                  <a:lumMod val="95000"/>
                </a:sysClr>
              </a:fgClr>
              <a:bgClr>
                <a:sysClr val="window" lastClr="FFFFFF"/>
              </a:bgClr>
            </a:pattFill>
            <a:ln w="6350" cap="sq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93543" tIns="46772" rIns="93543" bIns="46772" rtlCol="0" anchor="ctr"/>
            <a:lstStyle/>
            <a:p>
              <a:pPr marL="0" marR="0" lvl="0" indent="0" algn="ctr" defTabSz="10369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E8B10A9-97C6-4643-A02A-7B5F77235F89}"/>
                </a:ext>
              </a:extLst>
            </p:cNvPr>
            <p:cNvSpPr txBox="1"/>
            <p:nvPr/>
          </p:nvSpPr>
          <p:spPr>
            <a:xfrm>
              <a:off x="5278638" y="5407141"/>
              <a:ext cx="1214115" cy="103470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90000" indent="-90488" fontAlgn="base">
                <a:lnSpc>
                  <a:spcPct val="110000"/>
                </a:lnSpc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1050" spc="-3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>
                <a:lnSpc>
                  <a:spcPct val="120000"/>
                </a:lnSpc>
                <a:buClr>
                  <a:prstClr val="white">
                    <a:lumMod val="50000"/>
                  </a:prstClr>
                </a:buClr>
              </a:pP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환경정보 분리</a:t>
              </a:r>
            </a:p>
            <a:p>
              <a:pPr>
                <a:lnSpc>
                  <a:spcPct val="120000"/>
                </a:lnSpc>
                <a:buClr>
                  <a:prstClr val="white">
                    <a:lumMod val="50000"/>
                  </a:prstClr>
                </a:buClr>
              </a:pP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처리 계층 분리</a:t>
              </a:r>
            </a:p>
            <a:p>
              <a:pPr>
                <a:lnSpc>
                  <a:spcPct val="120000"/>
                </a:lnSpc>
                <a:buClr>
                  <a:prstClr val="white">
                    <a:lumMod val="50000"/>
                  </a:prstClr>
                </a:buClr>
              </a:pP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유연한 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설계 및 </a:t>
              </a:r>
              <a:b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화면과 정보 분리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E3E4924-ADA6-4B3B-8158-D855C40C1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464" y="2769297"/>
              <a:ext cx="3119156" cy="44713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F55F61F-E2FE-4109-98D4-CB0C1E2A4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464" y="3206168"/>
              <a:ext cx="547200" cy="17716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76F7BE1-2BB2-4D74-8F3D-7F002CA02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501" y="3206168"/>
              <a:ext cx="546119" cy="17716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390C61B-8734-4EF9-BC6F-39AF8B6A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524" y="3207470"/>
              <a:ext cx="546119" cy="17585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DD77BEF-0A04-4381-9B95-6B9189C63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464" y="3459271"/>
              <a:ext cx="3119156" cy="187170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8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5552FE3-C23E-4E41-8A3C-05559AFB0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5202" y="3294911"/>
              <a:ext cx="544784" cy="17716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8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58120D8-D9B6-439A-A1CC-CBF7A23C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1181" y="3296214"/>
              <a:ext cx="546120" cy="17716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8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3B638A1-84A1-4AF8-B026-04265A403D18}"/>
                </a:ext>
              </a:extLst>
            </p:cNvPr>
            <p:cNvSpPr/>
            <p:nvPr/>
          </p:nvSpPr>
          <p:spPr>
            <a:xfrm>
              <a:off x="2016042" y="3534147"/>
              <a:ext cx="2988000" cy="130788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Text Box 22">
              <a:extLst>
                <a:ext uri="{FF2B5EF4-FFF2-40B4-BE49-F238E27FC236}">
                  <a16:creationId xmlns:a16="http://schemas.microsoft.com/office/drawing/2014/main" id="{E3FBA9AD-D2D4-4AC2-B255-8B631F612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493" y="2859122"/>
              <a:ext cx="20482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0"/>
                </a:spcAft>
                <a:defRPr sz="1200" spc="-3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다양한 시스템 운영환경 고려</a:t>
              </a:r>
            </a:p>
          </p:txBody>
        </p:sp>
        <p:sp>
          <p:nvSpPr>
            <p:cNvPr id="116" name="Text Box 22">
              <a:extLst>
                <a:ext uri="{FF2B5EF4-FFF2-40B4-BE49-F238E27FC236}">
                  <a16:creationId xmlns:a16="http://schemas.microsoft.com/office/drawing/2014/main" id="{A7A0BD30-C389-4145-B71C-2D23D570FC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0232" y="5089741"/>
              <a:ext cx="2839624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0"/>
                </a:spcAft>
                <a:defRPr sz="1200" spc="-3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전자정부 </a:t>
              </a:r>
              <a:r>
                <a:rPr kumimoji="0" lang="ko-KR" altLang="en-US" b="0" i="0" u="none" strike="noStrike" kern="0" cap="none" spc="-30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표준프레임워크</a:t>
              </a:r>
              <a:r>
                <a:rPr kumimoji="0" lang="ko-KR" altLang="en-US" b="0" i="0" u="none" strike="noStrike" kern="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실행환경 준수</a:t>
              </a:r>
              <a:endParaRPr kumimoji="0" lang="ko-KR" altLang="en-US" sz="1100" b="0" i="0" u="none" strike="noStrike" kern="0" cap="none" spc="-3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7257421B-4790-4E60-87D6-59A4B289F376}"/>
                </a:ext>
              </a:extLst>
            </p:cNvPr>
            <p:cNvGrpSpPr/>
            <p:nvPr/>
          </p:nvGrpSpPr>
          <p:grpSpPr>
            <a:xfrm>
              <a:off x="2092650" y="3851856"/>
              <a:ext cx="2834785" cy="901355"/>
              <a:chOff x="2362445" y="4407327"/>
              <a:chExt cx="2834785" cy="901355"/>
            </a:xfrm>
          </p:grpSpPr>
          <p:sp>
            <p:nvSpPr>
              <p:cNvPr id="149" name="모서리가 둥근 직사각형 73">
                <a:extLst>
                  <a:ext uri="{FF2B5EF4-FFF2-40B4-BE49-F238E27FC236}">
                    <a16:creationId xmlns:a16="http://schemas.microsoft.com/office/drawing/2014/main" id="{E7C10F4A-58E9-4D9F-8931-F9EB59883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2445" y="4407327"/>
                <a:ext cx="900000" cy="252000"/>
              </a:xfrm>
              <a:prstGeom prst="rect">
                <a:avLst/>
              </a:prstGeom>
              <a:gradFill>
                <a:gsLst>
                  <a:gs pos="50000">
                    <a:srgbClr val="EAE7E6"/>
                  </a:gs>
                  <a:gs pos="50000">
                    <a:srgbClr val="E2DEDC"/>
                  </a:gs>
                </a:gsLst>
                <a:lin ang="5400000" scaled="1"/>
              </a:gra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rPr>
                  <a:t>사용자 지원</a:t>
                </a:r>
              </a:p>
            </p:txBody>
          </p:sp>
          <p:sp>
            <p:nvSpPr>
              <p:cNvPr id="150" name="모서리가 둥근 직사각형 75">
                <a:extLst>
                  <a:ext uri="{FF2B5EF4-FFF2-40B4-BE49-F238E27FC236}">
                    <a16:creationId xmlns:a16="http://schemas.microsoft.com/office/drawing/2014/main" id="{9F0B34AE-6495-46CC-9536-8C4AC9AC0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7230" y="4407327"/>
                <a:ext cx="900000" cy="252000"/>
              </a:xfrm>
              <a:prstGeom prst="rect">
                <a:avLst/>
              </a:prstGeom>
              <a:gradFill>
                <a:gsLst>
                  <a:gs pos="50000">
                    <a:srgbClr val="EAE7E6"/>
                  </a:gs>
                  <a:gs pos="50000">
                    <a:srgbClr val="E2DEDC"/>
                  </a:gs>
                </a:gsLst>
                <a:lin ang="5400000" scaled="1"/>
              </a:gra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5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rPr>
                  <a:t>사용자 디렉토리</a:t>
                </a:r>
                <a:endParaRPr kumimoji="0" lang="en-US" altLang="ko-KR" sz="950" b="1" i="0" u="none" strike="noStrike" kern="0" cap="none" spc="-3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1" name="모서리가 둥근 직사각형 76">
                <a:extLst>
                  <a:ext uri="{FF2B5EF4-FFF2-40B4-BE49-F238E27FC236}">
                    <a16:creationId xmlns:a16="http://schemas.microsoft.com/office/drawing/2014/main" id="{71332CC8-565F-4D4C-9A3E-2FFD130D6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9838" y="4407327"/>
                <a:ext cx="900000" cy="252000"/>
              </a:xfrm>
              <a:prstGeom prst="rect">
                <a:avLst/>
              </a:prstGeom>
              <a:gradFill>
                <a:gsLst>
                  <a:gs pos="50000">
                    <a:srgbClr val="EAE7E6"/>
                  </a:gs>
                  <a:gs pos="50000">
                    <a:srgbClr val="E2DEDC"/>
                  </a:gs>
                </a:gsLst>
                <a:lin ang="5400000" scaled="1"/>
              </a:gra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5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rPr>
                  <a:t>협업</a:t>
                </a:r>
              </a:p>
            </p:txBody>
          </p:sp>
          <p:sp>
            <p:nvSpPr>
              <p:cNvPr id="152" name="모서리가 둥근 직사각형 77">
                <a:extLst>
                  <a:ext uri="{FF2B5EF4-FFF2-40B4-BE49-F238E27FC236}">
                    <a16:creationId xmlns:a16="http://schemas.microsoft.com/office/drawing/2014/main" id="{4CC6D477-C9D2-48C4-9D57-83AEDC35B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2445" y="4732004"/>
                <a:ext cx="900000" cy="252000"/>
              </a:xfrm>
              <a:prstGeom prst="rect">
                <a:avLst/>
              </a:prstGeom>
              <a:gradFill>
                <a:gsLst>
                  <a:gs pos="50000">
                    <a:srgbClr val="EAE7E6"/>
                  </a:gs>
                  <a:gs pos="50000">
                    <a:srgbClr val="E2DEDC"/>
                  </a:gs>
                </a:gsLst>
                <a:lin ang="5400000" scaled="1"/>
              </a:gra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5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rPr>
                  <a:t>데이터 관리</a:t>
                </a:r>
              </a:p>
            </p:txBody>
          </p:sp>
          <p:sp>
            <p:nvSpPr>
              <p:cNvPr id="153" name="모서리가 둥근 직사각형 78">
                <a:extLst>
                  <a:ext uri="{FF2B5EF4-FFF2-40B4-BE49-F238E27FC236}">
                    <a16:creationId xmlns:a16="http://schemas.microsoft.com/office/drawing/2014/main" id="{E959E731-BF5B-46B9-ABD9-B4813C4B5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9838" y="4732004"/>
                <a:ext cx="900000" cy="252000"/>
              </a:xfrm>
              <a:prstGeom prst="rect">
                <a:avLst/>
              </a:prstGeom>
              <a:gradFill>
                <a:gsLst>
                  <a:gs pos="50000">
                    <a:srgbClr val="EAE7E6"/>
                  </a:gs>
                  <a:gs pos="50000">
                    <a:srgbClr val="E2DEDC"/>
                  </a:gs>
                </a:gsLst>
                <a:lin ang="5400000" scaled="1"/>
              </a:gra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5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rPr>
                  <a:t>시스템 관리</a:t>
                </a:r>
              </a:p>
            </p:txBody>
          </p:sp>
          <p:sp>
            <p:nvSpPr>
              <p:cNvPr id="154" name="모서리가 둥근 직사각형 79">
                <a:extLst>
                  <a:ext uri="{FF2B5EF4-FFF2-40B4-BE49-F238E27FC236}">
                    <a16:creationId xmlns:a16="http://schemas.microsoft.com/office/drawing/2014/main" id="{73AF1CCB-55AC-4FB8-AA8A-5A8509562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7230" y="4732004"/>
                <a:ext cx="900000" cy="252000"/>
              </a:xfrm>
              <a:prstGeom prst="rect">
                <a:avLst/>
              </a:prstGeom>
              <a:gradFill>
                <a:gsLst>
                  <a:gs pos="50000">
                    <a:srgbClr val="EAE7E6"/>
                  </a:gs>
                  <a:gs pos="50000">
                    <a:srgbClr val="E2DEDC"/>
                  </a:gs>
                </a:gsLst>
                <a:lin ang="5400000" scaled="1"/>
              </a:gra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5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rPr>
                  <a:t>업무관리</a:t>
                </a:r>
                <a:r>
                  <a:rPr kumimoji="0" lang="en-US" altLang="ko-KR" sz="95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0" lang="ko-KR" altLang="en-US" sz="95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rPr>
                  <a:t>지원</a:t>
                </a:r>
              </a:p>
            </p:txBody>
          </p:sp>
          <p:sp>
            <p:nvSpPr>
              <p:cNvPr id="155" name="모서리가 둥근 직사각형 80">
                <a:extLst>
                  <a:ext uri="{FF2B5EF4-FFF2-40B4-BE49-F238E27FC236}">
                    <a16:creationId xmlns:a16="http://schemas.microsoft.com/office/drawing/2014/main" id="{FCF79F24-4E28-443B-A669-D25C2E297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2445" y="5056682"/>
                <a:ext cx="2834785" cy="252000"/>
              </a:xfrm>
              <a:prstGeom prst="rect">
                <a:avLst/>
              </a:prstGeom>
              <a:gradFill>
                <a:gsLst>
                  <a:gs pos="50000">
                    <a:srgbClr val="EAE7E6"/>
                  </a:gs>
                  <a:gs pos="50000">
                    <a:srgbClr val="E2DEDC"/>
                  </a:gs>
                </a:gsLst>
                <a:lin ang="5400000" scaled="1"/>
              </a:gra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95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rPr>
                  <a:t>요소 기술 </a:t>
                </a:r>
                <a:r>
                  <a:rPr kumimoji="0" lang="en-US" altLang="ko-KR" sz="950" b="1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맑은 고딕" panose="020B0503020000020004" pitchFamily="50" charset="-127"/>
                    <a:cs typeface="+mn-cs"/>
                  </a:rPr>
                  <a:t>(Utility)</a:t>
                </a:r>
                <a:endParaRPr kumimoji="0" lang="ko-KR" altLang="en-US" sz="950" b="1" i="0" u="none" strike="noStrike" kern="0" cap="none" spc="-3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18" name="Text Box 22">
              <a:extLst>
                <a:ext uri="{FF2B5EF4-FFF2-40B4-BE49-F238E27FC236}">
                  <a16:creationId xmlns:a16="http://schemas.microsoft.com/office/drawing/2014/main" id="{70D4D0F3-6DDC-45D0-8E03-7AF6FA51D7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998" y="3615930"/>
              <a:ext cx="111408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0"/>
                </a:spcAft>
                <a:defRPr sz="1200" spc="-3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공통컴포넌트 서비스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5977F39-17C0-48B3-B588-478AC7F5B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3867" y="5325493"/>
              <a:ext cx="546119" cy="17716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8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821CDDC-F913-4A0D-A069-12AFB084D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1181" y="5325493"/>
              <a:ext cx="546120" cy="17716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8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BF7F2E2-D1EC-4307-BB2C-F9B9B12C435B}"/>
                </a:ext>
              </a:extLst>
            </p:cNvPr>
            <p:cNvSpPr/>
            <p:nvPr/>
          </p:nvSpPr>
          <p:spPr>
            <a:xfrm>
              <a:off x="2050608" y="5649851"/>
              <a:ext cx="2946909" cy="76856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4CB97B3-539D-4E7F-A795-F97E89FB9559}"/>
                </a:ext>
              </a:extLst>
            </p:cNvPr>
            <p:cNvSpPr/>
            <p:nvPr/>
          </p:nvSpPr>
          <p:spPr>
            <a:xfrm>
              <a:off x="1950464" y="5588626"/>
              <a:ext cx="3119156" cy="1215547"/>
            </a:xfrm>
            <a:prstGeom prst="rect">
              <a:avLst/>
            </a:prstGeom>
            <a:solidFill>
              <a:srgbClr val="99BF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E2A05A0-FA49-4233-AFF5-646737A87034}"/>
                </a:ext>
              </a:extLst>
            </p:cNvPr>
            <p:cNvSpPr/>
            <p:nvPr/>
          </p:nvSpPr>
          <p:spPr>
            <a:xfrm>
              <a:off x="3237524" y="5411467"/>
              <a:ext cx="546119" cy="179765"/>
            </a:xfrm>
            <a:prstGeom prst="rect">
              <a:avLst/>
            </a:prstGeom>
            <a:solidFill>
              <a:srgbClr val="99BF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9ABB473-1456-4444-9133-7E54256D367A}"/>
                </a:ext>
              </a:extLst>
            </p:cNvPr>
            <p:cNvSpPr/>
            <p:nvPr/>
          </p:nvSpPr>
          <p:spPr>
            <a:xfrm>
              <a:off x="4523501" y="5411467"/>
              <a:ext cx="546119" cy="179765"/>
            </a:xfrm>
            <a:prstGeom prst="rect">
              <a:avLst/>
            </a:prstGeom>
            <a:solidFill>
              <a:srgbClr val="99BF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625475D-F49B-493F-93BE-85AB4BD925D9}"/>
                </a:ext>
              </a:extLst>
            </p:cNvPr>
            <p:cNvSpPr/>
            <p:nvPr/>
          </p:nvSpPr>
          <p:spPr bwMode="auto">
            <a:xfrm>
              <a:off x="1950464" y="5411467"/>
              <a:ext cx="547200" cy="177160"/>
            </a:xfrm>
            <a:prstGeom prst="rect">
              <a:avLst/>
            </a:prstGeom>
            <a:solidFill>
              <a:srgbClr val="99BF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Text Box 22">
              <a:extLst>
                <a:ext uri="{FF2B5EF4-FFF2-40B4-BE49-F238E27FC236}">
                  <a16:creationId xmlns:a16="http://schemas.microsoft.com/office/drawing/2014/main" id="{CFA68631-5AD6-4EE1-9C0C-4625E45DD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9870" y="5645166"/>
              <a:ext cx="139108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0"/>
                </a:spcAft>
                <a:defRPr sz="1200" spc="-3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전자정부 표준프레임워크 </a:t>
              </a: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AA432843-73B8-481F-83A9-DC3675039AA0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 flipV="1">
              <a:off x="3438042" y="4953274"/>
              <a:ext cx="144000" cy="85558"/>
              <a:chOff x="6888087" y="2378256"/>
              <a:chExt cx="337961" cy="200802"/>
            </a:xfrm>
          </p:grpSpPr>
          <p:grpSp>
            <p:nvGrpSpPr>
              <p:cNvPr id="143" name="그룹 250">
                <a:extLst>
                  <a:ext uri="{FF2B5EF4-FFF2-40B4-BE49-F238E27FC236}">
                    <a16:creationId xmlns:a16="http://schemas.microsoft.com/office/drawing/2014/main" id="{625F0ED8-70AE-49CE-BE25-06E5981F8657}"/>
                  </a:ext>
                </a:extLst>
              </p:cNvPr>
              <p:cNvGrpSpPr/>
              <p:nvPr/>
            </p:nvGrpSpPr>
            <p:grpSpPr>
              <a:xfrm rot="8100000">
                <a:off x="7025244" y="2378252"/>
                <a:ext cx="200801" cy="200802"/>
                <a:chOff x="5142888" y="1775051"/>
                <a:chExt cx="536868" cy="536868"/>
              </a:xfrm>
            </p:grpSpPr>
            <p:sp>
              <p:nvSpPr>
                <p:cNvPr id="147" name="모서리가 둥근 직사각형 110">
                  <a:extLst>
                    <a:ext uri="{FF2B5EF4-FFF2-40B4-BE49-F238E27FC236}">
                      <a16:creationId xmlns:a16="http://schemas.microsoft.com/office/drawing/2014/main" id="{EBB27E89-8EB8-407A-9500-D30ECAD901BD}"/>
                    </a:ext>
                  </a:extLst>
                </p:cNvPr>
                <p:cNvSpPr/>
                <p:nvPr/>
              </p:nvSpPr>
              <p:spPr>
                <a:xfrm rot="5400000">
                  <a:off x="5337192" y="1580747"/>
                  <a:ext cx="148260" cy="536868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Text" lastClr="000000">
                    <a:lumMod val="75000"/>
                    <a:lumOff val="25000"/>
                    <a:alpha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-5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" name="모서리가 둥근 직사각형 111">
                  <a:extLst>
                    <a:ext uri="{FF2B5EF4-FFF2-40B4-BE49-F238E27FC236}">
                      <a16:creationId xmlns:a16="http://schemas.microsoft.com/office/drawing/2014/main" id="{4F997047-27E3-4438-9763-14152B9F4854}"/>
                    </a:ext>
                  </a:extLst>
                </p:cNvPr>
                <p:cNvSpPr/>
                <p:nvPr/>
              </p:nvSpPr>
              <p:spPr>
                <a:xfrm flipH="1">
                  <a:off x="5142888" y="1775051"/>
                  <a:ext cx="148260" cy="536868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Text" lastClr="000000">
                    <a:lumMod val="75000"/>
                    <a:lumOff val="25000"/>
                    <a:alpha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-5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44" name="그룹 251">
                <a:extLst>
                  <a:ext uri="{FF2B5EF4-FFF2-40B4-BE49-F238E27FC236}">
                    <a16:creationId xmlns:a16="http://schemas.microsoft.com/office/drawing/2014/main" id="{93260389-5826-4C1B-A963-5DD4EFA05AAD}"/>
                  </a:ext>
                </a:extLst>
              </p:cNvPr>
              <p:cNvGrpSpPr/>
              <p:nvPr/>
            </p:nvGrpSpPr>
            <p:grpSpPr>
              <a:xfrm rot="8100000">
                <a:off x="6888084" y="2378253"/>
                <a:ext cx="200801" cy="200802"/>
                <a:chOff x="5142888" y="1775051"/>
                <a:chExt cx="536868" cy="536868"/>
              </a:xfrm>
            </p:grpSpPr>
            <p:sp>
              <p:nvSpPr>
                <p:cNvPr id="145" name="모서리가 둥근 직사각형 108">
                  <a:extLst>
                    <a:ext uri="{FF2B5EF4-FFF2-40B4-BE49-F238E27FC236}">
                      <a16:creationId xmlns:a16="http://schemas.microsoft.com/office/drawing/2014/main" id="{5C052EC4-E047-4B3F-92CD-9E03F5050836}"/>
                    </a:ext>
                  </a:extLst>
                </p:cNvPr>
                <p:cNvSpPr/>
                <p:nvPr/>
              </p:nvSpPr>
              <p:spPr>
                <a:xfrm rot="5400000">
                  <a:off x="5337192" y="1580747"/>
                  <a:ext cx="148260" cy="536868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Text" lastClr="000000">
                    <a:lumMod val="75000"/>
                    <a:lumOff val="25000"/>
                    <a:alpha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-5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6" name="모서리가 둥근 직사각형 109">
                  <a:extLst>
                    <a:ext uri="{FF2B5EF4-FFF2-40B4-BE49-F238E27FC236}">
                      <a16:creationId xmlns:a16="http://schemas.microsoft.com/office/drawing/2014/main" id="{4F9A439F-124C-402E-95BC-D9E5C5C5770C}"/>
                    </a:ext>
                  </a:extLst>
                </p:cNvPr>
                <p:cNvSpPr/>
                <p:nvPr/>
              </p:nvSpPr>
              <p:spPr>
                <a:xfrm flipH="1">
                  <a:off x="5142888" y="1775051"/>
                  <a:ext cx="148260" cy="536868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Text" lastClr="000000">
                    <a:lumMod val="75000"/>
                    <a:lumOff val="25000"/>
                    <a:alpha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-5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7F42795C-38E6-44FC-9C6E-434ADA9EA10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466617" y="3114711"/>
              <a:ext cx="144000" cy="85558"/>
              <a:chOff x="6888087" y="2378256"/>
              <a:chExt cx="337961" cy="200802"/>
            </a:xfrm>
          </p:grpSpPr>
          <p:grpSp>
            <p:nvGrpSpPr>
              <p:cNvPr id="137" name="그룹 257">
                <a:extLst>
                  <a:ext uri="{FF2B5EF4-FFF2-40B4-BE49-F238E27FC236}">
                    <a16:creationId xmlns:a16="http://schemas.microsoft.com/office/drawing/2014/main" id="{3EA79201-3E17-46B6-B8AD-47A9F9D35853}"/>
                  </a:ext>
                </a:extLst>
              </p:cNvPr>
              <p:cNvGrpSpPr/>
              <p:nvPr/>
            </p:nvGrpSpPr>
            <p:grpSpPr>
              <a:xfrm rot="8100000">
                <a:off x="7025244" y="2378252"/>
                <a:ext cx="200801" cy="200802"/>
                <a:chOff x="5142888" y="1775051"/>
                <a:chExt cx="536868" cy="536868"/>
              </a:xfrm>
            </p:grpSpPr>
            <p:sp>
              <p:nvSpPr>
                <p:cNvPr id="141" name="모서리가 둥근 직사각형 117">
                  <a:extLst>
                    <a:ext uri="{FF2B5EF4-FFF2-40B4-BE49-F238E27FC236}">
                      <a16:creationId xmlns:a16="http://schemas.microsoft.com/office/drawing/2014/main" id="{A49C25B8-6EB2-4D02-AE00-CA13D7C5FD96}"/>
                    </a:ext>
                  </a:extLst>
                </p:cNvPr>
                <p:cNvSpPr/>
                <p:nvPr/>
              </p:nvSpPr>
              <p:spPr>
                <a:xfrm rot="5400000">
                  <a:off x="5337192" y="1580747"/>
                  <a:ext cx="148260" cy="536868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Text" lastClr="000000">
                    <a:lumMod val="75000"/>
                    <a:lumOff val="25000"/>
                    <a:alpha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-5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2" name="모서리가 둥근 직사각형 118">
                  <a:extLst>
                    <a:ext uri="{FF2B5EF4-FFF2-40B4-BE49-F238E27FC236}">
                      <a16:creationId xmlns:a16="http://schemas.microsoft.com/office/drawing/2014/main" id="{E671D01E-38DD-4D52-AF51-26122DDA41EF}"/>
                    </a:ext>
                  </a:extLst>
                </p:cNvPr>
                <p:cNvSpPr/>
                <p:nvPr/>
              </p:nvSpPr>
              <p:spPr>
                <a:xfrm flipH="1">
                  <a:off x="5142888" y="1775051"/>
                  <a:ext cx="148260" cy="536868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Text" lastClr="000000">
                    <a:lumMod val="75000"/>
                    <a:lumOff val="25000"/>
                    <a:alpha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-5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38" name="그룹 258">
                <a:extLst>
                  <a:ext uri="{FF2B5EF4-FFF2-40B4-BE49-F238E27FC236}">
                    <a16:creationId xmlns:a16="http://schemas.microsoft.com/office/drawing/2014/main" id="{376B31B9-D88E-4228-B755-007997C9C98B}"/>
                  </a:ext>
                </a:extLst>
              </p:cNvPr>
              <p:cNvGrpSpPr/>
              <p:nvPr/>
            </p:nvGrpSpPr>
            <p:grpSpPr>
              <a:xfrm rot="8100000">
                <a:off x="6888084" y="2378253"/>
                <a:ext cx="200801" cy="200802"/>
                <a:chOff x="5142888" y="1775051"/>
                <a:chExt cx="536868" cy="536868"/>
              </a:xfrm>
            </p:grpSpPr>
            <p:sp>
              <p:nvSpPr>
                <p:cNvPr id="139" name="모서리가 둥근 직사각형 115">
                  <a:extLst>
                    <a:ext uri="{FF2B5EF4-FFF2-40B4-BE49-F238E27FC236}">
                      <a16:creationId xmlns:a16="http://schemas.microsoft.com/office/drawing/2014/main" id="{2CCBFB7A-168E-4321-B8D5-6F899D1568BF}"/>
                    </a:ext>
                  </a:extLst>
                </p:cNvPr>
                <p:cNvSpPr/>
                <p:nvPr/>
              </p:nvSpPr>
              <p:spPr>
                <a:xfrm rot="5400000">
                  <a:off x="5337192" y="1580747"/>
                  <a:ext cx="148260" cy="536868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Text" lastClr="000000">
                    <a:lumMod val="75000"/>
                    <a:lumOff val="25000"/>
                    <a:alpha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-5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" name="모서리가 둥근 직사각형 116">
                  <a:extLst>
                    <a:ext uri="{FF2B5EF4-FFF2-40B4-BE49-F238E27FC236}">
                      <a16:creationId xmlns:a16="http://schemas.microsoft.com/office/drawing/2014/main" id="{66FA6F47-319E-4FF3-9866-366595FFD291}"/>
                    </a:ext>
                  </a:extLst>
                </p:cNvPr>
                <p:cNvSpPr/>
                <p:nvPr/>
              </p:nvSpPr>
              <p:spPr>
                <a:xfrm flipH="1">
                  <a:off x="5142888" y="1775051"/>
                  <a:ext cx="148260" cy="536868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Text" lastClr="000000">
                    <a:lumMod val="75000"/>
                    <a:lumOff val="25000"/>
                    <a:alpha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-5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189BB63-B2C7-4386-955B-3AFE0C131498}"/>
                </a:ext>
              </a:extLst>
            </p:cNvPr>
            <p:cNvSpPr/>
            <p:nvPr/>
          </p:nvSpPr>
          <p:spPr>
            <a:xfrm>
              <a:off x="2016042" y="5868377"/>
              <a:ext cx="2988000" cy="861758"/>
            </a:xfrm>
            <a:prstGeom prst="rect">
              <a:avLst/>
            </a:prstGeom>
            <a:solidFill>
              <a:srgbClr val="CDE0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9784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9569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93535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9138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1B63905-4676-4482-830A-FB775A1A3C89}"/>
                </a:ext>
              </a:extLst>
            </p:cNvPr>
            <p:cNvGrpSpPr/>
            <p:nvPr/>
          </p:nvGrpSpPr>
          <p:grpSpPr>
            <a:xfrm>
              <a:off x="2054346" y="6129816"/>
              <a:ext cx="2911393" cy="557388"/>
              <a:chOff x="2285837" y="6435212"/>
              <a:chExt cx="2988000" cy="557388"/>
            </a:xfrm>
            <a:gradFill>
              <a:gsLst>
                <a:gs pos="50000">
                  <a:srgbClr val="0099DE"/>
                </a:gs>
                <a:gs pos="50000">
                  <a:srgbClr val="0087C4"/>
                </a:gs>
              </a:gsLst>
              <a:lin ang="5400000" scaled="1"/>
            </a:gradFill>
          </p:grpSpPr>
          <p:sp>
            <p:nvSpPr>
              <p:cNvPr id="132" name="모서리가 둥근 직사각형 5">
                <a:extLst>
                  <a:ext uri="{FF2B5EF4-FFF2-40B4-BE49-F238E27FC236}">
                    <a16:creationId xmlns:a16="http://schemas.microsoft.com/office/drawing/2014/main" id="{54C64094-0F1D-4E9D-B625-7B91FC83A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837" y="6435212"/>
                <a:ext cx="702000" cy="306000"/>
              </a:xfrm>
              <a:prstGeom prst="roundRect">
                <a:avLst/>
              </a:prstGeom>
              <a:gradFill>
                <a:gsLst>
                  <a:gs pos="50000">
                    <a:srgbClr val="0099DE"/>
                  </a:gs>
                  <a:gs pos="50000">
                    <a:srgbClr val="0087C4"/>
                  </a:gs>
                </a:gsLst>
                <a:lin ang="5400000" scaled="1"/>
              </a:gradFill>
              <a:ln w="6350" cap="flat" cmpd="sng" algn="ctr">
                <a:noFill/>
                <a:prstDash val="solid"/>
                <a:miter lim="800000"/>
              </a:ln>
              <a:effectLst>
                <a:outerShdw dist="12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Presentation</a:t>
                </a:r>
                <a:b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</a:br>
                <a: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Layer</a:t>
                </a:r>
                <a:endParaRPr kumimoji="0" lang="ko-KR" altLang="en-US" sz="900" b="0" i="0" u="none" strike="noStrike" kern="0" cap="none" spc="-3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33" name="모서리가 둥근 직사각형 63">
                <a:extLst>
                  <a:ext uri="{FF2B5EF4-FFF2-40B4-BE49-F238E27FC236}">
                    <a16:creationId xmlns:a16="http://schemas.microsoft.com/office/drawing/2014/main" id="{55A9AD41-680D-4297-B648-2691F5679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7837" y="6435212"/>
                <a:ext cx="702000" cy="306000"/>
              </a:xfrm>
              <a:prstGeom prst="roundRect">
                <a:avLst/>
              </a:prstGeom>
              <a:gradFill>
                <a:gsLst>
                  <a:gs pos="50000">
                    <a:srgbClr val="0099DE"/>
                  </a:gs>
                  <a:gs pos="50000">
                    <a:srgbClr val="0087C4"/>
                  </a:gs>
                </a:gsLst>
                <a:lin ang="5400000" scaled="1"/>
              </a:gradFill>
              <a:ln w="6350" cap="flat" cmpd="sng" algn="ctr">
                <a:noFill/>
                <a:prstDash val="solid"/>
                <a:miter lim="800000"/>
              </a:ln>
              <a:effectLst>
                <a:outerShdw dist="12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Business</a:t>
                </a:r>
                <a:b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</a:br>
                <a: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Logic Layer</a:t>
                </a:r>
                <a:endParaRPr kumimoji="0" lang="ko-KR" altLang="en-US" sz="900" b="0" i="0" u="none" strike="noStrike" kern="0" cap="none" spc="-3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34" name="모서리가 둥근 직사각형 64">
                <a:extLst>
                  <a:ext uri="{FF2B5EF4-FFF2-40B4-BE49-F238E27FC236}">
                    <a16:creationId xmlns:a16="http://schemas.microsoft.com/office/drawing/2014/main" id="{19871B03-3898-4039-97CC-85E641C5B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9837" y="6435212"/>
                <a:ext cx="702000" cy="306000"/>
              </a:xfrm>
              <a:prstGeom prst="roundRect">
                <a:avLst/>
              </a:prstGeom>
              <a:gradFill>
                <a:gsLst>
                  <a:gs pos="50000">
                    <a:srgbClr val="0099DE"/>
                  </a:gs>
                  <a:gs pos="50000">
                    <a:srgbClr val="0087C4"/>
                  </a:gs>
                </a:gsLst>
                <a:lin ang="5400000" scaled="1"/>
              </a:gradFill>
              <a:ln w="6350" cap="flat" cmpd="sng" algn="ctr">
                <a:noFill/>
                <a:prstDash val="solid"/>
                <a:miter lim="800000"/>
              </a:ln>
              <a:effectLst>
                <a:outerShdw dist="12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Data</a:t>
                </a:r>
                <a:b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</a:br>
                <a: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Layer</a:t>
                </a:r>
                <a:endParaRPr kumimoji="0" lang="ko-KR" altLang="en-US" sz="900" b="0" i="0" u="none" strike="noStrike" kern="0" cap="none" spc="-3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35" name="모서리가 둥근 직사각형 65">
                <a:extLst>
                  <a:ext uri="{FF2B5EF4-FFF2-40B4-BE49-F238E27FC236}">
                    <a16:creationId xmlns:a16="http://schemas.microsoft.com/office/drawing/2014/main" id="{5FFFCCE6-97D3-4F04-908E-A7B3BB5BC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1837" y="6435212"/>
                <a:ext cx="702000" cy="306000"/>
              </a:xfrm>
              <a:prstGeom prst="roundRect">
                <a:avLst/>
              </a:prstGeom>
              <a:gradFill>
                <a:gsLst>
                  <a:gs pos="50000">
                    <a:srgbClr val="0099DE"/>
                  </a:gs>
                  <a:gs pos="50000">
                    <a:srgbClr val="0087C4"/>
                  </a:gs>
                </a:gsLst>
                <a:lin ang="5400000" scaled="1"/>
              </a:gradFill>
              <a:ln w="6350" cap="flat" cmpd="sng" algn="ctr">
                <a:noFill/>
                <a:prstDash val="solid"/>
                <a:miter lim="800000"/>
              </a:ln>
              <a:effectLst>
                <a:outerShdw dist="12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Integration</a:t>
                </a:r>
                <a:b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</a:br>
                <a: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Layer</a:t>
                </a:r>
                <a:endParaRPr kumimoji="0" lang="ko-KR" altLang="en-US" sz="900" b="0" i="0" u="none" strike="noStrike" kern="0" cap="none" spc="-3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36" name="모서리가 둥근 직사각형 66">
                <a:extLst>
                  <a:ext uri="{FF2B5EF4-FFF2-40B4-BE49-F238E27FC236}">
                    <a16:creationId xmlns:a16="http://schemas.microsoft.com/office/drawing/2014/main" id="{D6C10368-CA53-4CBD-B2A8-82B626344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837" y="6778006"/>
                <a:ext cx="2988000" cy="214594"/>
              </a:xfrm>
              <a:prstGeom prst="roundRect">
                <a:avLst/>
              </a:prstGeom>
              <a:gradFill>
                <a:gsLst>
                  <a:gs pos="50000">
                    <a:srgbClr val="0099DE"/>
                  </a:gs>
                  <a:gs pos="50000">
                    <a:srgbClr val="0087C4"/>
                  </a:gs>
                </a:gsLst>
                <a:lin ang="5400000" scaled="1"/>
              </a:gradFill>
              <a:ln w="6350" cap="flat" cmpd="sng" algn="ctr">
                <a:noFill/>
                <a:prstDash val="solid"/>
                <a:miter lim="800000"/>
              </a:ln>
              <a:effectLst>
                <a:outerShdw dist="127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-30" normalizeH="0" baseline="0" noProof="0" dirty="0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Foundation Layer</a:t>
                </a:r>
                <a:endParaRPr kumimoji="0" lang="ko-KR" altLang="en-US" sz="900" b="0" i="0" u="none" strike="noStrike" kern="0" cap="none" spc="-3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131" name="Text Box 22">
              <a:extLst>
                <a:ext uri="{FF2B5EF4-FFF2-40B4-BE49-F238E27FC236}">
                  <a16:creationId xmlns:a16="http://schemas.microsoft.com/office/drawing/2014/main" id="{DDF21441-4D33-4A9C-BACC-B88AB1EB49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6386" y="5904844"/>
              <a:ext cx="48731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0"/>
                </a:spcAft>
                <a:defRPr sz="1200" spc="-3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E5974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실행 환경</a:t>
              </a:r>
            </a:p>
          </p:txBody>
        </p:sp>
      </p:grpSp>
      <p:pic>
        <p:nvPicPr>
          <p:cNvPr id="164" name="그림 163">
            <a:extLst>
              <a:ext uri="{FF2B5EF4-FFF2-40B4-BE49-F238E27FC236}">
                <a16:creationId xmlns:a16="http://schemas.microsoft.com/office/drawing/2014/main" id="{C5704450-96CF-46B1-98CB-FC4B6193B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64" y="2554021"/>
            <a:ext cx="4201486" cy="3098024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EF90C7FA-1827-467D-90DE-95AE75799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54" y="5940077"/>
            <a:ext cx="4603314" cy="1135942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1FD1C307-9A2C-4595-8ED0-3EF114D09515}"/>
              </a:ext>
            </a:extLst>
          </p:cNvPr>
          <p:cNvGrpSpPr/>
          <p:nvPr/>
        </p:nvGrpSpPr>
        <p:grpSpPr>
          <a:xfrm>
            <a:off x="279268" y="5606657"/>
            <a:ext cx="3482462" cy="207786"/>
            <a:chOff x="414299" y="2951514"/>
            <a:chExt cx="3482462" cy="207786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0EF1924-53F7-4054-ACC7-0A9728B8A2EB}"/>
                </a:ext>
              </a:extLst>
            </p:cNvPr>
            <p:cNvSpPr/>
            <p:nvPr userDrawn="1"/>
          </p:nvSpPr>
          <p:spPr>
            <a:xfrm>
              <a:off x="628667" y="2951514"/>
              <a:ext cx="3268094" cy="2077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defTabSz="806501" latinLnBrk="0">
                <a:lnSpc>
                  <a:spcPct val="150000"/>
                </a:lnSpc>
                <a:defRPr/>
              </a:pPr>
              <a:r>
                <a:rPr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전자정부 </a:t>
              </a:r>
              <a:r>
                <a:rPr lang="ko-KR" altLang="en-US" sz="1100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표준프레임워크</a:t>
              </a:r>
              <a:r>
                <a:rPr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공통 컴포넌트 활용 방안</a:t>
              </a:r>
            </a:p>
          </p:txBody>
        </p:sp>
        <p:pic>
          <p:nvPicPr>
            <p:cNvPr id="168" name="Picture 89" descr="D:\03_제안서\00_이미지자료\ICON\gps.png">
              <a:extLst>
                <a:ext uri="{FF2B5EF4-FFF2-40B4-BE49-F238E27FC236}">
                  <a16:creationId xmlns:a16="http://schemas.microsoft.com/office/drawing/2014/main" id="{42BF6AD1-54FB-4253-B331-B9E93375DD6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14299" y="3000231"/>
              <a:ext cx="159069" cy="15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0839DBA-9ACC-4E9B-B281-5EB8F57DF0BB}"/>
              </a:ext>
            </a:extLst>
          </p:cNvPr>
          <p:cNvSpPr/>
          <p:nvPr/>
        </p:nvSpPr>
        <p:spPr>
          <a:xfrm>
            <a:off x="249170" y="89489"/>
            <a:ext cx="45800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392002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UI/UX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26058C2-5CAA-4861-B940-B7928C401A05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0CC0B6F-4F4F-49D4-AB44-4C764DC8C1A2}"/>
              </a:ext>
            </a:extLst>
          </p:cNvPr>
          <p:cNvSpPr/>
          <p:nvPr/>
        </p:nvSpPr>
        <p:spPr>
          <a:xfrm>
            <a:off x="3026947" y="3709130"/>
            <a:ext cx="53435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ko-KR" altLang="en-US" dirty="0"/>
            </a:b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5748666-1FBA-489C-89AB-374BECAE99FF}"/>
              </a:ext>
            </a:extLst>
          </p:cNvPr>
          <p:cNvGrpSpPr/>
          <p:nvPr/>
        </p:nvGrpSpPr>
        <p:grpSpPr>
          <a:xfrm>
            <a:off x="2524005" y="1837825"/>
            <a:ext cx="1629084" cy="493687"/>
            <a:chOff x="1962051" y="2103844"/>
            <a:chExt cx="1629084" cy="493687"/>
          </a:xfrm>
        </p:grpSpPr>
        <p:sp>
          <p:nvSpPr>
            <p:cNvPr id="147" name="모서리가 둥근 직사각형 57">
              <a:extLst>
                <a:ext uri="{FF2B5EF4-FFF2-40B4-BE49-F238E27FC236}">
                  <a16:creationId xmlns:a16="http://schemas.microsoft.com/office/drawing/2014/main" id="{FE74F3D0-9F3B-407F-8482-D5003586007C}"/>
                </a:ext>
              </a:extLst>
            </p:cNvPr>
            <p:cNvSpPr/>
            <p:nvPr/>
          </p:nvSpPr>
          <p:spPr>
            <a:xfrm>
              <a:off x="1962051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en-US" altLang="ko-KR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Onestop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제공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4D5E0087-0490-4EFE-8402-59279081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8152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7FCD6E-A932-4BDF-B15A-90D534AA079A}"/>
              </a:ext>
            </a:extLst>
          </p:cNvPr>
          <p:cNvGrpSpPr/>
          <p:nvPr/>
        </p:nvGrpSpPr>
        <p:grpSpPr>
          <a:xfrm>
            <a:off x="598872" y="1837825"/>
            <a:ext cx="1629084" cy="493687"/>
            <a:chOff x="249170" y="2103844"/>
            <a:chExt cx="1629084" cy="493687"/>
          </a:xfrm>
        </p:grpSpPr>
        <p:sp>
          <p:nvSpPr>
            <p:cNvPr id="146" name="모서리가 둥근 직사각형 57">
              <a:extLst>
                <a:ext uri="{FF2B5EF4-FFF2-40B4-BE49-F238E27FC236}">
                  <a16:creationId xmlns:a16="http://schemas.microsoft.com/office/drawing/2014/main" id="{DAA11420-E51B-40B9-BECC-FD54E983989A}"/>
                </a:ext>
              </a:extLst>
            </p:cNvPr>
            <p:cNvSpPr/>
            <p:nvPr/>
          </p:nvSpPr>
          <p:spPr>
            <a:xfrm>
              <a:off x="249170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맞춤형 정보제공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6B57C9E0-28B2-45AC-8E87-F134E970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51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43593-B5AF-4739-B8BE-51AF03B4EFF8}"/>
              </a:ext>
            </a:extLst>
          </p:cNvPr>
          <p:cNvGrpSpPr/>
          <p:nvPr/>
        </p:nvGrpSpPr>
        <p:grpSpPr>
          <a:xfrm>
            <a:off x="4449138" y="1837825"/>
            <a:ext cx="1629084" cy="493687"/>
            <a:chOff x="3623873" y="2103844"/>
            <a:chExt cx="1629084" cy="493687"/>
          </a:xfrm>
        </p:grpSpPr>
        <p:sp>
          <p:nvSpPr>
            <p:cNvPr id="148" name="모서리가 둥근 직사각형 57">
              <a:extLst>
                <a:ext uri="{FF2B5EF4-FFF2-40B4-BE49-F238E27FC236}">
                  <a16:creationId xmlns:a16="http://schemas.microsoft.com/office/drawing/2014/main" id="{13C1074C-E2E3-4B4A-9511-093415D68B8C}"/>
                </a:ext>
              </a:extLst>
            </p:cNvPr>
            <p:cNvSpPr/>
            <p:nvPr/>
          </p:nvSpPr>
          <p:spPr>
            <a:xfrm>
              <a:off x="3623873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메뉴의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단순화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모바일형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1055CD8E-47AB-4142-A0B7-C4F22FB02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4254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C2024-95C7-471A-9E46-811A4F458776}"/>
              </a:ext>
            </a:extLst>
          </p:cNvPr>
          <p:cNvGrpSpPr/>
          <p:nvPr/>
        </p:nvGrpSpPr>
        <p:grpSpPr>
          <a:xfrm>
            <a:off x="6374271" y="1837825"/>
            <a:ext cx="1659236" cy="493687"/>
            <a:chOff x="5296396" y="2103844"/>
            <a:chExt cx="1659236" cy="493687"/>
          </a:xfrm>
        </p:grpSpPr>
        <p:sp>
          <p:nvSpPr>
            <p:cNvPr id="154" name="모서리가 둥근 직사각형 57">
              <a:extLst>
                <a:ext uri="{FF2B5EF4-FFF2-40B4-BE49-F238E27FC236}">
                  <a16:creationId xmlns:a16="http://schemas.microsoft.com/office/drawing/2014/main" id="{F77A6C6C-216E-4661-8AAF-50BD968EE27D}"/>
                </a:ext>
              </a:extLst>
            </p:cNvPr>
            <p:cNvSpPr/>
            <p:nvPr/>
          </p:nvSpPr>
          <p:spPr>
            <a:xfrm>
              <a:off x="5326548" y="2222101"/>
              <a:ext cx="1629084" cy="37543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모든정보는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한손으로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indent="-90038" algn="ctr" defTabSz="1067745">
                <a:buSzPct val="140000"/>
              </a:pP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모바일화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6D5FF13A-BF4C-400D-93AB-FE838D1F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6396" y="2103844"/>
              <a:ext cx="250002" cy="32728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6058EC-5D8C-4E8B-B8CC-BDE4E921FE9B}"/>
              </a:ext>
            </a:extLst>
          </p:cNvPr>
          <p:cNvGrpSpPr/>
          <p:nvPr/>
        </p:nvGrpSpPr>
        <p:grpSpPr>
          <a:xfrm>
            <a:off x="8329556" y="1837825"/>
            <a:ext cx="1629084" cy="493687"/>
            <a:chOff x="8297806" y="2103844"/>
            <a:chExt cx="1629084" cy="493687"/>
          </a:xfrm>
        </p:grpSpPr>
        <p:sp>
          <p:nvSpPr>
            <p:cNvPr id="149" name="모서리가 둥근 직사각형 57">
              <a:extLst>
                <a:ext uri="{FF2B5EF4-FFF2-40B4-BE49-F238E27FC236}">
                  <a16:creationId xmlns:a16="http://schemas.microsoft.com/office/drawing/2014/main" id="{68EAA5E6-3008-4104-B160-B2AB819C6FC9}"/>
                </a:ext>
              </a:extLst>
            </p:cNvPr>
            <p:cNvSpPr/>
            <p:nvPr/>
          </p:nvSpPr>
          <p:spPr>
            <a:xfrm>
              <a:off x="8297806" y="2222101"/>
              <a:ext cx="1629084" cy="375430"/>
            </a:xfrm>
            <a:prstGeom prst="roundRect">
              <a:avLst/>
            </a:prstGeom>
            <a:solidFill>
              <a:srgbClr val="003366">
                <a:alpha val="13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40517" rIns="54000" bIns="40517" anchor="ctr"/>
            <a:lstStyle/>
            <a:p>
              <a:pPr indent="-90038" algn="ctr" defTabSz="1067745">
                <a:buSzPct val="140000"/>
              </a:pPr>
              <a:r>
                <a:rPr lang="ko-KR" altLang="en-US" sz="1200" b="1" spc="-150" dirty="0" err="1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마이페이지</a:t>
              </a:r>
              <a:endPara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indent="-90038" algn="ctr" defTabSz="1067745">
                <a:buSzPct val="140000"/>
              </a:pP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맞춤형정보제공</a:t>
              </a:r>
              <a:r>
                <a:rPr lang="en-US" altLang="ko-KR" sz="1200" b="1" spc="-150" dirty="0">
                  <a:ln>
                    <a:solidFill>
                      <a:sysClr val="window" lastClr="FFFFFF">
                        <a:lumMod val="65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772982D8-E855-4AD7-9093-6F640461F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0472" y="2103844"/>
              <a:ext cx="250002" cy="327280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839DBA-9ACC-4E9B-B281-5EB8F57DF0BB}"/>
              </a:ext>
            </a:extLst>
          </p:cNvPr>
          <p:cNvSpPr/>
          <p:nvPr/>
        </p:nvSpPr>
        <p:spPr>
          <a:xfrm>
            <a:off x="249170" y="89489"/>
            <a:ext cx="45800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3" y="3029396"/>
            <a:ext cx="3737322" cy="26148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8" y="2679944"/>
            <a:ext cx="5160429" cy="44169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75" y="4413281"/>
            <a:ext cx="1483097" cy="26836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65" y="2679944"/>
            <a:ext cx="2218818" cy="28336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28" y="2679944"/>
            <a:ext cx="782961" cy="42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1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61" y="2667134"/>
            <a:ext cx="1738393" cy="388936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UI/UX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</a:p>
        </p:txBody>
      </p:sp>
      <p:pic>
        <p:nvPicPr>
          <p:cNvPr id="64" name="Picture 8">
            <a:extLst>
              <a:ext uri="{FF2B5EF4-FFF2-40B4-BE49-F238E27FC236}">
                <a16:creationId xmlns:a16="http://schemas.microsoft.com/office/drawing/2014/main" id="{AB6895DC-4A3A-451E-A1AE-C11E17B3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020" y="2827295"/>
            <a:ext cx="1509260" cy="4034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B251E149-4B9D-4C81-8A7F-E2A2B6FDB7B9}"/>
              </a:ext>
            </a:extLst>
          </p:cNvPr>
          <p:cNvSpPr/>
          <p:nvPr/>
        </p:nvSpPr>
        <p:spPr>
          <a:xfrm>
            <a:off x="808737" y="4583309"/>
            <a:ext cx="2570103" cy="304831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AutoShape 37">
            <a:extLst>
              <a:ext uri="{FF2B5EF4-FFF2-40B4-BE49-F238E27FC236}">
                <a16:creationId xmlns:a16="http://schemas.microsoft.com/office/drawing/2014/main" id="{72551988-F25A-438C-8575-0DF5FB106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E54D23F-1D1F-466B-B3FD-60C539641829}"/>
              </a:ext>
            </a:extLst>
          </p:cNvPr>
          <p:cNvSpPr/>
          <p:nvPr/>
        </p:nvSpPr>
        <p:spPr>
          <a:xfrm>
            <a:off x="476882" y="2111349"/>
            <a:ext cx="3845479" cy="3641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defTabSz="806501"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UI UX 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주요 전략 </a:t>
            </a:r>
          </a:p>
        </p:txBody>
      </p:sp>
      <p:pic>
        <p:nvPicPr>
          <p:cNvPr id="69" name="Picture 89" descr="D:\03_제안서\00_이미지자료\ICON\gps.png">
            <a:extLst>
              <a:ext uri="{FF2B5EF4-FFF2-40B4-BE49-F238E27FC236}">
                <a16:creationId xmlns:a16="http://schemas.microsoft.com/office/drawing/2014/main" id="{F2E843EE-DD0C-4A9C-AB3F-9F1A7FEC9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1046" y="2205930"/>
            <a:ext cx="227889" cy="2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모서리가 둥근 직사각형 57">
            <a:extLst>
              <a:ext uri="{FF2B5EF4-FFF2-40B4-BE49-F238E27FC236}">
                <a16:creationId xmlns:a16="http://schemas.microsoft.com/office/drawing/2014/main" id="{5969ED7F-B7BF-42D8-8728-3E47DDC0EEA8}"/>
              </a:ext>
            </a:extLst>
          </p:cNvPr>
          <p:cNvSpPr/>
          <p:nvPr/>
        </p:nvSpPr>
        <p:spPr>
          <a:xfrm>
            <a:off x="705472" y="2585044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메뉴의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단순화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spc="-150" dirty="0" err="1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모바일형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72" name="양쪽 모서리가 둥근 사각형 8">
            <a:extLst>
              <a:ext uri="{FF2B5EF4-FFF2-40B4-BE49-F238E27FC236}">
                <a16:creationId xmlns:a16="http://schemas.microsoft.com/office/drawing/2014/main" id="{929D0146-7840-44C7-8473-F8E5C4D6D138}"/>
              </a:ext>
            </a:extLst>
          </p:cNvPr>
          <p:cNvSpPr/>
          <p:nvPr/>
        </p:nvSpPr>
        <p:spPr>
          <a:xfrm>
            <a:off x="441424" y="3063852"/>
            <a:ext cx="2821790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</a:t>
            </a:r>
            <a:r>
              <a:rPr lang="ko-KR" altLang="en-US" sz="1050" spc="-44" dirty="0" err="1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접속시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50" spc="-44" dirty="0" err="1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메뉴구조를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단순화하여 </a:t>
            </a:r>
            <a:r>
              <a:rPr lang="ko-KR" altLang="en-US" sz="1050" spc="-44" dirty="0" err="1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찾기쉽고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사용하기 편리하게 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UX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C4AC3550-68AE-4E8C-AF49-6B6F05734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93" y="2450075"/>
            <a:ext cx="327280" cy="32728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486C73-6274-45EC-8FC1-8A8E201E3C55}"/>
              </a:ext>
            </a:extLst>
          </p:cNvPr>
          <p:cNvSpPr/>
          <p:nvPr/>
        </p:nvSpPr>
        <p:spPr>
          <a:xfrm>
            <a:off x="4284360" y="3020033"/>
            <a:ext cx="1733809" cy="1989950"/>
          </a:xfrm>
          <a:prstGeom prst="rect">
            <a:avLst/>
          </a:prstGeom>
          <a:noFill/>
          <a:ln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C11D883-ADCA-4957-A3F1-3917662C0540}"/>
              </a:ext>
            </a:extLst>
          </p:cNvPr>
          <p:cNvCxnSpPr/>
          <p:nvPr/>
        </p:nvCxnSpPr>
        <p:spPr>
          <a:xfrm>
            <a:off x="3839688" y="3220596"/>
            <a:ext cx="233363" cy="0"/>
          </a:xfrm>
          <a:prstGeom prst="line">
            <a:avLst/>
          </a:prstGeom>
          <a:ln>
            <a:solidFill>
              <a:srgbClr val="D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8240738-7EC4-4915-ACA9-3FF3A549BC5C}"/>
              </a:ext>
            </a:extLst>
          </p:cNvPr>
          <p:cNvCxnSpPr/>
          <p:nvPr/>
        </p:nvCxnSpPr>
        <p:spPr>
          <a:xfrm flipH="1">
            <a:off x="3839688" y="3217197"/>
            <a:ext cx="2232" cy="3056855"/>
          </a:xfrm>
          <a:prstGeom prst="line">
            <a:avLst/>
          </a:prstGeom>
          <a:ln>
            <a:solidFill>
              <a:srgbClr val="D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D42FEF1-7214-46EF-8F87-BBBD5ACF7DC6}"/>
              </a:ext>
            </a:extLst>
          </p:cNvPr>
          <p:cNvCxnSpPr/>
          <p:nvPr/>
        </p:nvCxnSpPr>
        <p:spPr>
          <a:xfrm flipH="1">
            <a:off x="3839688" y="6274052"/>
            <a:ext cx="240161" cy="0"/>
          </a:xfrm>
          <a:prstGeom prst="line">
            <a:avLst/>
          </a:prstGeom>
          <a:ln>
            <a:solidFill>
              <a:srgbClr val="D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8471EBE-A967-4764-B251-F7C3A5D8AC6C}"/>
              </a:ext>
            </a:extLst>
          </p:cNvPr>
          <p:cNvSpPr txBox="1"/>
          <p:nvPr/>
        </p:nvSpPr>
        <p:spPr>
          <a:xfrm>
            <a:off x="904176" y="4597005"/>
            <a:ext cx="2419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주요 사용 용도에 맞는 메인 </a:t>
            </a:r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44ADDCA-F1EB-4402-B102-740A348EDE39}"/>
              </a:ext>
            </a:extLst>
          </p:cNvPr>
          <p:cNvSpPr/>
          <p:nvPr/>
        </p:nvSpPr>
        <p:spPr>
          <a:xfrm>
            <a:off x="4322361" y="2770700"/>
            <a:ext cx="506813" cy="155856"/>
          </a:xfrm>
          <a:prstGeom prst="rect">
            <a:avLst/>
          </a:prstGeom>
          <a:noFill/>
          <a:ln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34F87F6D-1CBC-4546-BF68-14B8EF4A55FC}"/>
              </a:ext>
            </a:extLst>
          </p:cNvPr>
          <p:cNvCxnSpPr/>
          <p:nvPr/>
        </p:nvCxnSpPr>
        <p:spPr>
          <a:xfrm>
            <a:off x="5045854" y="2834835"/>
            <a:ext cx="3565367" cy="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9E7F3B2-D6ED-4147-8134-F17033B90D1E}"/>
              </a:ext>
            </a:extLst>
          </p:cNvPr>
          <p:cNvSpPr txBox="1"/>
          <p:nvPr/>
        </p:nvSpPr>
        <p:spPr>
          <a:xfrm>
            <a:off x="7513489" y="2689465"/>
            <a:ext cx="811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사이트 구성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20F7D5-CD41-4E2F-A53A-15B61B2B7348}"/>
              </a:ext>
            </a:extLst>
          </p:cNvPr>
          <p:cNvSpPr txBox="1"/>
          <p:nvPr/>
        </p:nvSpPr>
        <p:spPr>
          <a:xfrm>
            <a:off x="8791093" y="2806151"/>
            <a:ext cx="1407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정보 수정                           메뉴 닫기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D1CD3B-CA5A-46BC-9DD5-9D9ABD3F39B5}"/>
              </a:ext>
            </a:extLst>
          </p:cNvPr>
          <p:cNvSpPr txBox="1"/>
          <p:nvPr/>
        </p:nvSpPr>
        <p:spPr>
          <a:xfrm>
            <a:off x="8791093" y="2960422"/>
            <a:ext cx="14072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   로그인              </a:t>
            </a:r>
            <a:r>
              <a:rPr lang="en-US" altLang="ko-KR" sz="600" dirty="0"/>
              <a:t>|</a:t>
            </a:r>
            <a:r>
              <a:rPr lang="ko-KR" altLang="en-US" sz="600" dirty="0"/>
              <a:t>           회원가입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080048-AFC6-4F4B-BB9B-5F2F9BB45723}"/>
              </a:ext>
            </a:extLst>
          </p:cNvPr>
          <p:cNvSpPr txBox="1"/>
          <p:nvPr/>
        </p:nvSpPr>
        <p:spPr>
          <a:xfrm>
            <a:off x="8801862" y="3172678"/>
            <a:ext cx="140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210 M고딕 050" pitchFamily="18" charset="-127"/>
                <a:ea typeface="210 M고딕 050" pitchFamily="18" charset="-127"/>
              </a:rPr>
              <a:t>원하는 메뉴 검색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0951F7F-265F-4733-ADCC-D739275E1D8F}"/>
              </a:ext>
            </a:extLst>
          </p:cNvPr>
          <p:cNvSpPr txBox="1"/>
          <p:nvPr/>
        </p:nvSpPr>
        <p:spPr>
          <a:xfrm>
            <a:off x="8803611" y="3451942"/>
            <a:ext cx="140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210 M고딕 050" pitchFamily="18" charset="-127"/>
                <a:ea typeface="210 M고딕 050" pitchFamily="18" charset="-127"/>
              </a:rPr>
              <a:t>시스템 소개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7044BFB-5858-44C9-B410-36EAB5101D40}"/>
              </a:ext>
            </a:extLst>
          </p:cNvPr>
          <p:cNvSpPr txBox="1"/>
          <p:nvPr/>
        </p:nvSpPr>
        <p:spPr>
          <a:xfrm>
            <a:off x="8805218" y="3801567"/>
            <a:ext cx="140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210 M고딕 050" pitchFamily="18" charset="-127"/>
                <a:ea typeface="210 M고딕 050" pitchFamily="18" charset="-127"/>
              </a:rPr>
              <a:t>바이오 정보 공유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82F80D-F340-42DC-B212-3472816B424E}"/>
              </a:ext>
            </a:extLst>
          </p:cNvPr>
          <p:cNvSpPr txBox="1"/>
          <p:nvPr/>
        </p:nvSpPr>
        <p:spPr>
          <a:xfrm>
            <a:off x="8806967" y="4146906"/>
            <a:ext cx="140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latin typeface="210 M고딕 050" pitchFamily="18" charset="-127"/>
                <a:ea typeface="210 M고딕 050" pitchFamily="18" charset="-127"/>
              </a:rPr>
              <a:t>바이오맵</a:t>
            </a:r>
            <a:endParaRPr lang="ko-KR" altLang="en-US" sz="800" dirty="0">
              <a:latin typeface="210 M고딕 050" pitchFamily="18" charset="-127"/>
              <a:ea typeface="210 M고딕 050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6F72688-0C52-47BA-B192-19FF40BEA0C3}"/>
              </a:ext>
            </a:extLst>
          </p:cNvPr>
          <p:cNvSpPr txBox="1"/>
          <p:nvPr/>
        </p:nvSpPr>
        <p:spPr>
          <a:xfrm>
            <a:off x="8798144" y="4484316"/>
            <a:ext cx="140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210 M고딕 050" pitchFamily="18" charset="-127"/>
                <a:ea typeface="210 M고딕 050" pitchFamily="18" charset="-127"/>
              </a:rPr>
              <a:t>커뮤니티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9B56B9-0994-4D7D-8087-1A3567F6A0CF}"/>
              </a:ext>
            </a:extLst>
          </p:cNvPr>
          <p:cNvSpPr txBox="1"/>
          <p:nvPr/>
        </p:nvSpPr>
        <p:spPr>
          <a:xfrm>
            <a:off x="8801665" y="4859418"/>
            <a:ext cx="1407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210 M고딕 050" pitchFamily="18" charset="-127"/>
                <a:ea typeface="210 M고딕 050" pitchFamily="18" charset="-127"/>
              </a:rPr>
              <a:t>고객지원</a:t>
            </a:r>
          </a:p>
        </p:txBody>
      </p:sp>
      <p:sp>
        <p:nvSpPr>
          <p:cNvPr id="99" name="모서리가 둥근 직사각형 57">
            <a:extLst>
              <a:ext uri="{FF2B5EF4-FFF2-40B4-BE49-F238E27FC236}">
                <a16:creationId xmlns:a16="http://schemas.microsoft.com/office/drawing/2014/main" id="{581EE1CD-78C4-4C53-9735-3A2EC79B80F9}"/>
              </a:ext>
            </a:extLst>
          </p:cNvPr>
          <p:cNvSpPr/>
          <p:nvPr/>
        </p:nvSpPr>
        <p:spPr>
          <a:xfrm>
            <a:off x="709863" y="3571578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맞춤형 정보제공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" name="양쪽 모서리가 둥근 사각형 8">
            <a:extLst>
              <a:ext uri="{FF2B5EF4-FFF2-40B4-BE49-F238E27FC236}">
                <a16:creationId xmlns:a16="http://schemas.microsoft.com/office/drawing/2014/main" id="{EFCE3306-E17A-41D5-B32A-49C3E6415290}"/>
              </a:ext>
            </a:extLst>
          </p:cNvPr>
          <p:cNvSpPr/>
          <p:nvPr/>
        </p:nvSpPr>
        <p:spPr>
          <a:xfrm>
            <a:off x="445815" y="4017842"/>
            <a:ext cx="2821790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</a:t>
            </a:r>
            <a:r>
              <a:rPr lang="ko-KR" altLang="en-US" sz="1050" spc="-44" dirty="0" err="1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접속시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050" spc="-44" dirty="0">
              <a:gradFill>
                <a:gsLst>
                  <a:gs pos="12698">
                    <a:schemeClr val="tx1">
                      <a:lumMod val="75000"/>
                      <a:lumOff val="25000"/>
                    </a:schemeClr>
                  </a:gs>
                  <a:gs pos="2619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SzPct val="100000"/>
            </a:pP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사용자 맞춤형 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UX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표시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13429038-D829-4251-B46D-6C97F9C02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89" y="3454067"/>
            <a:ext cx="327280" cy="32728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771A48A-EDE7-44D6-95F9-B123E4440E9C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839DBA-9ACC-4E9B-B281-5EB8F57DF0BB}"/>
              </a:ext>
            </a:extLst>
          </p:cNvPr>
          <p:cNvSpPr/>
          <p:nvPr/>
        </p:nvSpPr>
        <p:spPr>
          <a:xfrm>
            <a:off x="249170" y="89489"/>
            <a:ext cx="45800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-58440" y="1765010"/>
            <a:ext cx="10568201" cy="53200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90" y="2935686"/>
            <a:ext cx="746397" cy="408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4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7">
            <a:extLst>
              <a:ext uri="{FF2B5EF4-FFF2-40B4-BE49-F238E27FC236}">
                <a16:creationId xmlns:a16="http://schemas.microsoft.com/office/drawing/2014/main" id="{CD61AC49-5A46-41AC-B6FB-BA434487F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0B8D1F-3383-41E6-AB12-8A9A9DAC44C7}"/>
              </a:ext>
            </a:extLst>
          </p:cNvPr>
          <p:cNvSpPr/>
          <p:nvPr/>
        </p:nvSpPr>
        <p:spPr>
          <a:xfrm>
            <a:off x="476882" y="2111349"/>
            <a:ext cx="3845479" cy="3641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defTabSz="806501"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UI UX 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주요 전략 </a:t>
            </a:r>
          </a:p>
        </p:txBody>
      </p:sp>
      <p:pic>
        <p:nvPicPr>
          <p:cNvPr id="32" name="Picture 89" descr="D:\03_제안서\00_이미지자료\ICON\gps.png">
            <a:extLst>
              <a:ext uri="{FF2B5EF4-FFF2-40B4-BE49-F238E27FC236}">
                <a16:creationId xmlns:a16="http://schemas.microsoft.com/office/drawing/2014/main" id="{EF7AB4CD-2E61-40A5-90BF-4012BBB8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1046" y="2205930"/>
            <a:ext cx="227889" cy="2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57">
            <a:extLst>
              <a:ext uri="{FF2B5EF4-FFF2-40B4-BE49-F238E27FC236}">
                <a16:creationId xmlns:a16="http://schemas.microsoft.com/office/drawing/2014/main" id="{C60C9B5A-114D-4CB3-8505-277EE0860D1E}"/>
              </a:ext>
            </a:extLst>
          </p:cNvPr>
          <p:cNvSpPr/>
          <p:nvPr/>
        </p:nvSpPr>
        <p:spPr>
          <a:xfrm>
            <a:off x="705472" y="2562423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en-US" altLang="ko-KR" sz="1200" b="1" spc="-150" dirty="0" err="1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Onestop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제공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양쪽 모서리가 둥근 사각형 8">
            <a:extLst>
              <a:ext uri="{FF2B5EF4-FFF2-40B4-BE49-F238E27FC236}">
                <a16:creationId xmlns:a16="http://schemas.microsoft.com/office/drawing/2014/main" id="{D6A1E2C4-12AC-45F7-9AF4-E33C3058AD12}"/>
              </a:ext>
            </a:extLst>
          </p:cNvPr>
          <p:cNvSpPr/>
          <p:nvPr/>
        </p:nvSpPr>
        <p:spPr>
          <a:xfrm>
            <a:off x="465239" y="3008972"/>
            <a:ext cx="2821790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업무 프로세스가 처음부터 끝까지 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ONESTOP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 정보표시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565904D-4BD3-4AF8-9732-28CC004E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4" y="2420367"/>
            <a:ext cx="327280" cy="32728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612C0F-31B4-4AD0-87B1-E9E3D7840800}"/>
              </a:ext>
            </a:extLst>
          </p:cNvPr>
          <p:cNvSpPr/>
          <p:nvPr/>
        </p:nvSpPr>
        <p:spPr>
          <a:xfrm>
            <a:off x="2673350" y="3456673"/>
            <a:ext cx="53435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CEBD7D-AB6B-4C92-A5ED-255DD980CF39}"/>
              </a:ext>
            </a:extLst>
          </p:cNvPr>
          <p:cNvSpPr/>
          <p:nvPr/>
        </p:nvSpPr>
        <p:spPr>
          <a:xfrm>
            <a:off x="3926286" y="2273576"/>
            <a:ext cx="1271926" cy="182051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04952D-AF34-4B30-97FA-0E8EBF0B1B27}"/>
              </a:ext>
            </a:extLst>
          </p:cNvPr>
          <p:cNvSpPr/>
          <p:nvPr/>
        </p:nvSpPr>
        <p:spPr>
          <a:xfrm>
            <a:off x="6815494" y="2283847"/>
            <a:ext cx="1832121" cy="179784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F133B2-50EE-411B-A25B-5F06B1FA07F5}"/>
              </a:ext>
            </a:extLst>
          </p:cNvPr>
          <p:cNvSpPr/>
          <p:nvPr/>
        </p:nvSpPr>
        <p:spPr>
          <a:xfrm>
            <a:off x="1474854" y="4274794"/>
            <a:ext cx="1437465" cy="165848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0827DC-74AB-48EA-940C-B63E568F8DB8}"/>
              </a:ext>
            </a:extLst>
          </p:cNvPr>
          <p:cNvSpPr txBox="1"/>
          <p:nvPr/>
        </p:nvSpPr>
        <p:spPr>
          <a:xfrm>
            <a:off x="3863863" y="2249185"/>
            <a:ext cx="14062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01. </a:t>
            </a:r>
            <a:r>
              <a:rPr lang="ko-KR" altLang="en-US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예약 가능 시설확인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B4D4E2-ABE7-4D74-8EE5-741C743A189C}"/>
              </a:ext>
            </a:extLst>
          </p:cNvPr>
          <p:cNvSpPr txBox="1"/>
          <p:nvPr/>
        </p:nvSpPr>
        <p:spPr>
          <a:xfrm>
            <a:off x="6840085" y="2265336"/>
            <a:ext cx="180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02. </a:t>
            </a:r>
            <a:r>
              <a:rPr lang="ko-KR" altLang="en-US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정보 확인 및 </a:t>
            </a:r>
            <a:r>
              <a:rPr lang="ko-KR" altLang="en-US" sz="9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예약선책</a:t>
            </a:r>
            <a:endParaRPr lang="ko-KR" altLang="en-US" sz="9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054881-D1A1-4F89-80B1-CC1BF65D4DB1}"/>
              </a:ext>
            </a:extLst>
          </p:cNvPr>
          <p:cNvSpPr txBox="1"/>
          <p:nvPr/>
        </p:nvSpPr>
        <p:spPr>
          <a:xfrm>
            <a:off x="1484338" y="4255404"/>
            <a:ext cx="1430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03. </a:t>
            </a:r>
            <a:r>
              <a:rPr lang="ko-KR" altLang="en-US" sz="900" dirty="0">
                <a:solidFill>
                  <a:schemeClr val="bg1"/>
                </a:solidFill>
              </a:rPr>
              <a:t>로그인 </a:t>
            </a:r>
          </a:p>
        </p:txBody>
      </p:sp>
      <p:sp>
        <p:nvSpPr>
          <p:cNvPr id="57" name="오른쪽 화살표 6">
            <a:extLst>
              <a:ext uri="{FF2B5EF4-FFF2-40B4-BE49-F238E27FC236}">
                <a16:creationId xmlns:a16="http://schemas.microsoft.com/office/drawing/2014/main" id="{9B068278-C93E-4775-9F23-25D042EF2674}"/>
              </a:ext>
            </a:extLst>
          </p:cNvPr>
          <p:cNvSpPr/>
          <p:nvPr/>
        </p:nvSpPr>
        <p:spPr>
          <a:xfrm>
            <a:off x="5930808" y="3527103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3">
            <a:extLst>
              <a:ext uri="{FF2B5EF4-FFF2-40B4-BE49-F238E27FC236}">
                <a16:creationId xmlns:a16="http://schemas.microsoft.com/office/drawing/2014/main" id="{FA8F08C3-D558-44D4-BD12-F86AE52BF7E0}"/>
              </a:ext>
            </a:extLst>
          </p:cNvPr>
          <p:cNvSpPr/>
          <p:nvPr/>
        </p:nvSpPr>
        <p:spPr>
          <a:xfrm>
            <a:off x="9522250" y="3527103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16032CF-0464-483D-A5E1-D9FE4792AB9C}"/>
              </a:ext>
            </a:extLst>
          </p:cNvPr>
          <p:cNvSpPr/>
          <p:nvPr/>
        </p:nvSpPr>
        <p:spPr>
          <a:xfrm>
            <a:off x="960463" y="3456673"/>
            <a:ext cx="1567741" cy="323165"/>
          </a:xfrm>
          <a:prstGeom prst="rect">
            <a:avLst/>
          </a:prstGeom>
          <a:noFill/>
          <a:ln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4E05A2-46C6-452E-98FF-39D6FD9C4F21}"/>
              </a:ext>
            </a:extLst>
          </p:cNvPr>
          <p:cNvSpPr txBox="1"/>
          <p:nvPr/>
        </p:nvSpPr>
        <p:spPr>
          <a:xfrm>
            <a:off x="1079499" y="3495675"/>
            <a:ext cx="2090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위치기반 정보제공 프로세스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D9E1F5C-0C72-4AA3-806F-F29C5401521F}"/>
              </a:ext>
            </a:extLst>
          </p:cNvPr>
          <p:cNvCxnSpPr/>
          <p:nvPr/>
        </p:nvCxnSpPr>
        <p:spPr>
          <a:xfrm>
            <a:off x="2597150" y="3626480"/>
            <a:ext cx="1146175" cy="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D1C37A9-B6AF-4807-93F6-FFDC1389E762}"/>
              </a:ext>
            </a:extLst>
          </p:cNvPr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UI/UX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E9DE66D-AFC7-4203-89B7-5331867C4BFA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협의사항</a:t>
            </a:r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0839DBA-9ACC-4E9B-B281-5EB8F57DF0BB}"/>
              </a:ext>
            </a:extLst>
          </p:cNvPr>
          <p:cNvSpPr/>
          <p:nvPr/>
        </p:nvSpPr>
        <p:spPr>
          <a:xfrm>
            <a:off x="249170" y="89489"/>
            <a:ext cx="45800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sp>
        <p:nvSpPr>
          <p:cNvPr id="69" name="오른쪽 화살표 6">
            <a:extLst>
              <a:ext uri="{FF2B5EF4-FFF2-40B4-BE49-F238E27FC236}">
                <a16:creationId xmlns:a16="http://schemas.microsoft.com/office/drawing/2014/main" id="{9B068278-C93E-4775-9F23-25D042EF2674}"/>
              </a:ext>
            </a:extLst>
          </p:cNvPr>
          <p:cNvSpPr/>
          <p:nvPr/>
        </p:nvSpPr>
        <p:spPr>
          <a:xfrm>
            <a:off x="4391807" y="5693827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F133B2-50EE-411B-A25B-5F06B1FA07F5}"/>
              </a:ext>
            </a:extLst>
          </p:cNvPr>
          <p:cNvSpPr/>
          <p:nvPr/>
        </p:nvSpPr>
        <p:spPr>
          <a:xfrm>
            <a:off x="5408679" y="4303369"/>
            <a:ext cx="1437465" cy="165848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054881-D1A1-4F89-80B1-CC1BF65D4DB1}"/>
              </a:ext>
            </a:extLst>
          </p:cNvPr>
          <p:cNvSpPr txBox="1"/>
          <p:nvPr/>
        </p:nvSpPr>
        <p:spPr>
          <a:xfrm>
            <a:off x="5418163" y="4283979"/>
            <a:ext cx="1430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04. </a:t>
            </a:r>
            <a:r>
              <a:rPr lang="ko-KR" altLang="en-US" sz="900" dirty="0">
                <a:solidFill>
                  <a:schemeClr val="bg1"/>
                </a:solidFill>
              </a:rPr>
              <a:t>예약신청 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DF133B2-50EE-411B-A25B-5F06B1FA07F5}"/>
              </a:ext>
            </a:extLst>
          </p:cNvPr>
          <p:cNvSpPr/>
          <p:nvPr/>
        </p:nvSpPr>
        <p:spPr>
          <a:xfrm>
            <a:off x="8923404" y="4322419"/>
            <a:ext cx="1437465" cy="165848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054881-D1A1-4F89-80B1-CC1BF65D4DB1}"/>
              </a:ext>
            </a:extLst>
          </p:cNvPr>
          <p:cNvSpPr txBox="1"/>
          <p:nvPr/>
        </p:nvSpPr>
        <p:spPr>
          <a:xfrm>
            <a:off x="8932888" y="4303029"/>
            <a:ext cx="1596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05. </a:t>
            </a:r>
            <a:r>
              <a:rPr lang="ko-KR" altLang="en-US" sz="900" dirty="0">
                <a:solidFill>
                  <a:schemeClr val="bg1"/>
                </a:solidFill>
              </a:rPr>
              <a:t>예약완료 </a:t>
            </a:r>
            <a:r>
              <a:rPr lang="en-US" altLang="ko-KR" sz="900" dirty="0">
                <a:solidFill>
                  <a:schemeClr val="bg1"/>
                </a:solidFill>
              </a:rPr>
              <a:t>/</a:t>
            </a:r>
            <a:r>
              <a:rPr lang="ko-KR" altLang="en-US" sz="900" dirty="0">
                <a:solidFill>
                  <a:schemeClr val="bg1"/>
                </a:solidFill>
              </a:rPr>
              <a:t>확인 </a:t>
            </a:r>
            <a:r>
              <a:rPr lang="en-US" altLang="ko-KR" sz="900" dirty="0">
                <a:solidFill>
                  <a:schemeClr val="bg1"/>
                </a:solidFill>
              </a:rPr>
              <a:t>/ </a:t>
            </a:r>
            <a:r>
              <a:rPr lang="ko-KR" altLang="en-US" sz="900" dirty="0">
                <a:solidFill>
                  <a:schemeClr val="bg1"/>
                </a:solidFill>
              </a:rPr>
              <a:t>취소 </a:t>
            </a:r>
          </a:p>
        </p:txBody>
      </p:sp>
      <p:sp>
        <p:nvSpPr>
          <p:cNvPr id="75" name="오른쪽 화살표 6">
            <a:extLst>
              <a:ext uri="{FF2B5EF4-FFF2-40B4-BE49-F238E27FC236}">
                <a16:creationId xmlns:a16="http://schemas.microsoft.com/office/drawing/2014/main" id="{9B068278-C93E-4775-9F23-25D042EF2674}"/>
              </a:ext>
            </a:extLst>
          </p:cNvPr>
          <p:cNvSpPr/>
          <p:nvPr/>
        </p:nvSpPr>
        <p:spPr>
          <a:xfrm>
            <a:off x="7851548" y="5693827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-58440" y="1765010"/>
            <a:ext cx="10568201" cy="53200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083" y="4548905"/>
            <a:ext cx="1392669" cy="252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36" y="4548905"/>
            <a:ext cx="1392669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878" y="2529771"/>
            <a:ext cx="1392669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761" y="2529771"/>
            <a:ext cx="1392669" cy="252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801" y="4548905"/>
            <a:ext cx="139266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7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4717695-F067-46D2-88DB-A8FB534A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69" b="33753"/>
          <a:stretch/>
        </p:blipFill>
        <p:spPr>
          <a:xfrm>
            <a:off x="0" y="1447681"/>
            <a:ext cx="10691813" cy="20884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4E764-8B26-400A-8F44-B78CA7B5E9B9}"/>
              </a:ext>
            </a:extLst>
          </p:cNvPr>
          <p:cNvSpPr/>
          <p:nvPr/>
        </p:nvSpPr>
        <p:spPr>
          <a:xfrm>
            <a:off x="1484324" y="4050130"/>
            <a:ext cx="61912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01. 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사업의 이해</a:t>
            </a:r>
            <a:endParaRPr lang="en-US" altLang="ko-KR" sz="24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spcAft>
                <a:spcPts val="600"/>
              </a:spcAft>
              <a:buClr>
                <a:srgbClr val="717171"/>
              </a:buClr>
              <a:buSzPct val="60000"/>
            </a:pP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02.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spcAft>
                <a:spcPts val="600"/>
              </a:spcAft>
              <a:buClr>
                <a:srgbClr val="717171"/>
              </a:buClr>
              <a:buSzPct val="60000"/>
            </a:pP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03.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사업관리 방안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spcAft>
                <a:spcPts val="600"/>
              </a:spcAft>
              <a:buClr>
                <a:srgbClr val="717171"/>
              </a:buClr>
              <a:buSzPct val="60000"/>
            </a:pP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04. </a:t>
            </a:r>
            <a:r>
              <a:rPr lang="ko-KR" altLang="en-US" sz="24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제안사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4F250-BAF8-464C-A82C-FEE6EAEDB8E5}"/>
              </a:ext>
            </a:extLst>
          </p:cNvPr>
          <p:cNvSpPr txBox="1"/>
          <p:nvPr/>
        </p:nvSpPr>
        <p:spPr>
          <a:xfrm>
            <a:off x="1576756" y="3767297"/>
            <a:ext cx="8194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spc="-2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</a:rPr>
              <a:t>CONTENTS</a:t>
            </a:r>
          </a:p>
        </p:txBody>
      </p:sp>
      <p:sp>
        <p:nvSpPr>
          <p:cNvPr id="17" name="Rectangle 167">
            <a:extLst>
              <a:ext uri="{FF2B5EF4-FFF2-40B4-BE49-F238E27FC236}">
                <a16:creationId xmlns:a16="http://schemas.microsoft.com/office/drawing/2014/main" id="{A48308AE-8E64-4102-9E66-54EEF9857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60" y="103392"/>
            <a:ext cx="10499340" cy="73546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29" y="6903306"/>
            <a:ext cx="1730958" cy="3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2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7">
            <a:extLst>
              <a:ext uri="{FF2B5EF4-FFF2-40B4-BE49-F238E27FC236}">
                <a16:creationId xmlns:a16="http://schemas.microsoft.com/office/drawing/2014/main" id="{CD61AC49-5A46-41AC-B6FB-BA434487F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눈높이에 맞는 사용자 중심의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0B8D1F-3383-41E6-AB12-8A9A9DAC44C7}"/>
              </a:ext>
            </a:extLst>
          </p:cNvPr>
          <p:cNvSpPr/>
          <p:nvPr/>
        </p:nvSpPr>
        <p:spPr>
          <a:xfrm>
            <a:off x="476882" y="2111349"/>
            <a:ext cx="3845479" cy="3641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defTabSz="806501"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UI UX </a:t>
            </a:r>
            <a:r>
              <a:rPr lang="ko-KR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주요 전략 </a:t>
            </a:r>
          </a:p>
        </p:txBody>
      </p:sp>
      <p:pic>
        <p:nvPicPr>
          <p:cNvPr id="32" name="Picture 89" descr="D:\03_제안서\00_이미지자료\ICON\gps.png">
            <a:extLst>
              <a:ext uri="{FF2B5EF4-FFF2-40B4-BE49-F238E27FC236}">
                <a16:creationId xmlns:a16="http://schemas.microsoft.com/office/drawing/2014/main" id="{EF7AB4CD-2E61-40A5-90BF-4012BBB8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1046" y="2205930"/>
            <a:ext cx="227889" cy="2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57">
            <a:extLst>
              <a:ext uri="{FF2B5EF4-FFF2-40B4-BE49-F238E27FC236}">
                <a16:creationId xmlns:a16="http://schemas.microsoft.com/office/drawing/2014/main" id="{C60C9B5A-114D-4CB3-8505-277EE0860D1E}"/>
              </a:ext>
            </a:extLst>
          </p:cNvPr>
          <p:cNvSpPr/>
          <p:nvPr/>
        </p:nvSpPr>
        <p:spPr>
          <a:xfrm>
            <a:off x="705472" y="2562423"/>
            <a:ext cx="2132646" cy="375430"/>
          </a:xfrm>
          <a:prstGeom prst="roundRect">
            <a:avLst/>
          </a:prstGeom>
          <a:solidFill>
            <a:srgbClr val="C00000">
              <a:alpha val="13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40517" rIns="54000" bIns="40517" anchor="ctr"/>
          <a:lstStyle/>
          <a:p>
            <a:pPr indent="-90038" algn="ctr" defTabSz="1067745">
              <a:buSzPct val="140000"/>
            </a:pPr>
            <a:r>
              <a:rPr lang="en-US" altLang="ko-KR" sz="1200" b="1" spc="-150" dirty="0" err="1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Onestop</a:t>
            </a:r>
            <a:r>
              <a:rPr lang="en-US" altLang="ko-KR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b="1" spc="-150" dirty="0">
                <a:ln>
                  <a:solidFill>
                    <a:sysClr val="window" lastClr="FFFFFF">
                      <a:lumMod val="65000"/>
                      <a:alpha val="0"/>
                    </a:sysClr>
                  </a:solidFill>
                </a:ln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제공</a:t>
            </a:r>
            <a:endParaRPr lang="en-US" altLang="ko-KR" sz="1200" b="1" spc="-150" dirty="0">
              <a:ln>
                <a:solidFill>
                  <a:sysClr val="window" lastClr="FFFFFF">
                    <a:lumMod val="65000"/>
                    <a:alpha val="0"/>
                  </a:sysClr>
                </a:solidFill>
              </a:ln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양쪽 모서리가 둥근 사각형 8">
            <a:extLst>
              <a:ext uri="{FF2B5EF4-FFF2-40B4-BE49-F238E27FC236}">
                <a16:creationId xmlns:a16="http://schemas.microsoft.com/office/drawing/2014/main" id="{D6A1E2C4-12AC-45F7-9AF4-E33C3058AD12}"/>
              </a:ext>
            </a:extLst>
          </p:cNvPr>
          <p:cNvSpPr/>
          <p:nvPr/>
        </p:nvSpPr>
        <p:spPr>
          <a:xfrm>
            <a:off x="465239" y="3008972"/>
            <a:ext cx="2821790" cy="323165"/>
          </a:xfrm>
          <a:prstGeom prst="round2SameRect">
            <a:avLst>
              <a:gd name="adj1" fmla="val 0"/>
              <a:gd name="adj2" fmla="val 0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>
              <a:buSzPct val="100000"/>
              <a:buFont typeface="Arial" panose="020B0604020202020204" pitchFamily="34" charset="0"/>
              <a:buChar char="•"/>
            </a:pP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업무 프로세스가 처음부터 끝까지 </a:t>
            </a:r>
            <a:r>
              <a:rPr lang="en-US" altLang="ko-KR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ONESTOP</a:t>
            </a:r>
            <a:r>
              <a:rPr lang="ko-KR" altLang="en-US" sz="1050" spc="-44" dirty="0">
                <a:gradFill>
                  <a:gsLst>
                    <a:gs pos="12698">
                      <a:schemeClr val="tx1">
                        <a:lumMod val="75000"/>
                        <a:lumOff val="25000"/>
                      </a:schemeClr>
                    </a:gs>
                    <a:gs pos="2619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 정보표시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565904D-4BD3-4AF8-9732-28CC004E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4" y="2420367"/>
            <a:ext cx="327280" cy="32728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612C0F-31B4-4AD0-87B1-E9E3D7840800}"/>
              </a:ext>
            </a:extLst>
          </p:cNvPr>
          <p:cNvSpPr/>
          <p:nvPr/>
        </p:nvSpPr>
        <p:spPr>
          <a:xfrm>
            <a:off x="2673350" y="3456673"/>
            <a:ext cx="53435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700094D4-6C55-435F-B606-207A4714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24" y="2602188"/>
            <a:ext cx="2343008" cy="143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78CFF168-21BC-4120-B9D1-6A8D55414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16" y="4185062"/>
            <a:ext cx="2462144" cy="2786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908D0C47-D53D-4C01-82C5-FE05198C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96" y="4730860"/>
            <a:ext cx="2391514" cy="180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16765DC5-8EF9-4DDD-8167-6C3AABB5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118" y="4759435"/>
            <a:ext cx="2391514" cy="160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398949EF-126A-4C37-A6C9-D92A08D4D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868" y="2603607"/>
            <a:ext cx="2374407" cy="1262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8796E9-5E78-40A5-B9F5-BC453E345092}"/>
              </a:ext>
            </a:extLst>
          </p:cNvPr>
          <p:cNvSpPr/>
          <p:nvPr/>
        </p:nvSpPr>
        <p:spPr>
          <a:xfrm>
            <a:off x="3930620" y="2458587"/>
            <a:ext cx="2543852" cy="172959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169AA5-9C2B-4E26-BE21-6497235E47D2}"/>
              </a:ext>
            </a:extLst>
          </p:cNvPr>
          <p:cNvSpPr/>
          <p:nvPr/>
        </p:nvSpPr>
        <p:spPr>
          <a:xfrm>
            <a:off x="6821118" y="2463631"/>
            <a:ext cx="2543852" cy="172959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74B350-EB8C-4CC7-99A9-B995A4EA880B}"/>
              </a:ext>
            </a:extLst>
          </p:cNvPr>
          <p:cNvSpPr/>
          <p:nvPr/>
        </p:nvSpPr>
        <p:spPr>
          <a:xfrm>
            <a:off x="3916651" y="4643977"/>
            <a:ext cx="2543852" cy="198472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F69896-F98D-418C-B0FE-44CD8D68D62D}"/>
              </a:ext>
            </a:extLst>
          </p:cNvPr>
          <p:cNvSpPr/>
          <p:nvPr/>
        </p:nvSpPr>
        <p:spPr>
          <a:xfrm>
            <a:off x="6819291" y="4651045"/>
            <a:ext cx="2543852" cy="172959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발급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4591C5-473B-445D-8982-92BA8A585F40}"/>
              </a:ext>
            </a:extLst>
          </p:cNvPr>
          <p:cNvSpPr/>
          <p:nvPr/>
        </p:nvSpPr>
        <p:spPr>
          <a:xfrm>
            <a:off x="954154" y="4110769"/>
            <a:ext cx="2543852" cy="290820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CEBD7D-AB6B-4C92-A5ED-255DD980CF39}"/>
              </a:ext>
            </a:extLst>
          </p:cNvPr>
          <p:cNvSpPr/>
          <p:nvPr/>
        </p:nvSpPr>
        <p:spPr>
          <a:xfrm>
            <a:off x="3926286" y="2273576"/>
            <a:ext cx="1271926" cy="182051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04952D-AF34-4B30-97FA-0E8EBF0B1B27}"/>
              </a:ext>
            </a:extLst>
          </p:cNvPr>
          <p:cNvSpPr/>
          <p:nvPr/>
        </p:nvSpPr>
        <p:spPr>
          <a:xfrm>
            <a:off x="6815494" y="2283847"/>
            <a:ext cx="1832121" cy="179784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EF2C3D-3374-424F-BFD8-B77372001F91}"/>
              </a:ext>
            </a:extLst>
          </p:cNvPr>
          <p:cNvSpPr/>
          <p:nvPr/>
        </p:nvSpPr>
        <p:spPr>
          <a:xfrm>
            <a:off x="6805969" y="4458604"/>
            <a:ext cx="2717235" cy="222578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B1769A-17BF-4842-A280-0DD8C1944F64}"/>
              </a:ext>
            </a:extLst>
          </p:cNvPr>
          <p:cNvSpPr/>
          <p:nvPr/>
        </p:nvSpPr>
        <p:spPr>
          <a:xfrm>
            <a:off x="3911652" y="4458604"/>
            <a:ext cx="1879548" cy="185373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F133B2-50EE-411B-A25B-5F06B1FA07F5}"/>
              </a:ext>
            </a:extLst>
          </p:cNvPr>
          <p:cNvSpPr/>
          <p:nvPr/>
        </p:nvSpPr>
        <p:spPr>
          <a:xfrm>
            <a:off x="950979" y="3922369"/>
            <a:ext cx="2032310" cy="165848"/>
          </a:xfrm>
          <a:prstGeom prst="rect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0827DC-74AB-48EA-940C-B63E568F8DB8}"/>
              </a:ext>
            </a:extLst>
          </p:cNvPr>
          <p:cNvSpPr txBox="1"/>
          <p:nvPr/>
        </p:nvSpPr>
        <p:spPr>
          <a:xfrm>
            <a:off x="3949588" y="2249185"/>
            <a:ext cx="12529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01. </a:t>
            </a:r>
            <a:r>
              <a:rPr lang="ko-KR" altLang="en-US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기본정보 확인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B4D4E2-ABE7-4D74-8EE5-741C743A189C}"/>
              </a:ext>
            </a:extLst>
          </p:cNvPr>
          <p:cNvSpPr txBox="1"/>
          <p:nvPr/>
        </p:nvSpPr>
        <p:spPr>
          <a:xfrm>
            <a:off x="6840085" y="2265336"/>
            <a:ext cx="1807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02. </a:t>
            </a:r>
            <a:r>
              <a:rPr lang="ko-KR" altLang="en-US" sz="9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업무분야선택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3B163A-64B5-4946-A5E4-343B09A92C0A}"/>
              </a:ext>
            </a:extLst>
          </p:cNvPr>
          <p:cNvSpPr txBox="1"/>
          <p:nvPr/>
        </p:nvSpPr>
        <p:spPr>
          <a:xfrm>
            <a:off x="6827354" y="4459156"/>
            <a:ext cx="2742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05. </a:t>
            </a:r>
            <a:r>
              <a:rPr lang="ko-KR" altLang="en-US" sz="900" dirty="0">
                <a:solidFill>
                  <a:schemeClr val="bg1"/>
                </a:solidFill>
              </a:rPr>
              <a:t>입력내용 확인 및 종료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2C1E0F-D4A6-42E3-9218-9CC95936B2F2}"/>
              </a:ext>
            </a:extLst>
          </p:cNvPr>
          <p:cNvSpPr txBox="1"/>
          <p:nvPr/>
        </p:nvSpPr>
        <p:spPr>
          <a:xfrm>
            <a:off x="3921136" y="4426708"/>
            <a:ext cx="1870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04. </a:t>
            </a:r>
            <a:r>
              <a:rPr lang="ko-KR" altLang="en-US" sz="900" dirty="0">
                <a:solidFill>
                  <a:schemeClr val="bg1"/>
                </a:solidFill>
              </a:rPr>
              <a:t>선택정보 수정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054881-D1A1-4F89-80B1-CC1BF65D4DB1}"/>
              </a:ext>
            </a:extLst>
          </p:cNvPr>
          <p:cNvSpPr txBox="1"/>
          <p:nvPr/>
        </p:nvSpPr>
        <p:spPr>
          <a:xfrm>
            <a:off x="960463" y="3902979"/>
            <a:ext cx="20228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03. </a:t>
            </a:r>
            <a:r>
              <a:rPr lang="ko-KR" altLang="en-US" sz="900" dirty="0">
                <a:solidFill>
                  <a:schemeClr val="bg1"/>
                </a:solidFill>
              </a:rPr>
              <a:t>선택 정보입력</a:t>
            </a:r>
          </a:p>
        </p:txBody>
      </p:sp>
      <p:sp>
        <p:nvSpPr>
          <p:cNvPr id="57" name="오른쪽 화살표 6">
            <a:extLst>
              <a:ext uri="{FF2B5EF4-FFF2-40B4-BE49-F238E27FC236}">
                <a16:creationId xmlns:a16="http://schemas.microsoft.com/office/drawing/2014/main" id="{9B068278-C93E-4775-9F23-25D042EF2674}"/>
              </a:ext>
            </a:extLst>
          </p:cNvPr>
          <p:cNvSpPr/>
          <p:nvPr/>
        </p:nvSpPr>
        <p:spPr>
          <a:xfrm>
            <a:off x="6537325" y="3121025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3">
            <a:extLst>
              <a:ext uri="{FF2B5EF4-FFF2-40B4-BE49-F238E27FC236}">
                <a16:creationId xmlns:a16="http://schemas.microsoft.com/office/drawing/2014/main" id="{FA8F08C3-D558-44D4-BD12-F86AE52BF7E0}"/>
              </a:ext>
            </a:extLst>
          </p:cNvPr>
          <p:cNvSpPr/>
          <p:nvPr/>
        </p:nvSpPr>
        <p:spPr>
          <a:xfrm>
            <a:off x="9490075" y="3129677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4">
            <a:extLst>
              <a:ext uri="{FF2B5EF4-FFF2-40B4-BE49-F238E27FC236}">
                <a16:creationId xmlns:a16="http://schemas.microsoft.com/office/drawing/2014/main" id="{3F58CF19-4F59-43C6-88A3-02D4978F8C9A}"/>
              </a:ext>
            </a:extLst>
          </p:cNvPr>
          <p:cNvSpPr/>
          <p:nvPr/>
        </p:nvSpPr>
        <p:spPr>
          <a:xfrm>
            <a:off x="3606800" y="5515845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5">
            <a:extLst>
              <a:ext uri="{FF2B5EF4-FFF2-40B4-BE49-F238E27FC236}">
                <a16:creationId xmlns:a16="http://schemas.microsoft.com/office/drawing/2014/main" id="{C81F6043-CD90-4AB9-A86C-5AAB5F2A310E}"/>
              </a:ext>
            </a:extLst>
          </p:cNvPr>
          <p:cNvSpPr/>
          <p:nvPr/>
        </p:nvSpPr>
        <p:spPr>
          <a:xfrm>
            <a:off x="6553200" y="5504573"/>
            <a:ext cx="219075" cy="198753"/>
          </a:xfrm>
          <a:prstGeom prst="rightArrow">
            <a:avLst/>
          </a:prstGeom>
          <a:solidFill>
            <a:srgbClr val="D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16032CF-0464-483D-A5E1-D9FE4792AB9C}"/>
              </a:ext>
            </a:extLst>
          </p:cNvPr>
          <p:cNvSpPr/>
          <p:nvPr/>
        </p:nvSpPr>
        <p:spPr>
          <a:xfrm>
            <a:off x="960463" y="3456673"/>
            <a:ext cx="1567741" cy="323165"/>
          </a:xfrm>
          <a:prstGeom prst="rect">
            <a:avLst/>
          </a:prstGeom>
          <a:noFill/>
          <a:ln>
            <a:solidFill>
              <a:srgbClr val="D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4E05A2-46C6-452E-98FF-39D6FD9C4F21}"/>
              </a:ext>
            </a:extLst>
          </p:cNvPr>
          <p:cNvSpPr txBox="1"/>
          <p:nvPr/>
        </p:nvSpPr>
        <p:spPr>
          <a:xfrm>
            <a:off x="1079499" y="3495675"/>
            <a:ext cx="2090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정보등록 프로세스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D9E1F5C-0C72-4AA3-806F-F29C5401521F}"/>
              </a:ext>
            </a:extLst>
          </p:cNvPr>
          <p:cNvCxnSpPr/>
          <p:nvPr/>
        </p:nvCxnSpPr>
        <p:spPr>
          <a:xfrm>
            <a:off x="2597150" y="3626480"/>
            <a:ext cx="1146175" cy="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D1C37A9-B6AF-4807-93F6-FFDC1389E762}"/>
              </a:ext>
            </a:extLst>
          </p:cNvPr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UI/UX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E9DE66D-AFC7-4203-89B7-5331867C4BFA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개념의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중심이 아닌 모바일 화면기능중심의 설계로 편리성 제공</a:t>
            </a:r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협의사항</a:t>
            </a:r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0839DBA-9ACC-4E9B-B281-5EB8F57DF0BB}"/>
              </a:ext>
            </a:extLst>
          </p:cNvPr>
          <p:cNvSpPr/>
          <p:nvPr/>
        </p:nvSpPr>
        <p:spPr>
          <a:xfrm>
            <a:off x="249170" y="89489"/>
            <a:ext cx="45800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4225523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CMS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솔루션 </a:t>
            </a:r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및 기능 구축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8E2FE09C-13BD-4130-B40D-B9CA02FE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) (1/8)</a:t>
            </a:r>
            <a:endParaRPr lang="ko-KR" altLang="en-US" sz="1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915F9-3738-4D3C-9AB0-7302758B233F}"/>
              </a:ext>
            </a:extLst>
          </p:cNvPr>
          <p:cNvSpPr/>
          <p:nvPr/>
        </p:nvSpPr>
        <p:spPr>
          <a:xfrm>
            <a:off x="249170" y="89489"/>
            <a:ext cx="4633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2025" y="2826425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전자정부표준프레임워크에 최신 개발 트렌드가 적용된 </a:t>
            </a:r>
            <a:r>
              <a:rPr lang="en-US" altLang="ko-KR" sz="1600" dirty="0">
                <a:solidFill>
                  <a:srgbClr val="0070C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VD@CMS </a:t>
            </a:r>
            <a:r>
              <a:rPr lang="ko-KR" altLang="en-US" sz="1600" dirty="0">
                <a:solidFill>
                  <a:srgbClr val="0070C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솔루션을 기반</a:t>
            </a:r>
            <a:endParaRPr lang="en-US" altLang="ko-KR" sz="1600" dirty="0">
              <a:solidFill>
                <a:srgbClr val="0070C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2025" y="234314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본사업</a:t>
            </a:r>
            <a:r>
              <a:rPr lang="ko-KR" altLang="en-US" sz="24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</a:t>
            </a:r>
            <a:r>
              <a:rPr lang="ko-KR" altLang="en-US" sz="2400" b="1" dirty="0" err="1">
                <a:latin typeface="다음_SemiBold" panose="02000700060000000000" pitchFamily="2" charset="-127"/>
                <a:ea typeface="다음_SemiBold" panose="02000700060000000000" pitchFamily="2" charset="-127"/>
              </a:rPr>
              <a:t>구축및</a:t>
            </a:r>
            <a:r>
              <a:rPr lang="ko-KR" altLang="en-US" sz="24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운영목표에 부합하는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13545" y="3518857"/>
            <a:ext cx="8624423" cy="3246522"/>
          </a:xfrm>
          <a:prstGeom prst="roundRect">
            <a:avLst>
              <a:gd name="adj" fmla="val 5281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01806" y="3376910"/>
            <a:ext cx="57820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r>
              <a:rPr lang="ko-KR" altLang="en-US" sz="1800" b="0" dirty="0" err="1"/>
              <a:t>인천테크노파크</a:t>
            </a:r>
            <a:r>
              <a:rPr lang="ko-KR" altLang="en-US" sz="1800" b="0" dirty="0"/>
              <a:t> 「인천 바이오 </a:t>
            </a:r>
            <a:r>
              <a:rPr lang="ko-KR" altLang="en-US" sz="1800" b="0" dirty="0" err="1"/>
              <a:t>맵」온라인</a:t>
            </a:r>
            <a:r>
              <a:rPr lang="ko-KR" altLang="en-US" sz="1800" b="0" dirty="0"/>
              <a:t> 플랫폼 구축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4079204" y="3957067"/>
            <a:ext cx="0" cy="25745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053231" y="3957067"/>
            <a:ext cx="0" cy="25745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60767" y="4550117"/>
            <a:ext cx="26610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위치기반서비스 홈페이지  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UX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분석 </a:t>
            </a:r>
            <a:r>
              <a:rPr lang="ko-KR" altLang="en-US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설계및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해석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LowData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자료의 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컨텐츠별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자료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47034" y="4520554"/>
            <a:ext cx="2635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연계 검토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(SMS,SNS,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개인인증 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위치기반 </a:t>
            </a:r>
            <a:r>
              <a:rPr lang="ko-KR" altLang="en-US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지도맵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연계</a:t>
            </a: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모바일환경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기본 플랫폼 구축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CMS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솔루션 도입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고객요청사항 수렴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3545" y="3957067"/>
            <a:ext cx="280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웹 모바일 </a:t>
            </a:r>
            <a:r>
              <a:rPr lang="en-US" altLang="ko-KR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UI UX</a:t>
            </a:r>
            <a:endParaRPr lang="ko-KR" altLang="en-US" b="1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04847" y="3957067"/>
            <a:ext cx="263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부가 지원</a:t>
            </a:r>
            <a:endParaRPr lang="en-US" altLang="ko-KR" b="1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54271" y="4550117"/>
            <a:ext cx="2847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단계별 검토대상  정보수집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필요양식 및 컨텐츠 입력체계설계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가이드 컨텐츠 제공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인천 </a:t>
            </a:r>
            <a:r>
              <a:rPr lang="ko-KR" altLang="en-US" sz="14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바이오맵</a:t>
            </a:r>
            <a:r>
              <a:rPr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통합관리플랫폼 구축</a:t>
            </a:r>
            <a:endParaRPr lang="en-US" altLang="ko-KR" sz="14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37881" y="3947775"/>
            <a:ext cx="2637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「인천 바이오 </a:t>
            </a:r>
            <a:r>
              <a:rPr lang="ko-KR" altLang="en-US" b="1" dirty="0" err="1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맵」온라인</a:t>
            </a:r>
            <a:r>
              <a:rPr lang="ko-KR" altLang="en-US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플랫폼 구축 구축</a:t>
            </a:r>
            <a:endParaRPr lang="en-US" altLang="ko-KR" b="1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44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CMS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솔루션 </a:t>
            </a:r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및 기능 구축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8E2FE09C-13BD-4130-B40D-B9CA02FE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) (2/8)</a:t>
            </a:r>
            <a:endParaRPr lang="ko-KR" altLang="en-US" sz="1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915F9-3738-4D3C-9AB0-7302758B233F}"/>
              </a:ext>
            </a:extLst>
          </p:cNvPr>
          <p:cNvSpPr/>
          <p:nvPr/>
        </p:nvSpPr>
        <p:spPr>
          <a:xfrm>
            <a:off x="249170" y="89489"/>
            <a:ext cx="4633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725" y="2190092"/>
            <a:ext cx="8296275" cy="48758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138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CMS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솔루션 </a:t>
            </a:r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및 기능 구축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8E2FE09C-13BD-4130-B40D-B9CA02FE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) (3/8)</a:t>
            </a:r>
            <a:endParaRPr lang="ko-KR" altLang="en-US" sz="1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915F9-3738-4D3C-9AB0-7302758B233F}"/>
              </a:ext>
            </a:extLst>
          </p:cNvPr>
          <p:cNvSpPr/>
          <p:nvPr/>
        </p:nvSpPr>
        <p:spPr>
          <a:xfrm>
            <a:off x="249170" y="89489"/>
            <a:ext cx="4633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775" y="239077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prstClr val="black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VD@CMS</a:t>
            </a:r>
            <a:r>
              <a:rPr lang="ko-KR" altLang="en-US" sz="2400" b="1" dirty="0">
                <a:solidFill>
                  <a:prstClr val="black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의 </a:t>
            </a:r>
            <a:r>
              <a:rPr lang="ko-KR" altLang="en-US" sz="2400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유연한 게시판 관리 기능</a:t>
            </a:r>
            <a:endParaRPr lang="ko-KR" altLang="en-US" sz="2400" b="1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pic>
        <p:nvPicPr>
          <p:cNvPr id="8" name="Picture 3" descr="C:\Users\Ray\Documents\네이트온 받은 파일\게시판생성.jpg">
            <a:extLst>
              <a:ext uri="{FF2B5EF4-FFF2-40B4-BE49-F238E27FC236}">
                <a16:creationId xmlns:a16="http://schemas.microsoft.com/office/drawing/2014/main" id="{098A0FC0-15C0-474A-A7A4-43FF26ED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4439" y="3468786"/>
            <a:ext cx="3613991" cy="3312368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E14141-06FC-4E09-BFB2-3524963DCA90}"/>
              </a:ext>
            </a:extLst>
          </p:cNvPr>
          <p:cNvSpPr txBox="1"/>
          <p:nvPr/>
        </p:nvSpPr>
        <p:spPr>
          <a:xfrm>
            <a:off x="866775" y="287405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다양한 타입의 게시판과 세부 옵션을 이용하여 </a:t>
            </a:r>
            <a:r>
              <a:rPr lang="ko-KR" altLang="en-US" sz="1600" dirty="0">
                <a:solidFill>
                  <a:srgbClr val="0070C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커뮤니티의 활성화</a:t>
            </a:r>
            <a:endParaRPr lang="en-US" altLang="ko-KR" sz="1600" dirty="0">
              <a:solidFill>
                <a:srgbClr val="0070C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10" name="Picture 17" descr="스크린샷 2014-06-29 오전 1.36.28.png">
            <a:extLst>
              <a:ext uri="{FF2B5EF4-FFF2-40B4-BE49-F238E27FC236}">
                <a16:creationId xmlns:a16="http://schemas.microsoft.com/office/drawing/2014/main" id="{FA86F9A0-D34F-4D39-9D04-F3DF35506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60" y="3483182"/>
            <a:ext cx="906250" cy="272143"/>
          </a:xfrm>
          <a:prstGeom prst="rect">
            <a:avLst/>
          </a:prstGeom>
        </p:spPr>
      </p:pic>
      <p:pic>
        <p:nvPicPr>
          <p:cNvPr id="11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72FD8750-5557-47B6-B5EE-17B456BB0B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60" y="3836968"/>
            <a:ext cx="906250" cy="272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FC49F5-65B9-4818-9481-EF63218E8827}"/>
              </a:ext>
            </a:extLst>
          </p:cNvPr>
          <p:cNvSpPr txBox="1"/>
          <p:nvPr/>
        </p:nvSpPr>
        <p:spPr>
          <a:xfrm>
            <a:off x="1406327" y="3513643"/>
            <a:ext cx="879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일반형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9E25E1-A365-4D62-B01F-00EB28C6F29A}"/>
              </a:ext>
            </a:extLst>
          </p:cNvPr>
          <p:cNvSpPr txBox="1"/>
          <p:nvPr/>
        </p:nvSpPr>
        <p:spPr>
          <a:xfrm>
            <a:off x="1406327" y="3857618"/>
            <a:ext cx="879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44B07722-7D7A-4162-897D-11EAF38D9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25" y="4192033"/>
            <a:ext cx="906250" cy="272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94011E-8A60-4D4D-8CC9-7F043526B41F}"/>
              </a:ext>
            </a:extLst>
          </p:cNvPr>
          <p:cNvSpPr txBox="1"/>
          <p:nvPr/>
        </p:nvSpPr>
        <p:spPr>
          <a:xfrm>
            <a:off x="1395492" y="4212683"/>
            <a:ext cx="879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답변형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9BD25C3C-BF16-4482-8EF9-908F25F93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10" y="4548149"/>
            <a:ext cx="906250" cy="2721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CF6C8A-7E42-4697-B1E8-2E75A11E6164}"/>
              </a:ext>
            </a:extLst>
          </p:cNvPr>
          <p:cNvSpPr txBox="1"/>
          <p:nvPr/>
        </p:nvSpPr>
        <p:spPr>
          <a:xfrm>
            <a:off x="1387777" y="4568799"/>
            <a:ext cx="879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댓글형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DCF399E5-7048-4406-9DB8-030C7642D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25" y="4904265"/>
            <a:ext cx="906250" cy="2721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BFEF02-F265-4740-AFB3-E2FCA0DE6D13}"/>
              </a:ext>
            </a:extLst>
          </p:cNvPr>
          <p:cNvSpPr txBox="1"/>
          <p:nvPr/>
        </p:nvSpPr>
        <p:spPr>
          <a:xfrm>
            <a:off x="1395492" y="4924915"/>
            <a:ext cx="879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비공개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209D16A2-A859-43ED-B4AC-99E9230EC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10" y="5255569"/>
            <a:ext cx="906250" cy="2721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98CBFC-8AF8-48E2-B30D-EE4AC95E78E4}"/>
              </a:ext>
            </a:extLst>
          </p:cNvPr>
          <p:cNvSpPr txBox="1"/>
          <p:nvPr/>
        </p:nvSpPr>
        <p:spPr>
          <a:xfrm>
            <a:off x="1387777" y="5276219"/>
            <a:ext cx="879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갤러리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FAA9FCD4-E8C7-4FEC-8EEA-527564A52E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10" y="5609355"/>
            <a:ext cx="906250" cy="2721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8FFF08-95A0-4EB4-AC9D-153EF48F77A3}"/>
              </a:ext>
            </a:extLst>
          </p:cNvPr>
          <p:cNvSpPr txBox="1"/>
          <p:nvPr/>
        </p:nvSpPr>
        <p:spPr>
          <a:xfrm>
            <a:off x="1387777" y="5630005"/>
            <a:ext cx="879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동영상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A762B6C5-03E4-4B6C-855C-1D364A4D20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10" y="5959397"/>
            <a:ext cx="906250" cy="2721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C29455-64CA-4E13-9C96-E77509B0D665}"/>
              </a:ext>
            </a:extLst>
          </p:cNvPr>
          <p:cNvSpPr txBox="1"/>
          <p:nvPr/>
        </p:nvSpPr>
        <p:spPr>
          <a:xfrm>
            <a:off x="1387777" y="5980047"/>
            <a:ext cx="879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보도자료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Picture 24" descr="스크린샷 2014-06-29 오전 1.36.28.png">
            <a:extLst>
              <a:ext uri="{FF2B5EF4-FFF2-40B4-BE49-F238E27FC236}">
                <a16:creationId xmlns:a16="http://schemas.microsoft.com/office/drawing/2014/main" id="{8A7FC341-B106-4A30-A35B-8309DD032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10" y="6309670"/>
            <a:ext cx="906250" cy="2721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33BA47-A543-43C7-8C41-3A424EE599E9}"/>
              </a:ext>
            </a:extLst>
          </p:cNvPr>
          <p:cNvSpPr txBox="1"/>
          <p:nvPr/>
        </p:nvSpPr>
        <p:spPr>
          <a:xfrm>
            <a:off x="1387777" y="6330320"/>
            <a:ext cx="879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58A10D9-4313-46FE-9363-3705E60C81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65" y="3511831"/>
            <a:ext cx="2672932" cy="2148338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570310-DBDE-4BFC-8D24-186E74B03C8D}"/>
              </a:ext>
            </a:extLst>
          </p:cNvPr>
          <p:cNvSpPr txBox="1"/>
          <p:nvPr/>
        </p:nvSpPr>
        <p:spPr>
          <a:xfrm>
            <a:off x="6302871" y="5805507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연계 기능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6B1399-3E46-4C31-BFC0-FCF28C822938}"/>
              </a:ext>
            </a:extLst>
          </p:cNvPr>
          <p:cNvSpPr txBox="1"/>
          <p:nvPr/>
        </p:nvSpPr>
        <p:spPr>
          <a:xfrm>
            <a:off x="6618515" y="6095468"/>
            <a:ext cx="277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SNS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 기능 사용 시 사용자 소셜 댓글 활성화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108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CMS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솔루션 </a:t>
            </a:r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및 기능 구축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8E2FE09C-13BD-4130-B40D-B9CA02FE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) (4/8)</a:t>
            </a:r>
            <a:endParaRPr lang="ko-KR" altLang="en-US" sz="1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915F9-3738-4D3C-9AB0-7302758B233F}"/>
              </a:ext>
            </a:extLst>
          </p:cNvPr>
          <p:cNvSpPr/>
          <p:nvPr/>
        </p:nvSpPr>
        <p:spPr>
          <a:xfrm>
            <a:off x="249170" y="89489"/>
            <a:ext cx="4633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5825" y="25145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prstClr val="black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VD@CMS</a:t>
            </a:r>
            <a:r>
              <a:rPr lang="ko-KR" altLang="en-US" sz="2400" b="1" dirty="0">
                <a:solidFill>
                  <a:prstClr val="black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의 </a:t>
            </a:r>
            <a:r>
              <a:rPr lang="ko-KR" altLang="en-US" sz="2400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게시물 필터링 기능 활성화</a:t>
            </a:r>
            <a:endParaRPr lang="ko-KR" altLang="en-US" sz="2400" b="1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E14141-06FC-4E09-BFB2-3524963DCA90}"/>
              </a:ext>
            </a:extLst>
          </p:cNvPr>
          <p:cNvSpPr txBox="1"/>
          <p:nvPr/>
        </p:nvSpPr>
        <p:spPr>
          <a:xfrm>
            <a:off x="885825" y="2997875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개인정보 및 중요정보</a:t>
            </a: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비속어가 포함된 게시물을 진단하고 차단</a:t>
            </a:r>
            <a:endParaRPr lang="en-US" altLang="ko-KR" sz="1600" dirty="0">
              <a:solidFill>
                <a:srgbClr val="0070C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5FB247-18E3-419C-BD08-A92621FB35F0}"/>
              </a:ext>
            </a:extLst>
          </p:cNvPr>
          <p:cNvGrpSpPr/>
          <p:nvPr/>
        </p:nvGrpSpPr>
        <p:grpSpPr>
          <a:xfrm>
            <a:off x="2232082" y="3696469"/>
            <a:ext cx="6451487" cy="2595356"/>
            <a:chOff x="971600" y="2924944"/>
            <a:chExt cx="6451487" cy="259535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BA8C98F-72A8-4F72-9059-9830ACF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924944"/>
              <a:ext cx="2880320" cy="2590972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1B45795-5D75-4CA4-B6CC-C5BC41F94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768" y="2924944"/>
              <a:ext cx="2880319" cy="2595356"/>
            </a:xfrm>
            <a:prstGeom prst="rect">
              <a:avLst/>
            </a:prstGeom>
            <a:ln w="25400">
              <a:noFill/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418F20-225D-4B33-ACE6-CDB8789CB3D2}"/>
              </a:ext>
            </a:extLst>
          </p:cNvPr>
          <p:cNvSpPr txBox="1"/>
          <p:nvPr/>
        </p:nvSpPr>
        <p:spPr>
          <a:xfrm>
            <a:off x="3123054" y="6393565"/>
            <a:ext cx="10983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black"/>
                </a:solidFill>
                <a:latin typeface="+mn-ea"/>
                <a:cs typeface="Calibri"/>
              </a:rPr>
              <a:t>[ 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  <a:cs typeface="Calibri"/>
              </a:rPr>
              <a:t>금칙어 차단 </a:t>
            </a:r>
            <a:r>
              <a:rPr lang="en-US" altLang="ko-KR" sz="1050" b="1" dirty="0">
                <a:solidFill>
                  <a:prstClr val="black"/>
                </a:solidFill>
                <a:latin typeface="+mn-ea"/>
                <a:cs typeface="Calibri"/>
              </a:rPr>
              <a:t>]</a:t>
            </a:r>
            <a:endParaRPr lang="ko-KR" altLang="en-US" sz="1050" b="1" dirty="0">
              <a:solidFill>
                <a:prstClr val="black"/>
              </a:solidFill>
              <a:latin typeface="+mn-ea"/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AB20C0-C074-49F6-A83E-05C13612E1EF}"/>
              </a:ext>
            </a:extLst>
          </p:cNvPr>
          <p:cNvSpPr txBox="1"/>
          <p:nvPr/>
        </p:nvSpPr>
        <p:spPr>
          <a:xfrm>
            <a:off x="6242174" y="639356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black"/>
                </a:solidFill>
                <a:latin typeface="+mn-ea"/>
                <a:cs typeface="Calibri"/>
              </a:rPr>
              <a:t>[ 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  <a:cs typeface="Calibri"/>
              </a:rPr>
              <a:t>개인정보 및 중요정보 차단 </a:t>
            </a:r>
            <a:r>
              <a:rPr lang="en-US" altLang="ko-KR" sz="1050" b="1" dirty="0">
                <a:solidFill>
                  <a:prstClr val="black"/>
                </a:solidFill>
                <a:latin typeface="+mn-ea"/>
                <a:cs typeface="Calibri"/>
              </a:rPr>
              <a:t>]</a:t>
            </a:r>
            <a:endParaRPr lang="ko-KR" altLang="en-US" sz="1050" b="1" dirty="0">
              <a:solidFill>
                <a:prstClr val="black"/>
              </a:solidFill>
              <a:latin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9790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CMS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솔루션 </a:t>
            </a:r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및 기능 구축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8E2FE09C-13BD-4130-B40D-B9CA02FE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) (5/8)</a:t>
            </a:r>
            <a:endParaRPr lang="ko-KR" altLang="en-US" sz="1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915F9-3738-4D3C-9AB0-7302758B233F}"/>
              </a:ext>
            </a:extLst>
          </p:cNvPr>
          <p:cNvSpPr/>
          <p:nvPr/>
        </p:nvSpPr>
        <p:spPr>
          <a:xfrm>
            <a:off x="249170" y="89489"/>
            <a:ext cx="4633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900" y="238124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prstClr val="black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VD@CMS</a:t>
            </a:r>
            <a:r>
              <a:rPr lang="ko-KR" altLang="en-US" sz="2400" b="1" dirty="0">
                <a:solidFill>
                  <a:prstClr val="black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의 </a:t>
            </a:r>
            <a:r>
              <a:rPr lang="ko-KR" altLang="en-US" sz="2400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사이트 방문 통계</a:t>
            </a:r>
            <a:endParaRPr lang="ko-KR" altLang="en-US" sz="2400" b="1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EA7B64-7CA1-4AD8-B8F8-042F9AD12A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"/>
          <a:stretch/>
        </p:blipFill>
        <p:spPr>
          <a:xfrm>
            <a:off x="975420" y="3030283"/>
            <a:ext cx="6147646" cy="36558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사각형 설명선 54">
            <a:extLst>
              <a:ext uri="{FF2B5EF4-FFF2-40B4-BE49-F238E27FC236}">
                <a16:creationId xmlns:a16="http://schemas.microsoft.com/office/drawing/2014/main" id="{760A2EAA-04D3-4100-89A5-1A190F15EFEC}"/>
              </a:ext>
            </a:extLst>
          </p:cNvPr>
          <p:cNvSpPr/>
          <p:nvPr/>
        </p:nvSpPr>
        <p:spPr>
          <a:xfrm>
            <a:off x="6190578" y="5433753"/>
            <a:ext cx="1054704" cy="449540"/>
          </a:xfrm>
          <a:prstGeom prst="wedgeRectCallout">
            <a:avLst>
              <a:gd name="adj1" fmla="val 49"/>
              <a:gd name="adj2" fmla="val 81440"/>
            </a:avLst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통계자료 </a:t>
            </a:r>
            <a:endParaRPr lang="en-US" altLang="ko-KR" sz="800" b="1"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>
              <a:defRPr/>
            </a:pPr>
            <a:r>
              <a:rPr lang="ko-KR" altLang="en-US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엑셀 다운로드</a:t>
            </a:r>
          </a:p>
        </p:txBody>
      </p:sp>
      <p:sp>
        <p:nvSpPr>
          <p:cNvPr id="9" name="사각형 설명선 55">
            <a:extLst>
              <a:ext uri="{FF2B5EF4-FFF2-40B4-BE49-F238E27FC236}">
                <a16:creationId xmlns:a16="http://schemas.microsoft.com/office/drawing/2014/main" id="{0ED7D310-7F1E-4D2A-8EED-C69309F69C23}"/>
              </a:ext>
            </a:extLst>
          </p:cNvPr>
          <p:cNvSpPr/>
          <p:nvPr/>
        </p:nvSpPr>
        <p:spPr>
          <a:xfrm>
            <a:off x="4055040" y="2943428"/>
            <a:ext cx="915198" cy="494602"/>
          </a:xfrm>
          <a:prstGeom prst="wedgeRectCallout">
            <a:avLst>
              <a:gd name="adj1" fmla="val -43924"/>
              <a:gd name="adj2" fmla="val 75737"/>
            </a:avLst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주요 통계정보</a:t>
            </a:r>
            <a:endParaRPr lang="en-US" altLang="ko-KR" sz="800" b="1"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>
              <a:defRPr/>
            </a:pPr>
            <a:r>
              <a:rPr lang="ko-KR" altLang="en-US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조회기간 설정</a:t>
            </a:r>
          </a:p>
        </p:txBody>
      </p:sp>
      <p:sp>
        <p:nvSpPr>
          <p:cNvPr id="10" name="사각형 설명선 26">
            <a:extLst>
              <a:ext uri="{FF2B5EF4-FFF2-40B4-BE49-F238E27FC236}">
                <a16:creationId xmlns:a16="http://schemas.microsoft.com/office/drawing/2014/main" id="{75CBF20F-D171-4BE8-ADD4-8CE2487286AC}"/>
              </a:ext>
            </a:extLst>
          </p:cNvPr>
          <p:cNvSpPr/>
          <p:nvPr/>
        </p:nvSpPr>
        <p:spPr>
          <a:xfrm>
            <a:off x="4467647" y="3856818"/>
            <a:ext cx="1222970" cy="523580"/>
          </a:xfrm>
          <a:prstGeom prst="wedgeRectCallout">
            <a:avLst>
              <a:gd name="adj1" fmla="val 42045"/>
              <a:gd name="adj2" fmla="val 82285"/>
            </a:avLst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직관적인 이해도 향상을 위한 다이어그램 제공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58249F-FB51-4CA7-8266-7858BF8739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53" y="6564018"/>
            <a:ext cx="5309256" cy="2712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아래쪽 화살표 6">
            <a:extLst>
              <a:ext uri="{FF2B5EF4-FFF2-40B4-BE49-F238E27FC236}">
                <a16:creationId xmlns:a16="http://schemas.microsoft.com/office/drawing/2014/main" id="{FE34B17E-95E6-4279-9646-D095B6D2CB0B}"/>
              </a:ext>
            </a:extLst>
          </p:cNvPr>
          <p:cNvSpPr/>
          <p:nvPr/>
        </p:nvSpPr>
        <p:spPr>
          <a:xfrm>
            <a:off x="6717930" y="6179831"/>
            <a:ext cx="174546" cy="359654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450" marR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lang="ko-KR" altLang="en-US" sz="900" dirty="0"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9A96BF-D74E-4245-B031-04CD33D60B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38" y="6092232"/>
            <a:ext cx="3037778" cy="8945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사각형 설명선 13">
            <a:extLst>
              <a:ext uri="{FF2B5EF4-FFF2-40B4-BE49-F238E27FC236}">
                <a16:creationId xmlns:a16="http://schemas.microsoft.com/office/drawing/2014/main" id="{00FEA700-6ECC-4238-8089-CA65B2AF6C5A}"/>
              </a:ext>
            </a:extLst>
          </p:cNvPr>
          <p:cNvSpPr/>
          <p:nvPr/>
        </p:nvSpPr>
        <p:spPr>
          <a:xfrm>
            <a:off x="1092261" y="6130427"/>
            <a:ext cx="1430774" cy="682571"/>
          </a:xfrm>
          <a:prstGeom prst="wedgeRectCallout">
            <a:avLst>
              <a:gd name="adj1" fmla="val 45658"/>
              <a:gd name="adj2" fmla="val 70830"/>
            </a:avLst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통계</a:t>
            </a:r>
            <a:r>
              <a:rPr lang="en-US" altLang="ko-KR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합산</a:t>
            </a:r>
            <a:r>
              <a:rPr lang="en-US" altLang="ko-KR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평균 등</a:t>
            </a:r>
            <a:endParaRPr lang="en-US" altLang="ko-KR" sz="800" b="1"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>
              <a:defRPr/>
            </a:pPr>
            <a:r>
              <a:rPr lang="ko-KR" altLang="en-US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함수를 활용하여</a:t>
            </a:r>
            <a:endParaRPr lang="en-US" altLang="ko-KR" sz="800" b="1"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>
              <a:defRPr/>
            </a:pPr>
            <a:r>
              <a:rPr lang="ko-KR" altLang="en-US" sz="800" b="1"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손쉽게 통계관리할 수 있는 엑셀파일 화면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51BE45D-7C95-4893-863D-FBD3462CBB22}"/>
              </a:ext>
            </a:extLst>
          </p:cNvPr>
          <p:cNvCxnSpPr/>
          <p:nvPr/>
        </p:nvCxnSpPr>
        <p:spPr>
          <a:xfrm>
            <a:off x="7384132" y="3030283"/>
            <a:ext cx="0" cy="3924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F5D07B-FC51-4806-B5BF-E54D69A496EA}"/>
              </a:ext>
            </a:extLst>
          </p:cNvPr>
          <p:cNvSpPr txBox="1"/>
          <p:nvPr/>
        </p:nvSpPr>
        <p:spPr>
          <a:xfrm>
            <a:off x="7615373" y="3027346"/>
            <a:ext cx="2070866" cy="338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집계 구분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방문자 수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방문 횟수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페이지 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- OS,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브라우저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디바이스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9388" indent="-179388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기간 분류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주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별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월 별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년 별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9388" indent="-179388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파일 저장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엑셀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이미지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9388" indent="-179388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기타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프로젝트 기간 중 추가 항목 반영</a:t>
            </a:r>
          </a:p>
        </p:txBody>
      </p:sp>
    </p:spTree>
    <p:extLst>
      <p:ext uri="{BB962C8B-B14F-4D97-AF65-F5344CB8AC3E}">
        <p14:creationId xmlns:p14="http://schemas.microsoft.com/office/powerpoint/2010/main" val="3924081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CMS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솔루션 </a:t>
            </a:r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및 기능 구축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8E2FE09C-13BD-4130-B40D-B9CA02FE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) (6/8)</a:t>
            </a:r>
            <a:endParaRPr lang="ko-KR" altLang="en-US" sz="1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915F9-3738-4D3C-9AB0-7302758B233F}"/>
              </a:ext>
            </a:extLst>
          </p:cNvPr>
          <p:cNvSpPr/>
          <p:nvPr/>
        </p:nvSpPr>
        <p:spPr>
          <a:xfrm>
            <a:off x="249170" y="89489"/>
            <a:ext cx="4633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700" y="22859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prstClr val="black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VD@CMS</a:t>
            </a:r>
            <a:r>
              <a:rPr lang="ko-KR" altLang="en-US" sz="2400" b="1" dirty="0">
                <a:solidFill>
                  <a:prstClr val="black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의 </a:t>
            </a:r>
            <a:r>
              <a:rPr lang="ko-KR" altLang="en-US" sz="2400" b="1" dirty="0">
                <a:solidFill>
                  <a:srgbClr val="0070C0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Tahoma" panose="020B0604030504040204" pitchFamily="34" charset="0"/>
              </a:rPr>
              <a:t>조직도 관리 및 권한 관리 기능</a:t>
            </a:r>
            <a:endParaRPr lang="ko-KR" altLang="en-US" sz="2400" b="1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186633-2861-456F-A484-620B86A2B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3631" b="6113"/>
          <a:stretch/>
        </p:blipFill>
        <p:spPr>
          <a:xfrm>
            <a:off x="1173125" y="3056700"/>
            <a:ext cx="5498604" cy="35795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E9FB84-8E1B-4709-9BE0-DA3A665DE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47" y="2869042"/>
            <a:ext cx="2420001" cy="1776173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19A18D-ED08-42DB-8EE8-AAA836790410}"/>
              </a:ext>
            </a:extLst>
          </p:cNvPr>
          <p:cNvSpPr/>
          <p:nvPr/>
        </p:nvSpPr>
        <p:spPr>
          <a:xfrm>
            <a:off x="4168044" y="4698357"/>
            <a:ext cx="827088" cy="1443058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누리 L" panose="02020603020101020101" pitchFamily="18" charset="-127"/>
              <a:ea typeface="누리 L" panose="02020603020101020101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C99F20-07EA-48EC-8F53-BA6ED5B8C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46" y="4819355"/>
            <a:ext cx="2420001" cy="2104898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cxnSp>
        <p:nvCxnSpPr>
          <p:cNvPr id="11" name="연결선: 꺾임 2">
            <a:extLst>
              <a:ext uri="{FF2B5EF4-FFF2-40B4-BE49-F238E27FC236}">
                <a16:creationId xmlns:a16="http://schemas.microsoft.com/office/drawing/2014/main" id="{90625B9B-E11E-4E15-81B4-1D1415F5906B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5236253" y="3102464"/>
            <a:ext cx="941228" cy="2250559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7BB9D1-BC1E-4545-A392-7DFA477181AF}"/>
              </a:ext>
            </a:extLst>
          </p:cNvPr>
          <p:cNvSpPr/>
          <p:nvPr/>
        </p:nvSpPr>
        <p:spPr>
          <a:xfrm>
            <a:off x="1187252" y="3255299"/>
            <a:ext cx="974334" cy="1796746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누리 L" panose="02020603020101020101" pitchFamily="18" charset="-127"/>
              <a:ea typeface="누리 L" panose="02020603020101020101" pitchFamily="18" charset="-127"/>
              <a:cs typeface="+mn-cs"/>
            </a:endParaRPr>
          </a:p>
        </p:txBody>
      </p:sp>
      <p:cxnSp>
        <p:nvCxnSpPr>
          <p:cNvPr id="13" name="연결선: 꺾임 40">
            <a:extLst>
              <a:ext uri="{FF2B5EF4-FFF2-40B4-BE49-F238E27FC236}">
                <a16:creationId xmlns:a16="http://schemas.microsoft.com/office/drawing/2014/main" id="{A2F5C6E7-52CF-438E-8A05-EC79FFBE7226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3554078" y="3172385"/>
            <a:ext cx="1398409" cy="5157727"/>
          </a:xfrm>
          <a:prstGeom prst="bentConnector2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832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CMS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솔루션 </a:t>
            </a:r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및 기능 구축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8E2FE09C-13BD-4130-B40D-B9CA02FE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) (7/8)</a:t>
            </a:r>
            <a:endParaRPr lang="ko-KR" altLang="en-US" sz="1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915F9-3738-4D3C-9AB0-7302758B233F}"/>
              </a:ext>
            </a:extLst>
          </p:cNvPr>
          <p:cNvSpPr/>
          <p:nvPr/>
        </p:nvSpPr>
        <p:spPr>
          <a:xfrm>
            <a:off x="249170" y="89489"/>
            <a:ext cx="4633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962" y="257291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Dashboard</a:t>
            </a:r>
            <a:r>
              <a:rPr lang="ko-KR" altLang="en-US" sz="24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 기능 강화</a:t>
            </a:r>
            <a:endParaRPr lang="en-US" altLang="ko-KR" sz="24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10533" r="1836" b="4133"/>
          <a:stretch/>
        </p:blipFill>
        <p:spPr>
          <a:xfrm>
            <a:off x="1098506" y="3627683"/>
            <a:ext cx="4320251" cy="29414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94982" y="4483589"/>
            <a:ext cx="465779" cy="465779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4982" y="3850704"/>
            <a:ext cx="459444" cy="459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2903" y="3921323"/>
            <a:ext cx="359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데이터를 차트를 통해 시각화</a:t>
            </a:r>
            <a:endParaRPr lang="en-US" altLang="ko-KR" sz="14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94982" y="5122809"/>
            <a:ext cx="465779" cy="465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4982" y="5762030"/>
            <a:ext cx="465779" cy="4657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2903" y="4569395"/>
            <a:ext cx="3602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각종 현황</a:t>
            </a:r>
            <a:r>
              <a:rPr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신청상황 등 다양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72903" y="5105022"/>
            <a:ext cx="3350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모니터링 및 권한기능도 강화하여 관리자들이 쉽게 운영 현황을 확인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2903" y="5722104"/>
            <a:ext cx="3602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VOC </a:t>
            </a:r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처리 현황</a:t>
            </a:r>
            <a:r>
              <a:rPr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r>
              <a:rPr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 완료</a:t>
            </a:r>
            <a:r>
              <a:rPr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확인하고 민원인의 불편함을 즉각 처리할 수 있게 제공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0962" y="302645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시의 각 담당자들이 해당 관리업무의 현황을 </a:t>
            </a:r>
            <a:r>
              <a:rPr lang="ko-KR" altLang="en-US" sz="1600" dirty="0">
                <a:solidFill>
                  <a:srgbClr val="0070C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실시간 파악할 수 있게</a:t>
            </a:r>
            <a:r>
              <a:rPr lang="en-US" altLang="ko-KR" sz="1600" dirty="0">
                <a:solidFill>
                  <a:srgbClr val="0070C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805050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CMS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솔루션 </a:t>
            </a:r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및 기능 구축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 도입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CMS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솔루션도입을 통해 「인천 바이오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구축의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8E2FE09C-13BD-4130-B40D-B9CA02FE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  도입 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( VD@CMS Standard </a:t>
            </a:r>
            <a:r>
              <a:rPr lang="en-US" altLang="ko-KR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ver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) (8/8)</a:t>
            </a:r>
            <a:endParaRPr lang="ko-KR" altLang="en-US" sz="1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915F9-3738-4D3C-9AB0-7302758B233F}"/>
              </a:ext>
            </a:extLst>
          </p:cNvPr>
          <p:cNvSpPr/>
          <p:nvPr/>
        </p:nvSpPr>
        <p:spPr>
          <a:xfrm>
            <a:off x="249170" y="89489"/>
            <a:ext cx="4633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962" y="218239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CMS</a:t>
            </a:r>
            <a:r>
              <a:rPr lang="ko-KR" altLang="en-US" sz="2400" b="1" dirty="0">
                <a:latin typeface="다음_SemiBold" panose="02000700060000000000" pitchFamily="2" charset="-127"/>
                <a:ea typeface="다음_SemiBold" panose="02000700060000000000" pitchFamily="2" charset="-127"/>
              </a:rPr>
              <a:t>기반 검증된 위치기반서비스 관리시스템 기능 모듈 재사용</a:t>
            </a:r>
            <a:endParaRPr lang="en-US" altLang="ko-KR" sz="2400" b="1" dirty="0"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9332" y="4435964"/>
            <a:ext cx="465779" cy="465779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9332" y="3803079"/>
            <a:ext cx="459444" cy="459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87253" y="3807023"/>
            <a:ext cx="3591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군산시 화학물질관리지도 홈페이지 서비스 모듈</a:t>
            </a:r>
            <a:endParaRPr lang="en-US" altLang="ko-KR" sz="14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9332" y="5075184"/>
            <a:ext cx="465779" cy="465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9332" y="5714405"/>
            <a:ext cx="465779" cy="4657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87253" y="4521770"/>
            <a:ext cx="3602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도입후</a:t>
            </a:r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검증된 시스템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7253" y="5143122"/>
            <a:ext cx="335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군산시의 대민대상 서비스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87253" y="5760204"/>
            <a:ext cx="3602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모바일기반</a:t>
            </a:r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HTML5 </a:t>
            </a:r>
            <a:r>
              <a:rPr lang="ko-KR" altLang="en-US" sz="14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보안취약점 검증 모듈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0962" y="2635925"/>
            <a:ext cx="9742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유사시스템에서 도입 운영되고있는 검증된 </a:t>
            </a:r>
            <a:r>
              <a:rPr lang="ko-KR" altLang="en-US" sz="16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동일시스템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모듈 재사용으로 안정성확보와 개발기간 단축</a:t>
            </a:r>
            <a:endParaRPr lang="en-US" altLang="ko-KR" sz="1600" dirty="0">
              <a:solidFill>
                <a:srgbClr val="0070C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E493E-32BA-6676-FDCD-AE1D0F57D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94" y="3097591"/>
            <a:ext cx="5645434" cy="35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05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</a:t>
            </a:r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 방안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회원및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컨텐츠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구축방안 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산재한 정보들을 플랫폼시스템을 통해  통합적인 설계를 하고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바이오컨텐츠및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회원</a:t>
            </a:r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통합하여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8E2FE09C-13BD-4130-B40D-B9CA02FE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간편인증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중계솔루션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도입후</a:t>
            </a: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본인인증 적용 시안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915F9-3738-4D3C-9AB0-7302758B233F}"/>
              </a:ext>
            </a:extLst>
          </p:cNvPr>
          <p:cNvSpPr/>
          <p:nvPr/>
        </p:nvSpPr>
        <p:spPr>
          <a:xfrm>
            <a:off x="249170" y="89489"/>
            <a:ext cx="4633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grpSp>
        <p:nvGrpSpPr>
          <p:cNvPr id="74" name="Group 47"/>
          <p:cNvGrpSpPr>
            <a:grpSpLocks/>
          </p:cNvGrpSpPr>
          <p:nvPr/>
        </p:nvGrpSpPr>
        <p:grpSpPr bwMode="auto">
          <a:xfrm>
            <a:off x="933450" y="2018184"/>
            <a:ext cx="8964488" cy="695326"/>
            <a:chOff x="-4" y="565"/>
            <a:chExt cx="6243" cy="438"/>
          </a:xfrm>
        </p:grpSpPr>
        <p:grpSp>
          <p:nvGrpSpPr>
            <p:cNvPr id="75" name="Group 48"/>
            <p:cNvGrpSpPr>
              <a:grpSpLocks/>
            </p:cNvGrpSpPr>
            <p:nvPr/>
          </p:nvGrpSpPr>
          <p:grpSpPr bwMode="auto">
            <a:xfrm>
              <a:off x="-4" y="565"/>
              <a:ext cx="6243" cy="438"/>
              <a:chOff x="-4" y="565"/>
              <a:chExt cx="6243" cy="660"/>
            </a:xfrm>
          </p:grpSpPr>
          <p:pic>
            <p:nvPicPr>
              <p:cNvPr id="84" name="Picture 49" descr="전략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b="84723"/>
              <a:stretch>
                <a:fillRect/>
              </a:stretch>
            </p:blipFill>
            <p:spPr bwMode="auto">
              <a:xfrm>
                <a:off x="3022" y="565"/>
                <a:ext cx="3217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5" name="Picture 50" descr="전략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r="3014" b="84723"/>
              <a:stretch>
                <a:fillRect/>
              </a:stretch>
            </p:blipFill>
            <p:spPr bwMode="auto">
              <a:xfrm flipH="1">
                <a:off x="-4" y="565"/>
                <a:ext cx="3029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6" name="Group 51"/>
            <p:cNvGrpSpPr>
              <a:grpSpLocks/>
            </p:cNvGrpSpPr>
            <p:nvPr/>
          </p:nvGrpSpPr>
          <p:grpSpPr bwMode="auto">
            <a:xfrm>
              <a:off x="-4" y="565"/>
              <a:ext cx="6243" cy="438"/>
              <a:chOff x="-4" y="565"/>
              <a:chExt cx="6243" cy="660"/>
            </a:xfrm>
          </p:grpSpPr>
          <p:pic>
            <p:nvPicPr>
              <p:cNvPr id="81" name="Picture 52" descr="전략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b="84723"/>
              <a:stretch>
                <a:fillRect/>
              </a:stretch>
            </p:blipFill>
            <p:spPr bwMode="auto">
              <a:xfrm>
                <a:off x="3022" y="565"/>
                <a:ext cx="3217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53" descr="전략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r="3014" b="84723"/>
              <a:stretch>
                <a:fillRect/>
              </a:stretch>
            </p:blipFill>
            <p:spPr bwMode="auto">
              <a:xfrm flipH="1">
                <a:off x="-4" y="565"/>
                <a:ext cx="3029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6" name="Text Box 67"/>
          <p:cNvSpPr txBox="1">
            <a:spLocks noChangeArrowheads="1"/>
          </p:cNvSpPr>
          <p:nvPr/>
        </p:nvSpPr>
        <p:spPr bwMode="auto">
          <a:xfrm>
            <a:off x="671954" y="2112061"/>
            <a:ext cx="950442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1900" 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 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 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 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 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 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 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 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 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defTabSz="914400" eaLnBrk="1" latinLnBrk="0" hangingPunct="1">
              <a:buSzPct val="80000"/>
            </a:pPr>
            <a:r>
              <a:rPr lang="ko-KR" altLang="en-US" sz="16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데이터 분석 단계부터 정규화된 설계로 데이터 </a:t>
            </a:r>
            <a:r>
              <a:rPr lang="ko-KR" altLang="en-US" sz="1600" b="1" i="0" dirty="0" err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무결성</a:t>
            </a:r>
            <a:r>
              <a:rPr lang="ko-KR" altLang="en-US" sz="16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확보 </a:t>
            </a:r>
            <a:r>
              <a:rPr lang="en-US" altLang="ko-KR" sz="16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en-US" altLang="ko-KR" sz="16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16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성능향상 지향</a:t>
            </a:r>
            <a:endParaRPr lang="en-US" altLang="ko-KR" sz="1600" b="1" i="0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914400" eaLnBrk="1" latinLnBrk="0" hangingPunct="1">
              <a:buSzPct val="80000"/>
            </a:pPr>
            <a:r>
              <a:rPr lang="ko-KR" altLang="en-US" sz="16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기존</a:t>
            </a:r>
            <a:r>
              <a:rPr lang="en-US" altLang="ko-KR" sz="16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Low Data</a:t>
            </a:r>
            <a:r>
              <a:rPr lang="ko-KR" altLang="en-US" sz="16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가 존재하며 지자체</a:t>
            </a:r>
            <a:r>
              <a:rPr lang="en-US" altLang="ko-KR" sz="16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Low Data</a:t>
            </a:r>
            <a:r>
              <a:rPr lang="ko-KR" altLang="en-US" sz="16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자료가 방대할 것으로 예상됨</a:t>
            </a:r>
            <a:r>
              <a:rPr lang="en-US" altLang="ko-KR" sz="16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1" i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사후 </a:t>
            </a:r>
            <a:r>
              <a:rPr lang="ko-KR" altLang="en-US" sz="1600" b="1" i="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수기검증</a:t>
            </a:r>
            <a:r>
              <a:rPr lang="ko-KR" altLang="en-US" sz="1600" b="1" i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필요시 지원</a:t>
            </a:r>
          </a:p>
        </p:txBody>
      </p:sp>
      <p:pic>
        <p:nvPicPr>
          <p:cNvPr id="87" name="Picture 108" descr="전략 오른쪽 박스"/>
          <p:cNvPicPr>
            <a:picLocks noChangeAspect="1" noChangeArrowheads="1"/>
          </p:cNvPicPr>
          <p:nvPr/>
        </p:nvPicPr>
        <p:blipFill>
          <a:blip r:embed="rId3" cstate="print">
            <a:lum bright="6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18707" r="30750" b="5632"/>
          <a:stretch>
            <a:fillRect/>
          </a:stretch>
        </p:blipFill>
        <p:spPr bwMode="auto">
          <a:xfrm>
            <a:off x="427797" y="2703985"/>
            <a:ext cx="9792527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3787" y="2882280"/>
            <a:ext cx="1800200" cy="158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오른쪽 화살표 88"/>
          <p:cNvSpPr/>
          <p:nvPr/>
        </p:nvSpPr>
        <p:spPr>
          <a:xfrm>
            <a:off x="3390156" y="3602360"/>
            <a:ext cx="360040" cy="288032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0" name="오른쪽 화살표 89"/>
          <p:cNvSpPr/>
          <p:nvPr/>
        </p:nvSpPr>
        <p:spPr>
          <a:xfrm>
            <a:off x="6629003" y="3602360"/>
            <a:ext cx="360040" cy="288032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72808" y="2882280"/>
            <a:ext cx="1594359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직사각형 91"/>
          <p:cNvSpPr/>
          <p:nvPr/>
        </p:nvSpPr>
        <p:spPr>
          <a:xfrm>
            <a:off x="680914" y="2928539"/>
            <a:ext cx="2304256" cy="1368152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자료 구분 및 구성</a:t>
            </a:r>
            <a:endParaRPr lang="en-US" altLang="ko-KR" sz="1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428720" y="4495932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데이터베이스 분석설계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713527" y="4506772"/>
            <a:ext cx="994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통합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설계</a:t>
            </a:r>
          </a:p>
        </p:txBody>
      </p:sp>
      <p:sp>
        <p:nvSpPr>
          <p:cNvPr id="97" name="오른쪽 화살표 96"/>
          <p:cNvSpPr/>
          <p:nvPr/>
        </p:nvSpPr>
        <p:spPr>
          <a:xfrm>
            <a:off x="622226" y="5618584"/>
            <a:ext cx="360040" cy="288032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36390" y="4898504"/>
            <a:ext cx="1998873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55504" y="4938613"/>
            <a:ext cx="1656184" cy="1891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직사각형 99"/>
          <p:cNvSpPr/>
          <p:nvPr/>
        </p:nvSpPr>
        <p:spPr>
          <a:xfrm>
            <a:off x="5574779" y="4716755"/>
            <a:ext cx="2304256" cy="68586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원하는 항목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다양한 방식의 자료추출 및 </a:t>
            </a:r>
            <a:r>
              <a:rPr lang="ko-KR" altLang="en-US" sz="1400" b="1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선택항목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추출</a:t>
            </a:r>
            <a:endParaRPr lang="en-US" altLang="ko-KR" sz="1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29" y="4604428"/>
            <a:ext cx="1199454" cy="2302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1" name="직사각형 100"/>
          <p:cNvSpPr/>
          <p:nvPr/>
        </p:nvSpPr>
        <p:spPr>
          <a:xfrm>
            <a:off x="5574779" y="6255120"/>
            <a:ext cx="2304256" cy="68586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신규회원가입 </a:t>
            </a:r>
            <a:r>
              <a:rPr lang="ko-KR" altLang="en-US" sz="1400" b="1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전환시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기존회원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교차검증하면서 삭제 </a:t>
            </a:r>
            <a:endParaRPr lang="en-US" altLang="ko-KR" sz="1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574779" y="5472261"/>
            <a:ext cx="2304256" cy="68586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분석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동일인물 추출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동일아이디추출 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동명이인추출 </a:t>
            </a:r>
            <a:r>
              <a:rPr lang="en-US" altLang="ko-KR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동일연락처추출 </a:t>
            </a:r>
            <a:endParaRPr lang="en-US" altLang="ko-KR" sz="1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3" name="오른쪽 화살표 102"/>
          <p:cNvSpPr/>
          <p:nvPr/>
        </p:nvSpPr>
        <p:spPr>
          <a:xfrm>
            <a:off x="8255748" y="5620487"/>
            <a:ext cx="360040" cy="288032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13544" y="6086259"/>
            <a:ext cx="2036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MS-SQL.MYSQL </a:t>
            </a: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1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Tibero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8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물, 하늘, 실외, 보트이(가) 표시된 사진&#10;&#10;자동 생성된 설명">
            <a:extLst>
              <a:ext uri="{FF2B5EF4-FFF2-40B4-BE49-F238E27FC236}">
                <a16:creationId xmlns:a16="http://schemas.microsoft.com/office/drawing/2014/main" id="{4F802E3F-FB06-F333-C488-169A8BBC1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9"/>
            <a:ext cx="10691814" cy="3950177"/>
          </a:xfrm>
          <a:prstGeom prst="rect">
            <a:avLst/>
          </a:prstGeom>
        </p:spPr>
      </p:pic>
      <p:sp>
        <p:nvSpPr>
          <p:cNvPr id="24" name="Rectangle 167">
            <a:extLst>
              <a:ext uri="{FF2B5EF4-FFF2-40B4-BE49-F238E27FC236}">
                <a16:creationId xmlns:a16="http://schemas.microsoft.com/office/drawing/2014/main" id="{1C3DDD38-2325-4757-962D-ECA929213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29" y="105424"/>
            <a:ext cx="10494623" cy="7351004"/>
          </a:xfrm>
          <a:prstGeom prst="rect">
            <a:avLst/>
          </a:prstGeom>
          <a:noFill/>
          <a:ln w="9525">
            <a:solidFill>
              <a:sysClr val="window" lastClr="FFFFFF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4572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C31A8-B92B-4F9A-A0C2-0F5C2FB69E8D}"/>
              </a:ext>
            </a:extLst>
          </p:cNvPr>
          <p:cNvSpPr/>
          <p:nvPr/>
        </p:nvSpPr>
        <p:spPr>
          <a:xfrm>
            <a:off x="1263344" y="4377512"/>
            <a:ext cx="2439976" cy="72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사업의 이해</a:t>
            </a:r>
            <a:endParaRPr lang="en-US" altLang="ko-KR" sz="30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5BD67-3F52-4D25-AA8E-A76876AC6D10}"/>
              </a:ext>
            </a:extLst>
          </p:cNvPr>
          <p:cNvSpPr txBox="1"/>
          <p:nvPr/>
        </p:nvSpPr>
        <p:spPr>
          <a:xfrm>
            <a:off x="1355776" y="4267441"/>
            <a:ext cx="11269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2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</a:rPr>
              <a:t>Chapter 01</a:t>
            </a:r>
          </a:p>
        </p:txBody>
      </p:sp>
      <p:sp>
        <p:nvSpPr>
          <p:cNvPr id="17" name="Rectangle 167">
            <a:extLst>
              <a:ext uri="{FF2B5EF4-FFF2-40B4-BE49-F238E27FC236}">
                <a16:creationId xmlns:a16="http://schemas.microsoft.com/office/drawing/2014/main" id="{EB3809F5-C21E-4604-802C-E7D0F95D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60" y="103392"/>
            <a:ext cx="10499340" cy="73546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0A254B-3DC7-43F2-A233-0482EECC1207}"/>
              </a:ext>
            </a:extLst>
          </p:cNvPr>
          <p:cNvSpPr/>
          <p:nvPr/>
        </p:nvSpPr>
        <p:spPr>
          <a:xfrm>
            <a:off x="1263344" y="5158028"/>
            <a:ext cx="1667444" cy="15361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457200">
              <a:lnSpc>
                <a:spcPct val="1500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01.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사업의 이해</a:t>
            </a:r>
          </a:p>
          <a:p>
            <a:pPr defTabSz="457200">
              <a:lnSpc>
                <a:spcPct val="1500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02.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사업의 범위</a:t>
            </a:r>
          </a:p>
          <a:p>
            <a:pPr defTabSz="457200">
              <a:lnSpc>
                <a:spcPct val="1500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03.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사업의 특징</a:t>
            </a:r>
          </a:p>
          <a:p>
            <a:pPr defTabSz="457200">
              <a:lnSpc>
                <a:spcPct val="1500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04.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핵심전략</a:t>
            </a:r>
          </a:p>
        </p:txBody>
      </p:sp>
    </p:spTree>
    <p:extLst>
      <p:ext uri="{BB962C8B-B14F-4D97-AF65-F5344CB8AC3E}">
        <p14:creationId xmlns:p14="http://schemas.microsoft.com/office/powerpoint/2010/main" val="3635444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150" dirty="0" err="1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간편인증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중계 솔루션 </a:t>
            </a:r>
            <a:r>
              <a:rPr lang="en-US" altLang="ko-KR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 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및 기능 구축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간편인증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회원가입기능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간편인증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서비스를 통해 사용자들의 개인정보보안강화 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8E2FE09C-13BD-4130-B40D-B9CA02FE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간편인증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본인인증 적용 시안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915F9-3738-4D3C-9AB0-7302758B233F}"/>
              </a:ext>
            </a:extLst>
          </p:cNvPr>
          <p:cNvSpPr/>
          <p:nvPr/>
        </p:nvSpPr>
        <p:spPr>
          <a:xfrm>
            <a:off x="249170" y="89489"/>
            <a:ext cx="4633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59" y="3307746"/>
            <a:ext cx="1668344" cy="324906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127000" y="2139712"/>
            <a:ext cx="5643297" cy="5006222"/>
            <a:chOff x="156920" y="2181224"/>
            <a:chExt cx="6248575" cy="5736225"/>
          </a:xfrm>
        </p:grpSpPr>
        <p:sp>
          <p:nvSpPr>
            <p:cNvPr id="10" name="TextBox 300">
              <a:extLst>
                <a:ext uri="{FF2B5EF4-FFF2-40B4-BE49-F238E27FC236}">
                  <a16:creationId xmlns:a16="http://schemas.microsoft.com/office/drawing/2014/main" id="{DE1577D5-437D-4C34-A32C-26D9A6D2C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920" y="7686617"/>
              <a:ext cx="302422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-2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※ </a:t>
              </a:r>
              <a:r>
                <a:rPr kumimoji="0" lang="ko-KR" altLang="en-US" sz="900" b="0" i="0" u="none" strike="noStrike" kern="1200" cap="none" spc="-2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모듈 선정 및 적용은 주관부서와의 충분한 협의 후 진행합니다</a:t>
              </a:r>
              <a:r>
                <a:rPr kumimoji="0" lang="en-US" altLang="ko-KR" sz="900" b="0" i="0" u="none" strike="noStrike" kern="1200" cap="none" spc="-2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.</a:t>
              </a:r>
              <a:endParaRPr kumimoji="0" lang="ko-KR" altLang="en-US" sz="900" b="0" i="0" u="none" strike="noStrike" kern="1200" cap="none" spc="-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61DE57D-14E6-4CC7-97E0-3641D998B733}"/>
                </a:ext>
              </a:extLst>
            </p:cNvPr>
            <p:cNvSpPr/>
            <p:nvPr/>
          </p:nvSpPr>
          <p:spPr>
            <a:xfrm>
              <a:off x="358244" y="2829681"/>
              <a:ext cx="874678" cy="874678"/>
            </a:xfrm>
            <a:prstGeom prst="ellipse">
              <a:avLst/>
            </a:prstGeom>
            <a:solidFill>
              <a:srgbClr val="95B3D7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CACC197-C7FB-4E94-B33F-4C9E2C0C008B}"/>
                </a:ext>
              </a:extLst>
            </p:cNvPr>
            <p:cNvSpPr/>
            <p:nvPr/>
          </p:nvSpPr>
          <p:spPr>
            <a:xfrm>
              <a:off x="4855028" y="2818529"/>
              <a:ext cx="871898" cy="871897"/>
            </a:xfrm>
            <a:prstGeom prst="ellipse">
              <a:avLst/>
            </a:prstGeom>
            <a:solidFill>
              <a:srgbClr val="1F4A7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3" name="오른쪽 화살표 26">
              <a:extLst>
                <a:ext uri="{FF2B5EF4-FFF2-40B4-BE49-F238E27FC236}">
                  <a16:creationId xmlns:a16="http://schemas.microsoft.com/office/drawing/2014/main" id="{5613C352-2EE9-48E3-A5C5-228D78C22136}"/>
                </a:ext>
              </a:extLst>
            </p:cNvPr>
            <p:cNvSpPr/>
            <p:nvPr/>
          </p:nvSpPr>
          <p:spPr>
            <a:xfrm rot="12327175">
              <a:off x="1391819" y="3542689"/>
              <a:ext cx="1069113" cy="176724"/>
            </a:xfrm>
            <a:prstGeom prst="rightArrow">
              <a:avLst>
                <a:gd name="adj1" fmla="val 27272"/>
                <a:gd name="adj2" fmla="val 34907"/>
              </a:avLst>
            </a:prstGeom>
            <a:solidFill>
              <a:srgbClr val="1F4A7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4" name="오른쪽 화살표 27">
              <a:extLst>
                <a:ext uri="{FF2B5EF4-FFF2-40B4-BE49-F238E27FC236}">
                  <a16:creationId xmlns:a16="http://schemas.microsoft.com/office/drawing/2014/main" id="{51B937F0-BA92-4265-96D2-B430693412D9}"/>
                </a:ext>
              </a:extLst>
            </p:cNvPr>
            <p:cNvSpPr/>
            <p:nvPr/>
          </p:nvSpPr>
          <p:spPr>
            <a:xfrm>
              <a:off x="1443822" y="3079021"/>
              <a:ext cx="3175525" cy="182180"/>
            </a:xfrm>
            <a:prstGeom prst="rightArrow">
              <a:avLst>
                <a:gd name="adj1" fmla="val 27272"/>
                <a:gd name="adj2" fmla="val 3490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81B289-A39B-4725-B3E7-4115ADEB90FB}"/>
                </a:ext>
              </a:extLst>
            </p:cNvPr>
            <p:cNvSpPr txBox="1"/>
            <p:nvPr/>
          </p:nvSpPr>
          <p:spPr>
            <a:xfrm>
              <a:off x="440565" y="3293043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정보시스템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이용자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D03307C-ECE9-4ADA-B721-AF9159CD5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74" y="3015597"/>
              <a:ext cx="547219" cy="25879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5D69105-2597-4B58-BD23-ED3336437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173" y="2932345"/>
              <a:ext cx="340487" cy="43529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A8022F-9D24-4040-A7A3-93EEADEA8813}"/>
                </a:ext>
              </a:extLst>
            </p:cNvPr>
            <p:cNvSpPr txBox="1"/>
            <p:nvPr/>
          </p:nvSpPr>
          <p:spPr>
            <a:xfrm>
              <a:off x="4974462" y="3353455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인증수단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4AB1D7D-B908-4C6E-89B0-97010B86FCB9}"/>
                </a:ext>
              </a:extLst>
            </p:cNvPr>
            <p:cNvGrpSpPr/>
            <p:nvPr/>
          </p:nvGrpSpPr>
          <p:grpSpPr>
            <a:xfrm>
              <a:off x="2509429" y="3418825"/>
              <a:ext cx="1043991" cy="1043991"/>
              <a:chOff x="2967214" y="3353883"/>
              <a:chExt cx="959792" cy="959792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567124EA-2AC3-402C-893E-4B8EB1513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3611" y="3540704"/>
                <a:ext cx="589714" cy="588364"/>
              </a:xfrm>
              <a:prstGeom prst="rect">
                <a:avLst/>
              </a:prstGeom>
            </p:spPr>
          </p:pic>
          <p:sp>
            <p:nvSpPr>
              <p:cNvPr id="23" name="도넛 54">
                <a:extLst>
                  <a:ext uri="{FF2B5EF4-FFF2-40B4-BE49-F238E27FC236}">
                    <a16:creationId xmlns:a16="http://schemas.microsoft.com/office/drawing/2014/main" id="{9EDF7017-907E-4717-9077-BCAA8455C6B0}"/>
                  </a:ext>
                </a:extLst>
              </p:cNvPr>
              <p:cNvSpPr/>
              <p:nvPr/>
            </p:nvSpPr>
            <p:spPr>
              <a:xfrm>
                <a:off x="2967214" y="3353883"/>
                <a:ext cx="959792" cy="959792"/>
              </a:xfrm>
              <a:prstGeom prst="donut">
                <a:avLst>
                  <a:gd name="adj" fmla="val 4434"/>
                </a:avLst>
              </a:prstGeom>
              <a:solidFill>
                <a:srgbClr val="5E8BC2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F25B7C3-5173-4A58-B5AD-EAE84F3A9662}"/>
                </a:ext>
              </a:extLst>
            </p:cNvPr>
            <p:cNvGrpSpPr/>
            <p:nvPr/>
          </p:nvGrpSpPr>
          <p:grpSpPr>
            <a:xfrm>
              <a:off x="5819780" y="2755199"/>
              <a:ext cx="510922" cy="489605"/>
              <a:chOff x="5831482" y="3076904"/>
              <a:chExt cx="469716" cy="45011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2F2AC22-FF32-4EA9-A47B-D5D068019B27}"/>
                  </a:ext>
                </a:extLst>
              </p:cNvPr>
              <p:cNvSpPr/>
              <p:nvPr/>
            </p:nvSpPr>
            <p:spPr>
              <a:xfrm>
                <a:off x="5831482" y="3076904"/>
                <a:ext cx="450118" cy="4501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D99521-81B2-44A2-893F-D03A723F05B8}"/>
                  </a:ext>
                </a:extLst>
              </p:cNvPr>
              <p:cNvSpPr txBox="1"/>
              <p:nvPr/>
            </p:nvSpPr>
            <p:spPr>
              <a:xfrm>
                <a:off x="5839628" y="3202765"/>
                <a:ext cx="461570" cy="212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휴대폰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7BB71F-BEE9-40A4-BD5A-13C48ACDE50B}"/>
                </a:ext>
              </a:extLst>
            </p:cNvPr>
            <p:cNvGrpSpPr/>
            <p:nvPr/>
          </p:nvGrpSpPr>
          <p:grpSpPr>
            <a:xfrm>
              <a:off x="5726921" y="3398268"/>
              <a:ext cx="489604" cy="489605"/>
              <a:chOff x="6052572" y="3596436"/>
              <a:chExt cx="450118" cy="450118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2E7D0E7-76D1-450E-8B41-6A673B5CD320}"/>
                  </a:ext>
                </a:extLst>
              </p:cNvPr>
              <p:cNvSpPr/>
              <p:nvPr/>
            </p:nvSpPr>
            <p:spPr>
              <a:xfrm>
                <a:off x="6052572" y="3596436"/>
                <a:ext cx="450118" cy="4501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A7908-60E4-41C1-9D8C-C54B2DD074EA}"/>
                  </a:ext>
                </a:extLst>
              </p:cNvPr>
              <p:cNvSpPr txBox="1"/>
              <p:nvPr/>
            </p:nvSpPr>
            <p:spPr>
              <a:xfrm>
                <a:off x="6061908" y="3718695"/>
                <a:ext cx="169833" cy="212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5CA4CE-03B3-458B-B556-61BA2665B28F}"/>
                </a:ext>
              </a:extLst>
            </p:cNvPr>
            <p:cNvSpPr txBox="1"/>
            <p:nvPr/>
          </p:nvSpPr>
          <p:spPr>
            <a:xfrm rot="1497909">
              <a:off x="1332591" y="3644349"/>
              <a:ext cx="1098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서비스 이용 승인</a:t>
              </a: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반려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6F2DF3-EC7A-49F2-A0F0-F1DFE7089C67}"/>
                </a:ext>
              </a:extLst>
            </p:cNvPr>
            <p:cNvSpPr txBox="1"/>
            <p:nvPr/>
          </p:nvSpPr>
          <p:spPr>
            <a:xfrm rot="20048908">
              <a:off x="3637252" y="3612210"/>
              <a:ext cx="11881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본인 일치 여부 결과 전송</a:t>
              </a:r>
            </a:p>
          </p:txBody>
        </p:sp>
        <p:sp>
          <p:nvSpPr>
            <p:cNvPr id="32" name="오른쪽 화살표 31">
              <a:extLst>
                <a:ext uri="{FF2B5EF4-FFF2-40B4-BE49-F238E27FC236}">
                  <a16:creationId xmlns:a16="http://schemas.microsoft.com/office/drawing/2014/main" id="{788EE4CD-8843-43E7-B30E-D7ABEF6D186A}"/>
                </a:ext>
              </a:extLst>
            </p:cNvPr>
            <p:cNvSpPr/>
            <p:nvPr/>
          </p:nvSpPr>
          <p:spPr>
            <a:xfrm rot="9257631">
              <a:off x="3579828" y="3528115"/>
              <a:ext cx="1069114" cy="176724"/>
            </a:xfrm>
            <a:prstGeom prst="rightArrow">
              <a:avLst>
                <a:gd name="adj1" fmla="val 27272"/>
                <a:gd name="adj2" fmla="val 34907"/>
              </a:avLst>
            </a:prstGeom>
            <a:solidFill>
              <a:srgbClr val="1F4A7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BBCE333-7450-4732-BC33-74964C268CFE}"/>
                </a:ext>
              </a:extLst>
            </p:cNvPr>
            <p:cNvCxnSpPr/>
            <p:nvPr/>
          </p:nvCxnSpPr>
          <p:spPr>
            <a:xfrm flipV="1">
              <a:off x="5665784" y="3016518"/>
              <a:ext cx="156005" cy="39780"/>
            </a:xfrm>
            <a:prstGeom prst="line">
              <a:avLst/>
            </a:prstGeom>
            <a:ln>
              <a:solidFill>
                <a:srgbClr val="1F4A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4329EB-CB3F-4135-9A34-F20546DD9189}"/>
                </a:ext>
              </a:extLst>
            </p:cNvPr>
            <p:cNvSpPr txBox="1"/>
            <p:nvPr/>
          </p:nvSpPr>
          <p:spPr>
            <a:xfrm>
              <a:off x="1263938" y="2893106"/>
              <a:ext cx="35801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sx="101000" sy="101000" algn="tl">
                      <a:prstClr val="white">
                        <a:alpha val="43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성명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sx="101000" sy="101000" algn="tl">
                      <a:prstClr val="white">
                        <a:alpha val="43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, 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sx="101000" sy="101000" algn="tl">
                      <a:prstClr val="white">
                        <a:alpha val="43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생년월일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sx="101000" sy="101000" algn="tl">
                      <a:prstClr val="white">
                        <a:alpha val="43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, 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sx="101000" sy="101000" algn="tl">
                      <a:prstClr val="white">
                        <a:alpha val="43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휴대폰번호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sx="101000" sy="101000" algn="tl">
                      <a:prstClr val="white">
                        <a:alpha val="43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, </a:t>
              </a:r>
              <a:r>
                <a:rPr kumimoji="0" lang="ko-KR" alt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sx="101000" sy="101000" algn="tl">
                      <a:prstClr val="white">
                        <a:alpha val="43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생체인증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sx="101000" sy="101000" algn="tl">
                      <a:prstClr val="white">
                        <a:alpha val="43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계정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sx="101000" sy="101000" algn="tl">
                      <a:prstClr val="white">
                        <a:alpha val="43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, 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sx="101000" sy="101000" algn="tl">
                      <a:prstClr val="white">
                        <a:alpha val="43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인증서 암호 등의 정보 입력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F036253-8928-4B45-B5A9-0BDFF3146543}"/>
                </a:ext>
              </a:extLst>
            </p:cNvPr>
            <p:cNvCxnSpPr/>
            <p:nvPr/>
          </p:nvCxnSpPr>
          <p:spPr>
            <a:xfrm>
              <a:off x="5655467" y="3488301"/>
              <a:ext cx="88403" cy="50294"/>
            </a:xfrm>
            <a:prstGeom prst="line">
              <a:avLst/>
            </a:prstGeom>
            <a:ln>
              <a:solidFill>
                <a:srgbClr val="1F4A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0FFFEC-39A4-44C9-9FE0-4C9552BE550E}"/>
                </a:ext>
              </a:extLst>
            </p:cNvPr>
            <p:cNvCxnSpPr/>
            <p:nvPr/>
          </p:nvCxnSpPr>
          <p:spPr>
            <a:xfrm>
              <a:off x="1805713" y="5466822"/>
              <a:ext cx="0" cy="16561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BB2C8EC-FFB7-4352-83E5-FA48C43BF91D}"/>
                </a:ext>
              </a:extLst>
            </p:cNvPr>
            <p:cNvCxnSpPr/>
            <p:nvPr/>
          </p:nvCxnSpPr>
          <p:spPr>
            <a:xfrm>
              <a:off x="3344794" y="5466822"/>
              <a:ext cx="0" cy="16561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04B0E8-BBF3-4C88-8B9A-5331B27226EB}"/>
                </a:ext>
              </a:extLst>
            </p:cNvPr>
            <p:cNvSpPr txBox="1"/>
            <p:nvPr/>
          </p:nvSpPr>
          <p:spPr>
            <a:xfrm>
              <a:off x="298044" y="7315438"/>
              <a:ext cx="15905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휴대폰 인증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(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간편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일반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)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97B2403-767C-419F-9B6C-359F31F31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01" y="5291830"/>
              <a:ext cx="477986" cy="589516"/>
            </a:xfrm>
            <a:prstGeom prst="rect">
              <a:avLst/>
            </a:prstGeom>
          </p:spPr>
        </p:pic>
        <p:pic>
          <p:nvPicPr>
            <p:cNvPr id="40" name="Picture 2" descr="C:\Users\Administrator\Desktop\1. 제안서\2015.05.22_평택시 홈페이지 개편사업\휴대폰인증.png">
              <a:extLst>
                <a:ext uri="{FF2B5EF4-FFF2-40B4-BE49-F238E27FC236}">
                  <a16:creationId xmlns:a16="http://schemas.microsoft.com/office/drawing/2014/main" id="{C5ED9275-53BE-4A26-9339-066C032F3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9107" y="6041488"/>
              <a:ext cx="1068374" cy="122721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387A1E1-6A1A-4115-9E3B-A13B4A16480B}"/>
                </a:ext>
              </a:extLst>
            </p:cNvPr>
            <p:cNvGrpSpPr/>
            <p:nvPr/>
          </p:nvGrpSpPr>
          <p:grpSpPr>
            <a:xfrm>
              <a:off x="3524456" y="5278585"/>
              <a:ext cx="1208985" cy="2271658"/>
              <a:chOff x="3757359" y="6672440"/>
              <a:chExt cx="1208985" cy="227165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5CD15917-028D-4776-909D-DA8E0DD93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183" y="6672440"/>
                <a:ext cx="829336" cy="70541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BE92D8-BA34-4008-9053-D7B4D084E246}"/>
                  </a:ext>
                </a:extLst>
              </p:cNvPr>
              <p:cNvSpPr txBox="1"/>
              <p:nvPr/>
            </p:nvSpPr>
            <p:spPr>
              <a:xfrm>
                <a:off x="3757359" y="8682488"/>
                <a:ext cx="12089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공인인증서</a:t>
                </a: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(</a:t>
                </a:r>
                <a:r>
                  <a:rPr kumimoji="0" lang="ko-KR" alt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범용</a:t>
                </a: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)</a:t>
                </a:r>
                <a:endPara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C799F945-A1C4-4194-A8C4-7700F35B34FA}"/>
                  </a:ext>
                </a:extLst>
              </p:cNvPr>
              <p:cNvGrpSpPr/>
              <p:nvPr/>
            </p:nvGrpSpPr>
            <p:grpSpPr>
              <a:xfrm>
                <a:off x="3841485" y="7434919"/>
                <a:ext cx="1040732" cy="1228064"/>
                <a:chOff x="3841485" y="7434919"/>
                <a:chExt cx="1040732" cy="1228064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879DC954-AAF3-4B4A-988A-DD8A90DB11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41485" y="7434919"/>
                  <a:ext cx="1040732" cy="1228064"/>
                </a:xfrm>
                <a:prstGeom prst="rec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4DAA0664-7222-4740-A122-E64487ED86B4}"/>
                    </a:ext>
                  </a:extLst>
                </p:cNvPr>
                <p:cNvSpPr/>
                <p:nvPr/>
              </p:nvSpPr>
              <p:spPr>
                <a:xfrm>
                  <a:off x="3914989" y="7561671"/>
                  <a:ext cx="408873" cy="12054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9CDAF74B-18C2-4A37-AAF0-3CB727A8B9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1796" y="7517437"/>
                  <a:ext cx="411396" cy="444496"/>
                </a:xfrm>
                <a:prstGeom prst="rect">
                  <a:avLst/>
                </a:prstGeom>
              </p:spPr>
            </p:pic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562770C6-249B-4E40-8D5C-06673544D5B5}"/>
                    </a:ext>
                  </a:extLst>
                </p:cNvPr>
                <p:cNvSpPr/>
                <p:nvPr/>
              </p:nvSpPr>
              <p:spPr>
                <a:xfrm>
                  <a:off x="4161796" y="7518779"/>
                  <a:ext cx="411395" cy="439783"/>
                </a:xfrm>
                <a:prstGeom prst="ellipse">
                  <a:avLst/>
                </a:prstGeom>
                <a:noFill/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AE1363DE-3415-4949-9654-88CF71F4FD0D}"/>
                    </a:ext>
                  </a:extLst>
                </p:cNvPr>
                <p:cNvSpPr/>
                <p:nvPr/>
              </p:nvSpPr>
              <p:spPr>
                <a:xfrm>
                  <a:off x="3887965" y="8030354"/>
                  <a:ext cx="206456" cy="4716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CFB07BC7-7389-4FD3-BE3E-C64C5552E7C3}"/>
                    </a:ext>
                  </a:extLst>
                </p:cNvPr>
                <p:cNvCxnSpPr/>
                <p:nvPr/>
              </p:nvCxnSpPr>
              <p:spPr>
                <a:xfrm flipV="1">
                  <a:off x="3890416" y="7667913"/>
                  <a:ext cx="285608" cy="36191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D3C3BAB1-7CB7-4E6E-9242-194242EABC44}"/>
                    </a:ext>
                  </a:extLst>
                </p:cNvPr>
                <p:cNvCxnSpPr/>
                <p:nvPr/>
              </p:nvCxnSpPr>
              <p:spPr>
                <a:xfrm flipV="1">
                  <a:off x="4096011" y="7957230"/>
                  <a:ext cx="299385" cy="7259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E818574-D6B7-46BA-AC55-D27FAC4EEDC4}"/>
                </a:ext>
              </a:extLst>
            </p:cNvPr>
            <p:cNvGrpSpPr/>
            <p:nvPr/>
          </p:nvGrpSpPr>
          <p:grpSpPr>
            <a:xfrm>
              <a:off x="249170" y="4814075"/>
              <a:ext cx="6156325" cy="2843079"/>
              <a:chOff x="368300" y="6207930"/>
              <a:chExt cx="6156325" cy="2843079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F8FA257-315A-45A5-9939-5472EAF93B36}"/>
                  </a:ext>
                </a:extLst>
              </p:cNvPr>
              <p:cNvSpPr/>
              <p:nvPr/>
            </p:nvSpPr>
            <p:spPr>
              <a:xfrm>
                <a:off x="368300" y="6328796"/>
                <a:ext cx="6156325" cy="2722213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C6612E82-5CB5-45D4-BA2B-6D6E01E45015}"/>
                  </a:ext>
                </a:extLst>
              </p:cNvPr>
              <p:cNvSpPr/>
              <p:nvPr/>
            </p:nvSpPr>
            <p:spPr>
              <a:xfrm>
                <a:off x="368300" y="6207930"/>
                <a:ext cx="6156325" cy="33850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D834B5C-155F-4E5E-8A46-8406BC884BBA}"/>
                  </a:ext>
                </a:extLst>
              </p:cNvPr>
              <p:cNvSpPr txBox="1"/>
              <p:nvPr/>
            </p:nvSpPr>
            <p:spPr>
              <a:xfrm>
                <a:off x="2507917" y="6236854"/>
                <a:ext cx="18421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본인인증 유형 및 적용 화면</a:t>
                </a: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21A270A-F318-4448-A421-61E2486B1141}"/>
                </a:ext>
              </a:extLst>
            </p:cNvPr>
            <p:cNvSpPr/>
            <p:nvPr/>
          </p:nvSpPr>
          <p:spPr>
            <a:xfrm>
              <a:off x="249170" y="2302090"/>
              <a:ext cx="6156325" cy="2343337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18C3C5D-93C7-4475-AFF6-2CD93F2D34CF}"/>
                </a:ext>
              </a:extLst>
            </p:cNvPr>
            <p:cNvSpPr/>
            <p:nvPr/>
          </p:nvSpPr>
          <p:spPr>
            <a:xfrm>
              <a:off x="249170" y="2181224"/>
              <a:ext cx="6156325" cy="3385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01B2507-9BBD-4F71-AC83-3840E323C568}"/>
                </a:ext>
              </a:extLst>
            </p:cNvPr>
            <p:cNvSpPr txBox="1"/>
            <p:nvPr/>
          </p:nvSpPr>
          <p:spPr>
            <a:xfrm>
              <a:off x="1979217" y="2210148"/>
              <a:ext cx="33602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본인인증 절차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(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휴대폰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, </a:t>
              </a: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생체인증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, </a:t>
              </a: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간편인증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,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인증서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)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67D0CFC-3274-42B3-9205-4E5EFE554210}"/>
                </a:ext>
              </a:extLst>
            </p:cNvPr>
            <p:cNvCxnSpPr/>
            <p:nvPr/>
          </p:nvCxnSpPr>
          <p:spPr>
            <a:xfrm>
              <a:off x="4883875" y="5466822"/>
              <a:ext cx="0" cy="16561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8B3C12-7607-4821-91D4-B249389A818C}"/>
                </a:ext>
              </a:extLst>
            </p:cNvPr>
            <p:cNvSpPr txBox="1"/>
            <p:nvPr/>
          </p:nvSpPr>
          <p:spPr>
            <a:xfrm>
              <a:off x="5205891" y="7288633"/>
              <a:ext cx="8579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SNS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로그인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ECC0238-D7D3-4E6A-BE9F-08E0709FB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9472" y="6030513"/>
              <a:ext cx="932707" cy="123819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44E68A8-6FA0-4CBE-A148-6A8CD4CF8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832" y="5291830"/>
              <a:ext cx="477986" cy="589516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55923B3-8754-4304-81C0-80B065C74BDE}"/>
                </a:ext>
              </a:extLst>
            </p:cNvPr>
            <p:cNvSpPr/>
            <p:nvPr/>
          </p:nvSpPr>
          <p:spPr>
            <a:xfrm>
              <a:off x="5559580" y="5418695"/>
              <a:ext cx="260200" cy="288702"/>
            </a:xfrm>
            <a:prstGeom prst="rect">
              <a:avLst/>
            </a:prstGeom>
            <a:solidFill>
              <a:srgbClr val="FBFBF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450" marR="0" lvl="0" indent="0" algn="ctr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3BA20D0-B20A-4AE4-98CA-3A03A9DA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520" y="5438812"/>
              <a:ext cx="282218" cy="282218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52331" y="6010545"/>
              <a:ext cx="775525" cy="130489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04B0E8-BBF3-4C88-8B9A-5331B27226EB}"/>
                </a:ext>
              </a:extLst>
            </p:cNvPr>
            <p:cNvSpPr txBox="1"/>
            <p:nvPr/>
          </p:nvSpPr>
          <p:spPr>
            <a:xfrm>
              <a:off x="2157023" y="7315438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생체 인증</a:t>
              </a: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644E68A8-6FA0-4CBE-A148-6A8CD4CF8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039" y="5281728"/>
              <a:ext cx="477986" cy="589516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55923B3-8754-4304-81C0-80B065C74BDE}"/>
                </a:ext>
              </a:extLst>
            </p:cNvPr>
            <p:cNvSpPr/>
            <p:nvPr/>
          </p:nvSpPr>
          <p:spPr>
            <a:xfrm>
              <a:off x="2423787" y="5408593"/>
              <a:ext cx="260200" cy="288702"/>
            </a:xfrm>
            <a:prstGeom prst="rect">
              <a:avLst/>
            </a:prstGeom>
            <a:solidFill>
              <a:srgbClr val="FBFBF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450" marR="0" lvl="0" indent="0" algn="ctr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04066" y="5418470"/>
              <a:ext cx="271932" cy="231227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0D99521-81B2-44A2-893F-D03A723F05B8}"/>
              </a:ext>
            </a:extLst>
          </p:cNvPr>
          <p:cNvSpPr txBox="1"/>
          <p:nvPr/>
        </p:nvSpPr>
        <p:spPr>
          <a:xfrm>
            <a:off x="5146203" y="3319853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PC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31A0C3F-B266-4F75-B725-21C1D6BDD43F}"/>
              </a:ext>
            </a:extLst>
          </p:cNvPr>
          <p:cNvGrpSpPr/>
          <p:nvPr/>
        </p:nvGrpSpPr>
        <p:grpSpPr>
          <a:xfrm>
            <a:off x="6343192" y="2213407"/>
            <a:ext cx="3142153" cy="276999"/>
            <a:chOff x="2880927" y="-1041860"/>
            <a:chExt cx="3563266" cy="314126"/>
          </a:xfrm>
        </p:grpSpPr>
        <p:pic>
          <p:nvPicPr>
            <p:cNvPr id="79" name="Picture 4" descr="C:\Users\kim\Desktop\체크.png">
              <a:extLst>
                <a:ext uri="{FF2B5EF4-FFF2-40B4-BE49-F238E27FC236}">
                  <a16:creationId xmlns:a16="http://schemas.microsoft.com/office/drawing/2014/main" id="{D4D05D69-3035-4F92-8345-61EC400F8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927" y="-1010158"/>
              <a:ext cx="352532" cy="248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2477304-8550-429C-B219-0CCAE6CF5DBD}"/>
                </a:ext>
              </a:extLst>
            </p:cNvPr>
            <p:cNvSpPr/>
            <p:nvPr/>
          </p:nvSpPr>
          <p:spPr>
            <a:xfrm>
              <a:off x="3135364" y="-1041860"/>
              <a:ext cx="3308829" cy="3141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defTabSz="940317">
                <a:buClr>
                  <a:srgbClr val="2C95DD"/>
                </a:buClr>
              </a:pPr>
              <a:r>
                <a:rPr lang="ko-KR" altLang="en-US" sz="120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간편인증</a:t>
              </a: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로그인 적용 </a:t>
              </a:r>
              <a:r>
                <a:rPr lang="en-US" altLang="ko-KR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웹</a:t>
              </a:r>
              <a:r>
                <a:rPr lang="en-US" altLang="ko-KR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모바일</a:t>
              </a:r>
              <a:r>
                <a:rPr lang="en-US" altLang="ko-KR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화면 예시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17" y="2695912"/>
            <a:ext cx="2581680" cy="18502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2" name="TextBox 71"/>
          <p:cNvSpPr txBox="1"/>
          <p:nvPr/>
        </p:nvSpPr>
        <p:spPr>
          <a:xfrm>
            <a:off x="6612400" y="4643456"/>
            <a:ext cx="1452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 PC</a:t>
            </a:r>
            <a:r>
              <a:rPr lang="ko-KR" altLang="en-US" sz="1200" dirty="0"/>
              <a:t>버전 적용 예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8782605" y="6477343"/>
            <a:ext cx="169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모바일 버전 적용 예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5909187" y="2490406"/>
            <a:ext cx="4569716" cy="44283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8924925" y="3528915"/>
            <a:ext cx="431902" cy="759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9061552" y="2692362"/>
            <a:ext cx="32385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6425751" y="2757273"/>
            <a:ext cx="431902" cy="759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57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47222" y="334203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고객지원 </a:t>
            </a:r>
            <a:r>
              <a:rPr lang="ko-KR" altLang="en-US" sz="2000" spc="-150" dirty="0" err="1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문의게시판</a:t>
            </a:r>
            <a:r>
              <a:rPr lang="ko-KR" altLang="en-US" sz="2000" spc="-15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기능 구축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37A81A-52C0-42E7-9953-DBC7E14D8BB7}"/>
              </a:ext>
            </a:extLst>
          </p:cNvPr>
          <p:cNvSpPr/>
          <p:nvPr/>
        </p:nvSpPr>
        <p:spPr>
          <a:xfrm>
            <a:off x="11837" y="89181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소통창구로서의 고객지원 </a:t>
            </a:r>
            <a:r>
              <a:rPr lang="ko-KR" altLang="en-US" sz="2000" kern="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문의게시판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신설 제공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 대한 </a:t>
            </a:r>
            <a:r>
              <a:rPr lang="ko-KR" altLang="en-US" kern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직접소통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창구로서 문의</a:t>
            </a:r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답변을 통한 지원서비스 제공</a:t>
            </a:r>
            <a:endParaRPr lang="en-US" altLang="ko-KR" kern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8E2FE09C-13BD-4130-B40D-B9CA02FE6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8" y="1687027"/>
            <a:ext cx="10335010" cy="381405"/>
          </a:xfrm>
          <a:prstGeom prst="rect">
            <a:avLst/>
          </a:prstGeom>
          <a:gradFill>
            <a:gsLst>
              <a:gs pos="51000">
                <a:srgbClr val="02A29E"/>
              </a:gs>
              <a:gs pos="54000">
                <a:srgbClr val="017673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53882" dir="2700000" algn="ctr" rotWithShape="0">
              <a:srgbClr val="B2B2B2">
                <a:alpha val="50000"/>
              </a:srgbClr>
            </a:outerShdw>
          </a:effectLst>
        </p:spPr>
        <p:txBody>
          <a:bodyPr wrap="none" lIns="80771" tIns="40386" rIns="80771" bIns="40386" anchor="t"/>
          <a:lstStyle/>
          <a:p>
            <a:pPr algn="ctr" fontAlgn="t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1:1 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문의게시판의 신설을 통한 </a:t>
            </a:r>
            <a:r>
              <a:rPr lang="ko-KR" altLang="en-US" sz="120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직접소통</a:t>
            </a:r>
            <a:r>
              <a:rPr lang="ko-KR" altLang="en-US" sz="1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고객지원 서비스 구현</a:t>
            </a:r>
          </a:p>
          <a:p>
            <a:pPr algn="ctr" fontAlgn="t">
              <a:lnSpc>
                <a:spcPct val="130000"/>
              </a:lnSpc>
            </a:pPr>
            <a:endParaRPr lang="ko-KR" altLang="en-US" sz="1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915F9-3738-4D3C-9AB0-7302758B233F}"/>
              </a:ext>
            </a:extLst>
          </p:cNvPr>
          <p:cNvSpPr/>
          <p:nvPr/>
        </p:nvSpPr>
        <p:spPr>
          <a:xfrm>
            <a:off x="249170" y="89489"/>
            <a:ext cx="4633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사업수행방안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&gt; 01.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체계적인  서비스를 위한 시스템 구축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6E416F-0F64-4777-95ED-E0496B21AA80}"/>
              </a:ext>
            </a:extLst>
          </p:cNvPr>
          <p:cNvGrpSpPr/>
          <p:nvPr/>
        </p:nvGrpSpPr>
        <p:grpSpPr>
          <a:xfrm>
            <a:off x="601803" y="2261893"/>
            <a:ext cx="4568714" cy="4794545"/>
            <a:chOff x="5040797" y="1146990"/>
            <a:chExt cx="4597003" cy="5296433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C2A751-EF49-43CD-B386-A36A2F46131E}"/>
                </a:ext>
              </a:extLst>
            </p:cNvPr>
            <p:cNvSpPr/>
            <p:nvPr/>
          </p:nvSpPr>
          <p:spPr>
            <a:xfrm>
              <a:off x="5047566" y="1505755"/>
              <a:ext cx="4583465" cy="49376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788" tIns="44892" rIns="89788" bIns="44892" rtlCol="0" anchor="ctr"/>
            <a:lstStyle/>
            <a:p>
              <a:pPr algn="ctr"/>
              <a:endParaRPr lang="ko-KR" altLang="en-US" sz="166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15151D-D08D-490C-997E-AA627A498B64}"/>
                </a:ext>
              </a:extLst>
            </p:cNvPr>
            <p:cNvSpPr txBox="1"/>
            <p:nvPr/>
          </p:nvSpPr>
          <p:spPr>
            <a:xfrm>
              <a:off x="5040797" y="1146990"/>
              <a:ext cx="4597003" cy="358764"/>
            </a:xfrm>
            <a:prstGeom prst="rect">
              <a:avLst/>
            </a:prstGeom>
            <a:solidFill>
              <a:srgbClr val="006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marL="0" algn="ctr" defTabSz="1019190" eaLnBrk="1" hangingPunct="1">
                <a:defRPr sz="1600">
                  <a:latin typeface="Rix모던고딕 EB" pitchFamily="18" charset="-127"/>
                  <a:ea typeface="Rix모던고딕 EB" pitchFamily="18" charset="-127"/>
                </a:defRPr>
              </a:lvl1pPr>
              <a:lvl2pPr marL="509313" algn="l" defTabSz="1018624" eaLnBrk="1" hangingPunct="1">
                <a:defRPr sz="2000"/>
              </a:lvl2pPr>
              <a:lvl3pPr marL="1018624" algn="l" defTabSz="1018624" eaLnBrk="1" hangingPunct="1">
                <a:defRPr sz="2000"/>
              </a:lvl3pPr>
              <a:lvl4pPr marL="1527939" algn="l" defTabSz="1018624" eaLnBrk="1" hangingPunct="1">
                <a:defRPr sz="2000"/>
              </a:lvl4pPr>
              <a:lvl5pPr marL="2037251" algn="l" defTabSz="1018624" eaLnBrk="1" hangingPunct="1">
                <a:defRPr sz="2000"/>
              </a:lvl5pPr>
              <a:lvl6pPr marL="2546565" defTabSz="1018624">
                <a:defRPr sz="2000"/>
              </a:lvl6pPr>
              <a:lvl7pPr marL="3055879" defTabSz="1018624">
                <a:defRPr sz="2000"/>
              </a:lvl7pPr>
              <a:lvl8pPr marL="3565187" defTabSz="1018624">
                <a:defRPr sz="2000"/>
              </a:lvl8pPr>
              <a:lvl9pPr marL="4074502" defTabSz="1018624">
                <a:defRPr sz="2000"/>
              </a:lvl9pPr>
            </a:lstStyle>
            <a:p>
              <a:pPr indent="-146526" defTabSz="740349" latinLnBrk="0">
                <a:buClr>
                  <a:prstClr val="white">
                    <a:lumMod val="65000"/>
                  </a:prstClr>
                </a:buClr>
                <a:buSzPct val="80000"/>
                <a:defRPr/>
              </a:pPr>
              <a:r>
                <a:rPr lang="ko-KR" altLang="en-US" sz="1587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궁금한 사항을 </a:t>
              </a:r>
              <a:r>
                <a:rPr lang="ko-KR" altLang="en-US" sz="1587" b="1" dirty="0" err="1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직접질문</a:t>
              </a:r>
              <a:r>
                <a:rPr lang="ko-KR" altLang="en-US" sz="1587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답변 조회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FDA28A-445B-4EA9-AF0E-9A080D7F93F5}"/>
              </a:ext>
            </a:extLst>
          </p:cNvPr>
          <p:cNvSpPr/>
          <p:nvPr/>
        </p:nvSpPr>
        <p:spPr>
          <a:xfrm>
            <a:off x="732154" y="6433897"/>
            <a:ext cx="4307325" cy="5023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63491" tIns="0" rIns="0" bIns="0" anchor="ctr">
            <a:noAutofit/>
            <a:scene3d>
              <a:camera prst="orthographicFront"/>
              <a:lightRig rig="threePt" dir="t"/>
            </a:scene3d>
            <a:sp3d>
              <a:bevelT w="0"/>
              <a:contourClr>
                <a:schemeClr val="bg1"/>
              </a:contourClr>
            </a:sp3d>
          </a:bodyPr>
          <a:lstStyle/>
          <a:p>
            <a:pPr marL="141386" indent="-141386" defTabSz="870711" fontAlgn="ctr" latinLnBrk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11B8D9"/>
              </a:buClr>
              <a:buSzPct val="60000"/>
              <a:buFont typeface="Wingdings 2" pitchFamily="18" charset="2"/>
              <a:buChar char=""/>
              <a:tabLst>
                <a:tab pos="4980693" algn="l"/>
              </a:tabLst>
              <a:defRPr/>
            </a:pPr>
            <a:r>
              <a:rPr lang="ko-KR" altLang="en-US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회원들의 </a:t>
            </a:r>
            <a:r>
              <a:rPr lang="ko-KR" altLang="en-US" sz="1235" dirty="0" err="1">
                <a:solidFill>
                  <a:srgbClr val="DC2242"/>
                </a:solidFill>
                <a:latin typeface="Rix모던고딕 EB" pitchFamily="18" charset="-127"/>
                <a:ea typeface="Rix모던고딕 EB" pitchFamily="18" charset="-127"/>
              </a:rPr>
              <a:t>민원관련</a:t>
            </a:r>
            <a:r>
              <a:rPr lang="en-US" altLang="ko-KR" sz="1235" dirty="0">
                <a:solidFill>
                  <a:srgbClr val="DC2242"/>
                </a:solidFill>
                <a:latin typeface="Rix모던고딕 EB" pitchFamily="18" charset="-127"/>
                <a:ea typeface="Rix모던고딕 EB" pitchFamily="18" charset="-127"/>
              </a:rPr>
              <a:t>, </a:t>
            </a:r>
            <a:r>
              <a:rPr lang="ko-KR" altLang="en-US" sz="1235" dirty="0" err="1">
                <a:solidFill>
                  <a:srgbClr val="DC2242"/>
                </a:solidFill>
                <a:latin typeface="Rix모던고딕 EB" pitchFamily="18" charset="-127"/>
                <a:ea typeface="Rix모던고딕 EB" pitchFamily="18" charset="-127"/>
              </a:rPr>
              <a:t>시설사용</a:t>
            </a:r>
            <a:r>
              <a:rPr lang="en-US" altLang="ko-KR" sz="1235" dirty="0">
                <a:solidFill>
                  <a:srgbClr val="DC2242"/>
                </a:solidFill>
                <a:latin typeface="Rix모던고딕 EB" pitchFamily="18" charset="-127"/>
                <a:ea typeface="Rix모던고딕 EB" pitchFamily="18" charset="-127"/>
              </a:rPr>
              <a:t>, </a:t>
            </a:r>
            <a:r>
              <a:rPr lang="ko-KR" altLang="en-US" sz="1235" dirty="0" err="1">
                <a:solidFill>
                  <a:srgbClr val="DC2242"/>
                </a:solidFill>
                <a:latin typeface="Rix모던고딕 EB" pitchFamily="18" charset="-127"/>
                <a:ea typeface="Rix모던고딕 EB" pitchFamily="18" charset="-127"/>
              </a:rPr>
              <a:t>예약관련</a:t>
            </a:r>
            <a:r>
              <a:rPr lang="en-US" altLang="ko-KR" sz="1235" dirty="0">
                <a:solidFill>
                  <a:srgbClr val="DC2242"/>
                </a:solidFill>
                <a:latin typeface="Rix모던고딕 EB" pitchFamily="18" charset="-127"/>
                <a:ea typeface="Rix모던고딕 EB" pitchFamily="18" charset="-127"/>
              </a:rPr>
              <a:t>, </a:t>
            </a:r>
            <a:r>
              <a:rPr lang="ko-KR" altLang="en-US" sz="1235" dirty="0" err="1">
                <a:solidFill>
                  <a:srgbClr val="DC2242"/>
                </a:solidFill>
                <a:latin typeface="Rix모던고딕 EB" pitchFamily="18" charset="-127"/>
                <a:ea typeface="Rix모던고딕 EB" pitchFamily="18" charset="-127"/>
              </a:rPr>
              <a:t>대관및</a:t>
            </a:r>
            <a:r>
              <a:rPr lang="ko-KR" altLang="en-US" sz="1235" dirty="0">
                <a:solidFill>
                  <a:srgbClr val="DC2242"/>
                </a:solidFill>
                <a:latin typeface="Rix모던고딕 EB" pitchFamily="18" charset="-127"/>
                <a:ea typeface="Rix모던고딕 EB" pitchFamily="18" charset="-127"/>
              </a:rPr>
              <a:t> 관리비결제관련 등 궁금한 사항</a:t>
            </a:r>
            <a:r>
              <a:rPr lang="ko-KR" altLang="en-US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에 대한 </a:t>
            </a:r>
            <a:r>
              <a:rPr lang="en-US" altLang="ko-KR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1:1 </a:t>
            </a:r>
            <a:r>
              <a:rPr lang="ko-KR" altLang="en-US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질의 응답 소통창구 제공</a:t>
            </a:r>
            <a:endParaRPr lang="en-US" altLang="ko-KR" sz="1235" kern="0" dirty="0">
              <a:solidFill>
                <a:schemeClr val="tx1">
                  <a:lumMod val="75000"/>
                  <a:lumOff val="25000"/>
                </a:schemeClr>
              </a:solidFill>
              <a:latin typeface="Rix모던고딕 B" pitchFamily="18" charset="-127"/>
              <a:ea typeface="Rix모던고딕 B" pitchFamily="18" charset="-127"/>
              <a:cs typeface="Times New Roman" pitchFamily="18" charset="0"/>
            </a:endParaRPr>
          </a:p>
        </p:txBody>
      </p:sp>
      <p:sp>
        <p:nvSpPr>
          <p:cNvPr id="27" name="AutoShape 78">
            <a:extLst>
              <a:ext uri="{FF2B5EF4-FFF2-40B4-BE49-F238E27FC236}">
                <a16:creationId xmlns:a16="http://schemas.microsoft.com/office/drawing/2014/main" id="{2A877054-887E-423E-8880-1FB2A879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58" y="3238459"/>
            <a:ext cx="860221" cy="37140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AFAFA"/>
              </a:gs>
              <a:gs pos="50000">
                <a:srgbClr val="E8E8E8"/>
              </a:gs>
              <a:gs pos="100000">
                <a:srgbClr val="FAFAFA"/>
              </a:gs>
            </a:gsLst>
            <a:lin ang="5400000" scaled="1"/>
          </a:gradFill>
          <a:ln w="9525" algn="ctr">
            <a:solidFill>
              <a:srgbClr val="BCBCBC"/>
            </a:solidFill>
            <a:miter lim="800000"/>
            <a:headEnd/>
            <a:tailEnd/>
          </a:ln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algn="ctr"/>
            <a:r>
              <a:rPr lang="ko-KR" altLang="en-US" sz="1100" dirty="0" err="1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질문등록</a:t>
            </a:r>
            <a:endParaRPr lang="en-US" altLang="ko-KR" sz="1100" dirty="0">
              <a:solidFill>
                <a:srgbClr val="292929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sz="10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0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회원</a:t>
            </a:r>
            <a:r>
              <a:rPr lang="en-US" altLang="ko-KR" sz="10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  <a:endParaRPr lang="ko-KR" altLang="en-US" sz="1000" dirty="0">
              <a:solidFill>
                <a:srgbClr val="292929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2" name="AutoShape 13">
            <a:extLst>
              <a:ext uri="{FF2B5EF4-FFF2-40B4-BE49-F238E27FC236}">
                <a16:creationId xmlns:a16="http://schemas.microsoft.com/office/drawing/2014/main" id="{F04EB267-4A3F-47DC-BA3E-03C915968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602" y="3111918"/>
            <a:ext cx="411138" cy="170675"/>
          </a:xfrm>
          <a:prstGeom prst="rightArrow">
            <a:avLst>
              <a:gd name="adj1" fmla="val 47056"/>
              <a:gd name="adj2" fmla="val 86076"/>
            </a:avLst>
          </a:prstGeom>
          <a:gradFill rotWithShape="1">
            <a:gsLst>
              <a:gs pos="0">
                <a:schemeClr val="bg1"/>
              </a:gs>
              <a:gs pos="55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 w="31750" algn="ctr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모서리가 둥근 직사각형 153">
            <a:extLst>
              <a:ext uri="{FF2B5EF4-FFF2-40B4-BE49-F238E27FC236}">
                <a16:creationId xmlns:a16="http://schemas.microsoft.com/office/drawing/2014/main" id="{40B61660-B7B1-4501-92A4-9BCDA4934BE6}"/>
              </a:ext>
            </a:extLst>
          </p:cNvPr>
          <p:cNvSpPr/>
          <p:nvPr/>
        </p:nvSpPr>
        <p:spPr>
          <a:xfrm>
            <a:off x="781873" y="3649228"/>
            <a:ext cx="973840" cy="207127"/>
          </a:xfrm>
          <a:prstGeom prst="roundRect">
            <a:avLst/>
          </a:prstGeom>
          <a:solidFill>
            <a:srgbClr val="00A652">
              <a:alpha val="65000"/>
            </a:srgbClr>
          </a:solidFill>
          <a:ln w="19050" algn="ctr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algn="ctr" defTabSz="806318" latinLnBrk="0">
              <a:defRPr/>
            </a:pPr>
            <a:r>
              <a:rPr lang="ko-KR" altLang="en-US" sz="1000" kern="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게시물 번호 생성</a:t>
            </a:r>
          </a:p>
        </p:txBody>
      </p:sp>
      <p:sp>
        <p:nvSpPr>
          <p:cNvPr id="34" name="모서리가 둥근 직사각형 154">
            <a:extLst>
              <a:ext uri="{FF2B5EF4-FFF2-40B4-BE49-F238E27FC236}">
                <a16:creationId xmlns:a16="http://schemas.microsoft.com/office/drawing/2014/main" id="{1844663C-5DDA-447D-89B3-1D162DAE6BAE}"/>
              </a:ext>
            </a:extLst>
          </p:cNvPr>
          <p:cNvSpPr/>
          <p:nvPr/>
        </p:nvSpPr>
        <p:spPr>
          <a:xfrm>
            <a:off x="2375773" y="3631059"/>
            <a:ext cx="973840" cy="207127"/>
          </a:xfrm>
          <a:prstGeom prst="roundRect">
            <a:avLst/>
          </a:prstGeom>
          <a:solidFill>
            <a:srgbClr val="DC2242">
              <a:alpha val="94000"/>
            </a:srgbClr>
          </a:solidFill>
          <a:ln w="19050" algn="ctr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algn="ctr" defTabSz="806318" latinLnBrk="0"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1:1 </a:t>
            </a:r>
            <a:r>
              <a:rPr lang="ko-KR" altLang="en-US" sz="1000" kern="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게시판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B223F8-57B2-4AEE-9BFB-0FBC51DD19F5}"/>
              </a:ext>
            </a:extLst>
          </p:cNvPr>
          <p:cNvGrpSpPr/>
          <p:nvPr/>
        </p:nvGrpSpPr>
        <p:grpSpPr>
          <a:xfrm>
            <a:off x="1954171" y="4050637"/>
            <a:ext cx="669969" cy="498676"/>
            <a:chOff x="10825209" y="3824059"/>
            <a:chExt cx="674117" cy="550877"/>
          </a:xfrm>
        </p:grpSpPr>
        <p:sp>
          <p:nvSpPr>
            <p:cNvPr id="22" name="모서리가 둥근 직사각형 166">
              <a:extLst>
                <a:ext uri="{FF2B5EF4-FFF2-40B4-BE49-F238E27FC236}">
                  <a16:creationId xmlns:a16="http://schemas.microsoft.com/office/drawing/2014/main" id="{03CCD56E-3B9C-4F83-80FA-51E3276CD7BE}"/>
                </a:ext>
              </a:extLst>
            </p:cNvPr>
            <p:cNvSpPr/>
            <p:nvPr/>
          </p:nvSpPr>
          <p:spPr bwMode="auto">
            <a:xfrm>
              <a:off x="10825209" y="3824059"/>
              <a:ext cx="567685" cy="257896"/>
            </a:xfrm>
            <a:prstGeom prst="roundRect">
              <a:avLst>
                <a:gd name="adj" fmla="val 0"/>
              </a:avLst>
            </a:prstGeom>
            <a:solidFill>
              <a:srgbClr val="CC0000">
                <a:alpha val="15000"/>
              </a:srgbClr>
            </a:solidFill>
            <a:ln w="12700" algn="ctr">
              <a:solidFill>
                <a:schemeClr val="accent2"/>
              </a:solidFill>
              <a:prstDash val="solid"/>
              <a:miter lim="800000"/>
              <a:headEnd/>
              <a:tailEnd/>
            </a:ln>
            <a:effectLst/>
          </p:spPr>
          <p:txBody>
            <a:bodyPr lIns="72000" tIns="36000" rIns="72000" bIns="36000" rtlCol="0" anchor="ctr"/>
            <a:lstStyle/>
            <a:p>
              <a:pPr algn="ctr">
                <a:spcAft>
                  <a:spcPts val="200"/>
                </a:spcAft>
              </a:pPr>
              <a:endParaRPr lang="ko-KR" altLang="en-US" sz="1000" dirty="0">
                <a:solidFill>
                  <a:prstClr val="black"/>
                </a:solidFill>
                <a:latin typeface="Rix모던고딕 L"/>
                <a:ea typeface="Rix모던고딕 L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B78D7E9-AC84-4C8B-97C0-A796CE615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14" b="60511"/>
            <a:stretch/>
          </p:blipFill>
          <p:spPr>
            <a:xfrm>
              <a:off x="11148649" y="4001365"/>
              <a:ext cx="350677" cy="373571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85AA0344-A911-4DA1-BE79-1D3F188756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323" y="2635381"/>
            <a:ext cx="2388695" cy="189203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85A9968-C8E6-497D-BDB6-63864151D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323" y="5020398"/>
            <a:ext cx="2388695" cy="189203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31A0C3F-B266-4F75-B725-21C1D6BDD43F}"/>
              </a:ext>
            </a:extLst>
          </p:cNvPr>
          <p:cNvGrpSpPr/>
          <p:nvPr/>
        </p:nvGrpSpPr>
        <p:grpSpPr>
          <a:xfrm>
            <a:off x="5568495" y="2213407"/>
            <a:ext cx="3017119" cy="276999"/>
            <a:chOff x="2880927" y="-1041860"/>
            <a:chExt cx="3421478" cy="314126"/>
          </a:xfrm>
        </p:grpSpPr>
        <p:pic>
          <p:nvPicPr>
            <p:cNvPr id="48" name="Picture 4" descr="C:\Users\kim\Desktop\체크.png">
              <a:extLst>
                <a:ext uri="{FF2B5EF4-FFF2-40B4-BE49-F238E27FC236}">
                  <a16:creationId xmlns:a16="http://schemas.microsoft.com/office/drawing/2014/main" id="{D4D05D69-3035-4F92-8345-61EC400F8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927" y="-1010158"/>
              <a:ext cx="352532" cy="248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2477304-8550-429C-B219-0CCAE6CF5DBD}"/>
                </a:ext>
              </a:extLst>
            </p:cNvPr>
            <p:cNvSpPr/>
            <p:nvPr/>
          </p:nvSpPr>
          <p:spPr>
            <a:xfrm>
              <a:off x="3135364" y="-1041860"/>
              <a:ext cx="3167041" cy="3141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defTabSz="940317">
                <a:buClr>
                  <a:srgbClr val="2C95DD"/>
                </a:buClr>
              </a:pP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문의 게시판 글쓰기 </a:t>
              </a:r>
              <a:r>
                <a:rPr lang="en-US" altLang="ko-KR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웹</a:t>
              </a:r>
              <a:r>
                <a:rPr lang="en-US" altLang="ko-KR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모바일</a:t>
              </a:r>
              <a:r>
                <a:rPr lang="en-US" altLang="ko-KR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화면 예시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3146BE6-F9FE-4599-8B10-44173ADEE415}"/>
              </a:ext>
            </a:extLst>
          </p:cNvPr>
          <p:cNvGrpSpPr/>
          <p:nvPr/>
        </p:nvGrpSpPr>
        <p:grpSpPr>
          <a:xfrm>
            <a:off x="5568495" y="4615666"/>
            <a:ext cx="3839459" cy="276999"/>
            <a:chOff x="2880927" y="-1041860"/>
            <a:chExt cx="4354029" cy="314126"/>
          </a:xfrm>
        </p:grpSpPr>
        <p:pic>
          <p:nvPicPr>
            <p:cNvPr id="51" name="Picture 4" descr="C:\Users\kim\Desktop\체크.png">
              <a:extLst>
                <a:ext uri="{FF2B5EF4-FFF2-40B4-BE49-F238E27FC236}">
                  <a16:creationId xmlns:a16="http://schemas.microsoft.com/office/drawing/2014/main" id="{6C8737AB-F17A-4948-BFE9-1B159287C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927" y="-1010158"/>
              <a:ext cx="352532" cy="248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3BD7869-2DFB-4EE8-B948-27CB55CB81BD}"/>
                </a:ext>
              </a:extLst>
            </p:cNvPr>
            <p:cNvSpPr/>
            <p:nvPr/>
          </p:nvSpPr>
          <p:spPr>
            <a:xfrm>
              <a:off x="3135364" y="-1041860"/>
              <a:ext cx="4099592" cy="3141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defTabSz="940317">
                <a:buClr>
                  <a:srgbClr val="2C95DD"/>
                </a:buClr>
              </a:pPr>
              <a:r>
                <a:rPr lang="ko-KR" altLang="en-US" sz="120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문의게시판</a:t>
              </a: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문의내역확인 리스트 </a:t>
              </a:r>
              <a:r>
                <a:rPr lang="en-US" altLang="ko-KR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웹</a:t>
              </a:r>
              <a:r>
                <a:rPr lang="en-US" altLang="ko-KR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모바일</a:t>
              </a:r>
              <a:r>
                <a:rPr lang="en-US" altLang="ko-KR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sz="12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화면 예시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493" y="2719886"/>
            <a:ext cx="2302192" cy="12573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493" y="5082509"/>
            <a:ext cx="2302192" cy="1295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590" y="2558000"/>
            <a:ext cx="1011264" cy="196941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590" y="4959643"/>
            <a:ext cx="1011264" cy="196941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31" y="2845894"/>
            <a:ext cx="1246468" cy="701652"/>
          </a:xfrm>
          <a:prstGeom prst="rect">
            <a:avLst/>
          </a:prstGeom>
        </p:spPr>
      </p:pic>
      <p:pic>
        <p:nvPicPr>
          <p:cNvPr id="56" name="그림 20" descr="04 copy.png">
            <a:extLst>
              <a:ext uri="{FF2B5EF4-FFF2-40B4-BE49-F238E27FC236}">
                <a16:creationId xmlns:a16="http://schemas.microsoft.com/office/drawing/2014/main" id="{803E1728-4781-4A43-A78E-E70DA1E7F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09" y="2622735"/>
            <a:ext cx="805717" cy="54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AutoShape 78">
            <a:extLst>
              <a:ext uri="{FF2B5EF4-FFF2-40B4-BE49-F238E27FC236}">
                <a16:creationId xmlns:a16="http://schemas.microsoft.com/office/drawing/2014/main" id="{2A877054-887E-423E-8880-1FB2A879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438" y="3253211"/>
            <a:ext cx="860221" cy="37140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AFAFA"/>
              </a:gs>
              <a:gs pos="50000">
                <a:srgbClr val="E8E8E8"/>
              </a:gs>
              <a:gs pos="100000">
                <a:srgbClr val="FAFAFA"/>
              </a:gs>
            </a:gsLst>
            <a:lin ang="5400000" scaled="1"/>
          </a:gradFill>
          <a:ln w="9525" algn="ctr">
            <a:solidFill>
              <a:srgbClr val="BCBCBC"/>
            </a:solidFill>
            <a:miter lim="800000"/>
            <a:headEnd/>
            <a:tailEnd/>
          </a:ln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algn="ctr"/>
            <a:r>
              <a:rPr lang="ko-KR" altLang="en-US" sz="1100" dirty="0" err="1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답변등록</a:t>
            </a:r>
            <a:endParaRPr lang="en-US" altLang="ko-KR" sz="1100" dirty="0">
              <a:solidFill>
                <a:srgbClr val="292929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sz="10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0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강사</a:t>
            </a:r>
            <a:r>
              <a:rPr lang="en-US" altLang="ko-KR" sz="10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10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관리자</a:t>
            </a:r>
            <a:r>
              <a:rPr lang="en-US" altLang="ko-KR" sz="1000" dirty="0">
                <a:solidFill>
                  <a:srgbClr val="292929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  <a:endParaRPr lang="ko-KR" altLang="en-US" sz="1000" dirty="0">
              <a:solidFill>
                <a:srgbClr val="292929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8" name="모서리가 둥근 직사각형 153">
            <a:extLst>
              <a:ext uri="{FF2B5EF4-FFF2-40B4-BE49-F238E27FC236}">
                <a16:creationId xmlns:a16="http://schemas.microsoft.com/office/drawing/2014/main" id="{40B61660-B7B1-4501-92A4-9BCDA4934BE6}"/>
              </a:ext>
            </a:extLst>
          </p:cNvPr>
          <p:cNvSpPr/>
          <p:nvPr/>
        </p:nvSpPr>
        <p:spPr>
          <a:xfrm>
            <a:off x="4031353" y="3663980"/>
            <a:ext cx="973840" cy="207127"/>
          </a:xfrm>
          <a:prstGeom prst="roundRect">
            <a:avLst/>
          </a:prstGeom>
          <a:solidFill>
            <a:srgbClr val="00A652">
              <a:alpha val="65000"/>
            </a:srgbClr>
          </a:solidFill>
          <a:ln w="19050" algn="ctr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algn="ctr" defTabSz="806318" latinLnBrk="0">
              <a:defRPr/>
            </a:pPr>
            <a:r>
              <a:rPr lang="ko-KR" altLang="en-US" sz="1000" kern="0" dirty="0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게시물 답변 생성</a:t>
            </a:r>
          </a:p>
        </p:txBody>
      </p:sp>
      <p:pic>
        <p:nvPicPr>
          <p:cNvPr id="59" name="그림 20" descr="04 copy.png">
            <a:extLst>
              <a:ext uri="{FF2B5EF4-FFF2-40B4-BE49-F238E27FC236}">
                <a16:creationId xmlns:a16="http://schemas.microsoft.com/office/drawing/2014/main" id="{803E1728-4781-4A43-A78E-E70DA1E7F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9" y="2637487"/>
            <a:ext cx="805717" cy="54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AutoShape 13">
            <a:extLst>
              <a:ext uri="{FF2B5EF4-FFF2-40B4-BE49-F238E27FC236}">
                <a16:creationId xmlns:a16="http://schemas.microsoft.com/office/drawing/2014/main" id="{F04EB267-4A3F-47DC-BA3E-03C91596818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562575" y="3250498"/>
            <a:ext cx="411138" cy="170675"/>
          </a:xfrm>
          <a:prstGeom prst="rightArrow">
            <a:avLst>
              <a:gd name="adj1" fmla="val 47056"/>
              <a:gd name="adj2" fmla="val 86076"/>
            </a:avLst>
          </a:prstGeom>
          <a:gradFill rotWithShape="1">
            <a:gsLst>
              <a:gs pos="0">
                <a:schemeClr val="bg1"/>
              </a:gs>
              <a:gs pos="55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 w="31750" algn="ctr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951" y="3989245"/>
            <a:ext cx="4357528" cy="2370510"/>
          </a:xfrm>
          <a:prstGeom prst="rect">
            <a:avLst/>
          </a:prstGeom>
        </p:spPr>
      </p:pic>
      <p:sp>
        <p:nvSpPr>
          <p:cNvPr id="19" name="모서리가 둥근 직사각형 163">
            <a:extLst>
              <a:ext uri="{FF2B5EF4-FFF2-40B4-BE49-F238E27FC236}">
                <a16:creationId xmlns:a16="http://schemas.microsoft.com/office/drawing/2014/main" id="{A9ED36F5-7028-4394-84EB-F85FE412CCE6}"/>
              </a:ext>
            </a:extLst>
          </p:cNvPr>
          <p:cNvSpPr/>
          <p:nvPr/>
        </p:nvSpPr>
        <p:spPr bwMode="auto">
          <a:xfrm>
            <a:off x="781873" y="5055513"/>
            <a:ext cx="4229207" cy="1289168"/>
          </a:xfrm>
          <a:prstGeom prst="roundRect">
            <a:avLst>
              <a:gd name="adj" fmla="val 0"/>
            </a:avLst>
          </a:prstGeom>
          <a:solidFill>
            <a:srgbClr val="CC0000">
              <a:alpha val="15000"/>
            </a:srgbClr>
          </a:solidFill>
          <a:ln w="12700" algn="ctr">
            <a:solidFill>
              <a:schemeClr val="accent2"/>
            </a:solidFill>
            <a:prstDash val="solid"/>
            <a:miter lim="800000"/>
            <a:headEnd/>
            <a:tailEnd/>
          </a:ln>
          <a:effectLst/>
        </p:spPr>
        <p:txBody>
          <a:bodyPr lIns="72000" tIns="36000" rIns="72000" bIns="36000" rtlCol="0" anchor="ctr"/>
          <a:lstStyle/>
          <a:p>
            <a:pPr algn="ctr">
              <a:spcAft>
                <a:spcPts val="200"/>
              </a:spcAft>
            </a:pPr>
            <a:endParaRPr lang="ko-KR" altLang="en-US" sz="1000" dirty="0">
              <a:solidFill>
                <a:prstClr val="black"/>
              </a:solidFill>
              <a:latin typeface="Rix모던고딕 L"/>
              <a:ea typeface="Rix모던고딕 L"/>
            </a:endParaRPr>
          </a:p>
        </p:txBody>
      </p:sp>
      <p:sp>
        <p:nvSpPr>
          <p:cNvPr id="20" name="Rectangle 272">
            <a:extLst>
              <a:ext uri="{FF2B5EF4-FFF2-40B4-BE49-F238E27FC236}">
                <a16:creationId xmlns:a16="http://schemas.microsoft.com/office/drawing/2014/main" id="{C554F351-D1A4-4C64-9E7D-DDDD3B548351}"/>
              </a:ext>
            </a:extLst>
          </p:cNvPr>
          <p:cNvSpPr>
            <a:spLocks noChangeArrowheads="1"/>
          </p:cNvSpPr>
          <p:nvPr/>
        </p:nvSpPr>
        <p:spPr bwMode="auto">
          <a:xfrm rot="20854124">
            <a:off x="2305578" y="5591753"/>
            <a:ext cx="994703" cy="21668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algn="ctr" latinLnBrk="0"/>
            <a:r>
              <a:rPr lang="ko-KR" altLang="en-US" sz="12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질문 답변 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396038" y="2764156"/>
            <a:ext cx="32385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396038" y="5084511"/>
            <a:ext cx="323850" cy="8998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9061552" y="2692362"/>
            <a:ext cx="32385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9061552" y="5086467"/>
            <a:ext cx="323850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95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7A6AD3-4F4D-7D91-C1A6-850100E9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260"/>
            <a:ext cx="10691813" cy="4317359"/>
          </a:xfrm>
          <a:prstGeom prst="rect">
            <a:avLst/>
          </a:prstGeom>
        </p:spPr>
      </p:pic>
      <p:sp>
        <p:nvSpPr>
          <p:cNvPr id="24" name="Rectangle 167">
            <a:extLst>
              <a:ext uri="{FF2B5EF4-FFF2-40B4-BE49-F238E27FC236}">
                <a16:creationId xmlns:a16="http://schemas.microsoft.com/office/drawing/2014/main" id="{1C3DDD38-2325-4757-962D-ECA929213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29" y="105424"/>
            <a:ext cx="10494623" cy="7351004"/>
          </a:xfrm>
          <a:prstGeom prst="rect">
            <a:avLst/>
          </a:prstGeom>
          <a:noFill/>
          <a:ln w="9525">
            <a:solidFill>
              <a:sysClr val="window" lastClr="FFFFFF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4572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C31A8-B92B-4F9A-A0C2-0F5C2FB69E8D}"/>
              </a:ext>
            </a:extLst>
          </p:cNvPr>
          <p:cNvSpPr/>
          <p:nvPr/>
        </p:nvSpPr>
        <p:spPr>
          <a:xfrm>
            <a:off x="1263343" y="4586220"/>
            <a:ext cx="3131675" cy="72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사업관리방안</a:t>
            </a:r>
            <a:endParaRPr lang="en-US" altLang="ko-KR" sz="30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5BD67-3F52-4D25-AA8E-A76876AC6D10}"/>
              </a:ext>
            </a:extLst>
          </p:cNvPr>
          <p:cNvSpPr txBox="1"/>
          <p:nvPr/>
        </p:nvSpPr>
        <p:spPr>
          <a:xfrm>
            <a:off x="1355776" y="4476149"/>
            <a:ext cx="11269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2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</a:rPr>
              <a:t>Chapter 03</a:t>
            </a:r>
          </a:p>
        </p:txBody>
      </p:sp>
      <p:sp>
        <p:nvSpPr>
          <p:cNvPr id="17" name="Rectangle 167">
            <a:extLst>
              <a:ext uri="{FF2B5EF4-FFF2-40B4-BE49-F238E27FC236}">
                <a16:creationId xmlns:a16="http://schemas.microsoft.com/office/drawing/2014/main" id="{EB3809F5-C21E-4604-802C-E7D0F95D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60" y="103392"/>
            <a:ext cx="10499340" cy="73546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FED51A-9F56-4092-9CB3-010F4A3AE980}"/>
              </a:ext>
            </a:extLst>
          </p:cNvPr>
          <p:cNvSpPr/>
          <p:nvPr/>
        </p:nvSpPr>
        <p:spPr>
          <a:xfrm>
            <a:off x="1263344" y="5366736"/>
            <a:ext cx="2754280" cy="18567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457200">
              <a:lnSpc>
                <a:spcPts val="28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01.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사업관리 및 개발방법론</a:t>
            </a:r>
          </a:p>
          <a:p>
            <a:pPr defTabSz="457200">
              <a:lnSpc>
                <a:spcPts val="28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02.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사업수행 조직</a:t>
            </a:r>
          </a:p>
          <a:p>
            <a:pPr defTabSz="457200">
              <a:lnSpc>
                <a:spcPts val="28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03.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일정계획</a:t>
            </a:r>
          </a:p>
          <a:p>
            <a:pPr defTabSz="457200">
              <a:lnSpc>
                <a:spcPts val="28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04.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품질보증</a:t>
            </a: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/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감리대응</a:t>
            </a:r>
            <a:endParaRPr lang="en-US" altLang="ko-KR" sz="16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defTabSz="457200">
              <a:lnSpc>
                <a:spcPts val="28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05.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맞춤형 교육 실시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66E856-7380-4813-B27D-61BA2912A4E3}"/>
              </a:ext>
            </a:extLst>
          </p:cNvPr>
          <p:cNvSpPr/>
          <p:nvPr/>
        </p:nvSpPr>
        <p:spPr>
          <a:xfrm>
            <a:off x="4501844" y="5366736"/>
            <a:ext cx="3347391" cy="14977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457200">
              <a:lnSpc>
                <a:spcPts val="28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06.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비상대책방안</a:t>
            </a:r>
          </a:p>
          <a:p>
            <a:pPr defTabSz="457200">
              <a:lnSpc>
                <a:spcPts val="28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07.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철저한 기밀보안 준수</a:t>
            </a:r>
          </a:p>
          <a:p>
            <a:pPr defTabSz="457200">
              <a:lnSpc>
                <a:spcPts val="28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08.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보안성 확보 및 웹 접근성 준수</a:t>
            </a:r>
          </a:p>
          <a:p>
            <a:pPr defTabSz="457200">
              <a:lnSpc>
                <a:spcPts val="28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09. 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질병관리본부 대응 지침 준수</a:t>
            </a:r>
          </a:p>
        </p:txBody>
      </p:sp>
    </p:spTree>
    <p:extLst>
      <p:ext uri="{BB962C8B-B14F-4D97-AF65-F5344CB8AC3E}">
        <p14:creationId xmlns:p14="http://schemas.microsoft.com/office/powerpoint/2010/main" val="361980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사업관리 및 개발방법론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1837" y="106326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공공사업에서 검증된 사업관리 방법론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사업관리 방안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E5FA9BF-8584-4E02-B73D-8CAECC8EE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269425"/>
              </p:ext>
            </p:extLst>
          </p:nvPr>
        </p:nvGraphicFramePr>
        <p:xfrm>
          <a:off x="4217352" y="2095885"/>
          <a:ext cx="5493986" cy="3604986"/>
        </p:xfrm>
        <a:graphic>
          <a:graphicData uri="http://schemas.openxmlformats.org/drawingml/2006/table">
            <a:tbl>
              <a:tblPr firstRow="1" bandRow="1"/>
              <a:tblGrid>
                <a:gridCol w="459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5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08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+mn-cs"/>
                        </a:rPr>
                        <a:t>통합관리</a:t>
                      </a:r>
                    </a:p>
                  </a:txBody>
                  <a:tcPr marL="0" marR="0" marT="34484" marB="344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kumimoji="1" lang="ko-KR" altLang="en-US" sz="800" b="0" kern="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b="1" kern="1200">
                          <a:solidFill>
                            <a:schemeClr val="lt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7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+mn-cs"/>
                        </a:rPr>
                        <a:t>범위관리</a:t>
                      </a:r>
                    </a:p>
                  </a:txBody>
                  <a:tcPr marL="0" marR="0" marT="34484" marB="344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14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+mn-cs"/>
                        </a:rPr>
                        <a:t>일정관리</a:t>
                      </a:r>
                    </a:p>
                  </a:txBody>
                  <a:tcPr marL="0" marR="0" marT="34484" marB="344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00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+mn-cs"/>
                        </a:rPr>
                        <a:t>자원관리</a:t>
                      </a:r>
                    </a:p>
                  </a:txBody>
                  <a:tcPr marL="0" marR="0" marT="34484" marB="344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0" spc="-60" baseline="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+mn-cs"/>
                        </a:rPr>
                        <a:t>산출물 관리</a:t>
                      </a:r>
                    </a:p>
                  </a:txBody>
                  <a:tcPr marL="0" marR="0" marT="34484" marB="344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7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+mn-cs"/>
                        </a:rPr>
                        <a:t>위험관리</a:t>
                      </a:r>
                    </a:p>
                  </a:txBody>
                  <a:tcPr marL="0" marR="0" marT="34484" marB="344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76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+mn-cs"/>
                        </a:rPr>
                        <a:t>품질관리</a:t>
                      </a:r>
                    </a:p>
                  </a:txBody>
                  <a:tcPr marL="0" marR="0" marT="34484" marB="344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76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+mn-cs"/>
                        </a:rPr>
                        <a:t>의사소통</a:t>
                      </a:r>
                      <a:endParaRPr kumimoji="1" lang="en-US" altLang="ko-KR" sz="800" b="1" kern="0" dirty="0">
                        <a:gradFill>
                          <a:gsLst>
                            <a:gs pos="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</a:gsLst>
                          <a:lin ang="5400000" scaled="0"/>
                        </a:gradFill>
                        <a:latin typeface="Rix고딕 M" panose="02020603020101020101" pitchFamily="18" charset="-127"/>
                        <a:ea typeface="Rix고딕 M" panose="02020603020101020101" pitchFamily="18" charset="-127"/>
                        <a:cs typeface="+mn-cs"/>
                      </a:endParaRPr>
                    </a:p>
                  </a:txBody>
                  <a:tcPr marL="0" marR="0" marT="34484" marB="344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01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+mn-cs"/>
                        </a:rPr>
                        <a:t>변경관리</a:t>
                      </a:r>
                    </a:p>
                  </a:txBody>
                  <a:tcPr marL="0" marR="0" marT="34484" marB="344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39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0" dirty="0">
                          <a:gradFill>
                            <a:gsLst>
                              <a:gs pos="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</a:gsLst>
                            <a:lin ang="5400000" scaled="0"/>
                          </a:gradFill>
                          <a:latin typeface="Rix고딕 M" panose="02020603020101020101" pitchFamily="18" charset="-127"/>
                          <a:ea typeface="Rix고딕 M" panose="02020603020101020101" pitchFamily="18" charset="-127"/>
                          <a:cs typeface="+mn-cs"/>
                        </a:rPr>
                        <a:t>보안관리</a:t>
                      </a:r>
                    </a:p>
                  </a:txBody>
                  <a:tcPr marL="0" marR="0" marT="34484" marB="344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1pPr>
                      <a:lvl2pPr marL="7498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2pPr>
                      <a:lvl3pPr marL="1499799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3pPr>
                      <a:lvl4pPr marL="22496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4pPr>
                      <a:lvl5pPr marL="2999598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5pPr>
                      <a:lvl6pPr marL="37494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6pPr>
                      <a:lvl7pPr marL="4499397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7pPr>
                      <a:lvl8pPr marL="52492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8pPr>
                      <a:lvl9pPr marL="5999196" algn="l" defTabSz="1499799" rtl="0" eaLnBrk="1" latinLnBrk="1" hangingPunct="1">
                        <a:defRPr sz="3000" kern="1200">
                          <a:solidFill>
                            <a:schemeClr val="dk1"/>
                          </a:solidFill>
                          <a:latin typeface="나눔명조"/>
                          <a:ea typeface="나눔명조"/>
                          <a:cs typeface="굴림"/>
                        </a:defRPr>
                      </a:lvl9pPr>
                    </a:lstStyle>
                    <a:p>
                      <a:pPr algn="ctr" latinLnBrk="0" hangingPunct="0"/>
                      <a:endParaRPr lang="ko-KR" altLang="en-US" sz="800" baseline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7806" marR="37806" marT="34484" marB="34484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" name="Picture 10" descr="C:\130429-공간객체등록번호(수)\02.본작업PSD\도형\구분선.png">
            <a:extLst>
              <a:ext uri="{FF2B5EF4-FFF2-40B4-BE49-F238E27FC236}">
                <a16:creationId xmlns:a16="http://schemas.microsoft.com/office/drawing/2014/main" id="{4DB4E5EF-384F-45E0-9361-836935744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3886696" y="1352131"/>
            <a:ext cx="341393" cy="4176765"/>
          </a:xfrm>
          <a:prstGeom prst="rect">
            <a:avLst/>
          </a:prstGeom>
          <a:noFill/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id="{9B8FDA57-D204-4814-A4F8-F32B471D774B}"/>
              </a:ext>
            </a:extLst>
          </p:cNvPr>
          <p:cNvSpPr txBox="1">
            <a:spLocks/>
          </p:cNvSpPr>
          <p:nvPr/>
        </p:nvSpPr>
        <p:spPr bwMode="auto">
          <a:xfrm>
            <a:off x="824640" y="1748547"/>
            <a:ext cx="2349994" cy="29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r>
              <a:rPr kumimoji="0" lang="ko-KR" altLang="en-US" sz="2000" b="1" spc="-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제안사 사업관리 방법론</a:t>
            </a:r>
          </a:p>
        </p:txBody>
      </p:sp>
      <p:pic>
        <p:nvPicPr>
          <p:cNvPr id="12" name="Picture 10" descr="C:\130429-공간객체등록번호(수)\02.본작업PSD\도형\구분선.png">
            <a:extLst>
              <a:ext uri="{FF2B5EF4-FFF2-40B4-BE49-F238E27FC236}">
                <a16:creationId xmlns:a16="http://schemas.microsoft.com/office/drawing/2014/main" id="{034CDE5E-BFDF-4761-9215-3C4A9A5E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 flipH="1">
            <a:off x="9986603" y="2029344"/>
            <a:ext cx="319515" cy="4787721"/>
          </a:xfrm>
          <a:prstGeom prst="rect">
            <a:avLst/>
          </a:prstGeom>
          <a:noFill/>
        </p:spPr>
      </p:pic>
      <p:sp>
        <p:nvSpPr>
          <p:cNvPr id="13" name="자유형 9">
            <a:extLst>
              <a:ext uri="{FF2B5EF4-FFF2-40B4-BE49-F238E27FC236}">
                <a16:creationId xmlns:a16="http://schemas.microsoft.com/office/drawing/2014/main" id="{A3045C99-F2F7-457E-B7C4-E2B0F69D3F66}"/>
              </a:ext>
            </a:extLst>
          </p:cNvPr>
          <p:cNvSpPr/>
          <p:nvPr/>
        </p:nvSpPr>
        <p:spPr>
          <a:xfrm>
            <a:off x="3214265" y="2106712"/>
            <a:ext cx="2601044" cy="4001477"/>
          </a:xfrm>
          <a:custGeom>
            <a:avLst/>
            <a:gdLst>
              <a:gd name="connsiteX0" fmla="*/ 0 w 2692400"/>
              <a:gd name="connsiteY0" fmla="*/ 1206500 h 3987800"/>
              <a:gd name="connsiteX1" fmla="*/ 927100 w 2692400"/>
              <a:gd name="connsiteY1" fmla="*/ 0 h 3987800"/>
              <a:gd name="connsiteX2" fmla="*/ 1981200 w 2692400"/>
              <a:gd name="connsiteY2" fmla="*/ 1041400 h 3987800"/>
              <a:gd name="connsiteX3" fmla="*/ 2692400 w 2692400"/>
              <a:gd name="connsiteY3" fmla="*/ 2933700 h 3987800"/>
              <a:gd name="connsiteX4" fmla="*/ 2108200 w 2692400"/>
              <a:gd name="connsiteY4" fmla="*/ 3987800 h 3987800"/>
              <a:gd name="connsiteX5" fmla="*/ 304800 w 2692400"/>
              <a:gd name="connsiteY5" fmla="*/ 3022600 h 3987800"/>
              <a:gd name="connsiteX6" fmla="*/ 38100 w 2692400"/>
              <a:gd name="connsiteY6" fmla="*/ 1168400 h 3987800"/>
              <a:gd name="connsiteX7" fmla="*/ 0 w 2692400"/>
              <a:gd name="connsiteY7" fmla="*/ 1206500 h 3987800"/>
              <a:gd name="connsiteX0" fmla="*/ 214489 w 2906889"/>
              <a:gd name="connsiteY0" fmla="*/ 1206500 h 3987800"/>
              <a:gd name="connsiteX1" fmla="*/ 1141589 w 2906889"/>
              <a:gd name="connsiteY1" fmla="*/ 0 h 3987800"/>
              <a:gd name="connsiteX2" fmla="*/ 2195689 w 2906889"/>
              <a:gd name="connsiteY2" fmla="*/ 1041400 h 3987800"/>
              <a:gd name="connsiteX3" fmla="*/ 2906889 w 2906889"/>
              <a:gd name="connsiteY3" fmla="*/ 2933700 h 3987800"/>
              <a:gd name="connsiteX4" fmla="*/ 2322689 w 2906889"/>
              <a:gd name="connsiteY4" fmla="*/ 3987800 h 3987800"/>
              <a:gd name="connsiteX5" fmla="*/ 0 w 2906889"/>
              <a:gd name="connsiteY5" fmla="*/ 3575755 h 3987800"/>
              <a:gd name="connsiteX6" fmla="*/ 252589 w 2906889"/>
              <a:gd name="connsiteY6" fmla="*/ 1168400 h 3987800"/>
              <a:gd name="connsiteX7" fmla="*/ 214489 w 2906889"/>
              <a:gd name="connsiteY7" fmla="*/ 1206500 h 3987800"/>
              <a:gd name="connsiteX0" fmla="*/ 214489 w 2906889"/>
              <a:gd name="connsiteY0" fmla="*/ 1206500 h 5500511"/>
              <a:gd name="connsiteX1" fmla="*/ 1141589 w 2906889"/>
              <a:gd name="connsiteY1" fmla="*/ 0 h 5500511"/>
              <a:gd name="connsiteX2" fmla="*/ 2195689 w 2906889"/>
              <a:gd name="connsiteY2" fmla="*/ 1041400 h 5500511"/>
              <a:gd name="connsiteX3" fmla="*/ 2906889 w 2906889"/>
              <a:gd name="connsiteY3" fmla="*/ 2933700 h 5500511"/>
              <a:gd name="connsiteX4" fmla="*/ 1035756 w 2906889"/>
              <a:gd name="connsiteY4" fmla="*/ 5500511 h 5500511"/>
              <a:gd name="connsiteX5" fmla="*/ 0 w 2906889"/>
              <a:gd name="connsiteY5" fmla="*/ 3575755 h 5500511"/>
              <a:gd name="connsiteX6" fmla="*/ 252589 w 2906889"/>
              <a:gd name="connsiteY6" fmla="*/ 1168400 h 5500511"/>
              <a:gd name="connsiteX7" fmla="*/ 214489 w 2906889"/>
              <a:gd name="connsiteY7" fmla="*/ 1206500 h 5500511"/>
              <a:gd name="connsiteX0" fmla="*/ 225777 w 2918177"/>
              <a:gd name="connsiteY0" fmla="*/ 1206500 h 5500511"/>
              <a:gd name="connsiteX1" fmla="*/ 1152877 w 2918177"/>
              <a:gd name="connsiteY1" fmla="*/ 0 h 5500511"/>
              <a:gd name="connsiteX2" fmla="*/ 2206977 w 2918177"/>
              <a:gd name="connsiteY2" fmla="*/ 1041400 h 5500511"/>
              <a:gd name="connsiteX3" fmla="*/ 2918177 w 2918177"/>
              <a:gd name="connsiteY3" fmla="*/ 2933700 h 5500511"/>
              <a:gd name="connsiteX4" fmla="*/ 1047044 w 2918177"/>
              <a:gd name="connsiteY4" fmla="*/ 5500511 h 5500511"/>
              <a:gd name="connsiteX5" fmla="*/ 0 w 2918177"/>
              <a:gd name="connsiteY5" fmla="*/ 3462866 h 5500511"/>
              <a:gd name="connsiteX6" fmla="*/ 263877 w 2918177"/>
              <a:gd name="connsiteY6" fmla="*/ 1168400 h 5500511"/>
              <a:gd name="connsiteX7" fmla="*/ 225777 w 2918177"/>
              <a:gd name="connsiteY7" fmla="*/ 1206500 h 5500511"/>
              <a:gd name="connsiteX0" fmla="*/ 225777 w 2918177"/>
              <a:gd name="connsiteY0" fmla="*/ 1262944 h 5556955"/>
              <a:gd name="connsiteX1" fmla="*/ 1119010 w 2918177"/>
              <a:gd name="connsiteY1" fmla="*/ 0 h 5556955"/>
              <a:gd name="connsiteX2" fmla="*/ 2206977 w 2918177"/>
              <a:gd name="connsiteY2" fmla="*/ 1097844 h 5556955"/>
              <a:gd name="connsiteX3" fmla="*/ 2918177 w 2918177"/>
              <a:gd name="connsiteY3" fmla="*/ 2990144 h 5556955"/>
              <a:gd name="connsiteX4" fmla="*/ 1047044 w 2918177"/>
              <a:gd name="connsiteY4" fmla="*/ 5556955 h 5556955"/>
              <a:gd name="connsiteX5" fmla="*/ 0 w 2918177"/>
              <a:gd name="connsiteY5" fmla="*/ 3519310 h 5556955"/>
              <a:gd name="connsiteX6" fmla="*/ 263877 w 2918177"/>
              <a:gd name="connsiteY6" fmla="*/ 1224844 h 5556955"/>
              <a:gd name="connsiteX7" fmla="*/ 225777 w 2918177"/>
              <a:gd name="connsiteY7" fmla="*/ 1262944 h 5556955"/>
              <a:gd name="connsiteX0" fmla="*/ 225777 w 2918177"/>
              <a:gd name="connsiteY0" fmla="*/ 1262944 h 5556955"/>
              <a:gd name="connsiteX1" fmla="*/ 1119010 w 2918177"/>
              <a:gd name="connsiteY1" fmla="*/ 0 h 5556955"/>
              <a:gd name="connsiteX2" fmla="*/ 2206977 w 2918177"/>
              <a:gd name="connsiteY2" fmla="*/ 1097844 h 5556955"/>
              <a:gd name="connsiteX3" fmla="*/ 2918177 w 2918177"/>
              <a:gd name="connsiteY3" fmla="*/ 2990144 h 5556955"/>
              <a:gd name="connsiteX4" fmla="*/ 1047044 w 2918177"/>
              <a:gd name="connsiteY4" fmla="*/ 5556955 h 5556955"/>
              <a:gd name="connsiteX5" fmla="*/ 0 w 2918177"/>
              <a:gd name="connsiteY5" fmla="*/ 3519310 h 5556955"/>
              <a:gd name="connsiteX6" fmla="*/ 225777 w 2918177"/>
              <a:gd name="connsiteY6" fmla="*/ 1262944 h 5556955"/>
              <a:gd name="connsiteX0" fmla="*/ 182234 w 2918177"/>
              <a:gd name="connsiteY0" fmla="*/ 1248429 h 5556955"/>
              <a:gd name="connsiteX1" fmla="*/ 1119010 w 2918177"/>
              <a:gd name="connsiteY1" fmla="*/ 0 h 5556955"/>
              <a:gd name="connsiteX2" fmla="*/ 2206977 w 2918177"/>
              <a:gd name="connsiteY2" fmla="*/ 1097844 h 5556955"/>
              <a:gd name="connsiteX3" fmla="*/ 2918177 w 2918177"/>
              <a:gd name="connsiteY3" fmla="*/ 2990144 h 5556955"/>
              <a:gd name="connsiteX4" fmla="*/ 1047044 w 2918177"/>
              <a:gd name="connsiteY4" fmla="*/ 5556955 h 5556955"/>
              <a:gd name="connsiteX5" fmla="*/ 0 w 2918177"/>
              <a:gd name="connsiteY5" fmla="*/ 3519310 h 5556955"/>
              <a:gd name="connsiteX6" fmla="*/ 182234 w 2918177"/>
              <a:gd name="connsiteY6" fmla="*/ 1248429 h 555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8177" h="5556955">
                <a:moveTo>
                  <a:pt x="182234" y="1248429"/>
                </a:moveTo>
                <a:lnTo>
                  <a:pt x="1119010" y="0"/>
                </a:lnTo>
                <a:lnTo>
                  <a:pt x="2206977" y="1097844"/>
                </a:lnTo>
                <a:lnTo>
                  <a:pt x="2918177" y="2990144"/>
                </a:lnTo>
                <a:lnTo>
                  <a:pt x="1047044" y="5556955"/>
                </a:lnTo>
                <a:lnTo>
                  <a:pt x="0" y="3519310"/>
                </a:lnTo>
                <a:lnTo>
                  <a:pt x="182234" y="1248429"/>
                </a:lnTo>
                <a:close/>
              </a:path>
            </a:pathLst>
          </a:custGeom>
          <a:gradFill flip="none" rotWithShape="1">
            <a:gsLst>
              <a:gs pos="61000">
                <a:schemeClr val="bg1">
                  <a:alpha val="0"/>
                </a:schemeClr>
              </a:gs>
              <a:gs pos="100000">
                <a:schemeClr val="tx1">
                  <a:lumMod val="85000"/>
                  <a:lumOff val="15000"/>
                  <a:alpha val="3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EC0CEB-8749-4DFF-8520-5E4CC163BC06}"/>
              </a:ext>
            </a:extLst>
          </p:cNvPr>
          <p:cNvGrpSpPr/>
          <p:nvPr/>
        </p:nvGrpSpPr>
        <p:grpSpPr>
          <a:xfrm>
            <a:off x="951774" y="2220722"/>
            <a:ext cx="2831620" cy="2925043"/>
            <a:chOff x="449943" y="2467429"/>
            <a:chExt cx="3875315" cy="4093028"/>
          </a:xfrm>
        </p:grpSpPr>
        <p:pic>
          <p:nvPicPr>
            <p:cNvPr id="15" name="그림 10">
              <a:extLst>
                <a:ext uri="{FF2B5EF4-FFF2-40B4-BE49-F238E27FC236}">
                  <a16:creationId xmlns:a16="http://schemas.microsoft.com/office/drawing/2014/main" id="{627B88E9-657F-488C-BDE5-34A63DE4EA5F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" t="31728" r="60367" b="15643"/>
            <a:stretch/>
          </p:blipFill>
          <p:spPr bwMode="auto">
            <a:xfrm>
              <a:off x="449943" y="2467429"/>
              <a:ext cx="3875315" cy="4093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05">
              <a:extLst>
                <a:ext uri="{FF2B5EF4-FFF2-40B4-BE49-F238E27FC236}">
                  <a16:creationId xmlns:a16="http://schemas.microsoft.com/office/drawing/2014/main" id="{71CEF7CF-5C45-4B9C-9C6F-F7ADE6FE0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401" y="2963863"/>
              <a:ext cx="461964" cy="52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lvl1pPr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5pPr>
              <a:lvl6pPr marL="25146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6pPr>
              <a:lvl7pPr marL="29718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7pPr>
              <a:lvl8pPr marL="34290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8pPr>
              <a:lvl9pPr marL="38862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통합</a:t>
              </a:r>
              <a:endParaRPr kumimoji="0" lang="en-US" altLang="ko-KR" sz="12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</a:t>
              </a:r>
            </a:p>
          </p:txBody>
        </p:sp>
        <p:sp>
          <p:nvSpPr>
            <p:cNvPr id="17" name="직사각형 106">
              <a:extLst>
                <a:ext uri="{FF2B5EF4-FFF2-40B4-BE49-F238E27FC236}">
                  <a16:creationId xmlns:a16="http://schemas.microsoft.com/office/drawing/2014/main" id="{1A1206B4-7F78-472D-91DB-1E659E8EA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0412" y="3616325"/>
              <a:ext cx="461962" cy="52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lvl1pPr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5pPr>
              <a:lvl6pPr marL="25146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6pPr>
              <a:lvl7pPr marL="29718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7pPr>
              <a:lvl8pPr marL="34290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8pPr>
              <a:lvl9pPr marL="38862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범위</a:t>
              </a:r>
              <a:endParaRPr kumimoji="0" lang="en-US" altLang="ko-KR" sz="12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</a:t>
              </a:r>
            </a:p>
          </p:txBody>
        </p:sp>
        <p:sp>
          <p:nvSpPr>
            <p:cNvPr id="18" name="직사각형 118">
              <a:extLst>
                <a:ext uri="{FF2B5EF4-FFF2-40B4-BE49-F238E27FC236}">
                  <a16:creationId xmlns:a16="http://schemas.microsoft.com/office/drawing/2014/main" id="{0B6481A1-B675-4284-ABDF-AE3F35D4C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775" y="4430713"/>
              <a:ext cx="461964" cy="52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lvl1pPr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5pPr>
              <a:lvl6pPr marL="25146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6pPr>
              <a:lvl7pPr marL="29718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7pPr>
              <a:lvl8pPr marL="34290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8pPr>
              <a:lvl9pPr marL="38862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일정</a:t>
              </a:r>
              <a:endParaRPr kumimoji="0" lang="en-US" altLang="ko-KR" sz="12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</a:t>
              </a:r>
            </a:p>
          </p:txBody>
        </p:sp>
        <p:sp>
          <p:nvSpPr>
            <p:cNvPr id="19" name="직사각형 119">
              <a:extLst>
                <a:ext uri="{FF2B5EF4-FFF2-40B4-BE49-F238E27FC236}">
                  <a16:creationId xmlns:a16="http://schemas.microsoft.com/office/drawing/2014/main" id="{ADD61392-33AF-41E3-A21E-828A60803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405" y="5180014"/>
              <a:ext cx="616008" cy="52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lvl1pPr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5pPr>
              <a:lvl6pPr marL="25146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6pPr>
              <a:lvl7pPr marL="29718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7pPr>
              <a:lvl8pPr marL="34290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8pPr>
              <a:lvl9pPr marL="38862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자원</a:t>
              </a:r>
              <a:endParaRPr kumimoji="0" lang="en-US" altLang="ko-KR" sz="12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</a:t>
              </a:r>
            </a:p>
          </p:txBody>
        </p:sp>
        <p:sp>
          <p:nvSpPr>
            <p:cNvPr id="20" name="직사각형 120">
              <a:extLst>
                <a:ext uri="{FF2B5EF4-FFF2-40B4-BE49-F238E27FC236}">
                  <a16:creationId xmlns:a16="http://schemas.microsoft.com/office/drawing/2014/main" id="{767A30BB-7803-4919-8CD9-54C88040A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8200" y="5529600"/>
              <a:ext cx="628455" cy="52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lvl1pPr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5pPr>
              <a:lvl6pPr marL="25146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6pPr>
              <a:lvl7pPr marL="29718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7pPr>
              <a:lvl8pPr marL="34290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8pPr>
              <a:lvl9pPr marL="38862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산출물</a:t>
              </a:r>
              <a:endParaRPr kumimoji="0" lang="en-US" altLang="ko-KR" sz="12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</a:t>
              </a:r>
              <a:endParaRPr kumimoji="0" lang="en-US" altLang="ko-KR" sz="12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" name="직사각형 121">
              <a:extLst>
                <a:ext uri="{FF2B5EF4-FFF2-40B4-BE49-F238E27FC236}">
                  <a16:creationId xmlns:a16="http://schemas.microsoft.com/office/drawing/2014/main" id="{1EAF2B4C-2F4B-4DF7-BA30-94E65728D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963" y="5381625"/>
              <a:ext cx="461962" cy="52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lvl1pPr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5pPr>
              <a:lvl6pPr marL="25146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6pPr>
              <a:lvl7pPr marL="29718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7pPr>
              <a:lvl8pPr marL="34290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8pPr>
              <a:lvl9pPr marL="38862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위험</a:t>
              </a:r>
              <a:endParaRPr kumimoji="0" lang="en-US" altLang="ko-KR" sz="12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</a:t>
              </a:r>
            </a:p>
          </p:txBody>
        </p:sp>
        <p:sp>
          <p:nvSpPr>
            <p:cNvPr id="22" name="직사각형 122">
              <a:extLst>
                <a:ext uri="{FF2B5EF4-FFF2-40B4-BE49-F238E27FC236}">
                  <a16:creationId xmlns:a16="http://schemas.microsoft.com/office/drawing/2014/main" id="{856FC976-CD78-4E43-8D34-6BB71D727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6825" y="4695825"/>
              <a:ext cx="460376" cy="52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lvl1pPr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5pPr>
              <a:lvl6pPr marL="25146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6pPr>
              <a:lvl7pPr marL="29718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7pPr>
              <a:lvl8pPr marL="34290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8pPr>
              <a:lvl9pPr marL="38862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품질</a:t>
              </a:r>
              <a:endParaRPr kumimoji="0" lang="en-US" altLang="ko-KR" sz="12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</a:t>
              </a:r>
            </a:p>
          </p:txBody>
        </p:sp>
        <p:sp>
          <p:nvSpPr>
            <p:cNvPr id="23" name="직사각형 123">
              <a:extLst>
                <a:ext uri="{FF2B5EF4-FFF2-40B4-BE49-F238E27FC236}">
                  <a16:creationId xmlns:a16="http://schemas.microsoft.com/office/drawing/2014/main" id="{E7B79DBC-495A-4E66-91D7-851170486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539" y="3862388"/>
              <a:ext cx="460376" cy="52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lvl1pPr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5pPr>
              <a:lvl6pPr marL="25146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6pPr>
              <a:lvl7pPr marL="29718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7pPr>
              <a:lvl8pPr marL="34290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8pPr>
              <a:lvl9pPr marL="38862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</a:t>
              </a:r>
              <a:endParaRPr kumimoji="0" lang="en-US" altLang="ko-KR" sz="12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소통</a:t>
              </a:r>
            </a:p>
          </p:txBody>
        </p:sp>
        <p:sp>
          <p:nvSpPr>
            <p:cNvPr id="24" name="직사각형 124">
              <a:extLst>
                <a:ext uri="{FF2B5EF4-FFF2-40B4-BE49-F238E27FC236}">
                  <a16:creationId xmlns:a16="http://schemas.microsoft.com/office/drawing/2014/main" id="{2A08136D-342D-4341-94BB-F730CBADF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600" y="3060700"/>
              <a:ext cx="461964" cy="52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lvl1pPr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5pPr>
              <a:lvl6pPr marL="25146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6pPr>
              <a:lvl7pPr marL="29718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7pPr>
              <a:lvl8pPr marL="34290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8pPr>
              <a:lvl9pPr marL="38862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변경</a:t>
              </a:r>
              <a:endParaRPr kumimoji="0" lang="en-US" altLang="ko-KR" sz="12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</a:t>
              </a:r>
            </a:p>
          </p:txBody>
        </p:sp>
        <p:sp>
          <p:nvSpPr>
            <p:cNvPr id="25" name="직사각형 125">
              <a:extLst>
                <a:ext uri="{FF2B5EF4-FFF2-40B4-BE49-F238E27FC236}">
                  <a16:creationId xmlns:a16="http://schemas.microsoft.com/office/drawing/2014/main" id="{596E1699-DA4D-4DAE-B3FF-15F3F0764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2730499"/>
              <a:ext cx="461964" cy="52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lvl1pPr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5pPr>
              <a:lvl6pPr marL="25146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6pPr>
              <a:lvl7pPr marL="29718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7pPr>
              <a:lvl8pPr marL="34290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8pPr>
              <a:lvl9pPr marL="3886200" indent="-228600" defTabSz="1016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buClr>
                  <a:srgbClr val="333333"/>
                </a:buClr>
              </a:pPr>
              <a:r>
                <a:rPr kumimoji="0" lang="ko-KR" altLang="en-US" sz="12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교육관리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494DDA-E31C-4964-9848-58DE349D1B60}"/>
                </a:ext>
              </a:extLst>
            </p:cNvPr>
            <p:cNvSpPr/>
            <p:nvPr/>
          </p:nvSpPr>
          <p:spPr>
            <a:xfrm>
              <a:off x="2041842" y="4571500"/>
              <a:ext cx="983004" cy="4336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100"/>
                </a:spcBef>
                <a:buClr>
                  <a:srgbClr val="333333"/>
                </a:buClr>
              </a:pPr>
              <a:r>
                <a:rPr lang="en-US" altLang="ko-KR" sz="20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PMS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94E89BB-5747-49AC-AF3B-9C2FB5EC9B20}"/>
                </a:ext>
              </a:extLst>
            </p:cNvPr>
            <p:cNvSpPr/>
            <p:nvPr/>
          </p:nvSpPr>
          <p:spPr>
            <a:xfrm>
              <a:off x="1983777" y="4105783"/>
              <a:ext cx="983005" cy="4306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100"/>
                </a:spcBef>
                <a:buClr>
                  <a:srgbClr val="333333"/>
                </a:buClr>
              </a:pPr>
              <a:r>
                <a:rPr lang="en-US" altLang="ko-KR" sz="2000" dirty="0">
                  <a:solidFill>
                    <a:srgbClr val="FF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VD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6B935C-9EDB-4C7A-BC06-7E0FD49E9089}"/>
              </a:ext>
            </a:extLst>
          </p:cNvPr>
          <p:cNvGrpSpPr/>
          <p:nvPr/>
        </p:nvGrpSpPr>
        <p:grpSpPr>
          <a:xfrm>
            <a:off x="4369728" y="1788369"/>
            <a:ext cx="5548924" cy="265612"/>
            <a:chOff x="3004794" y="2965709"/>
            <a:chExt cx="8559644" cy="385517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C15A1DD-9726-40C2-A9ED-15A9F7EF29ED}"/>
                </a:ext>
              </a:extLst>
            </p:cNvPr>
            <p:cNvGrpSpPr/>
            <p:nvPr/>
          </p:nvGrpSpPr>
          <p:grpSpPr>
            <a:xfrm>
              <a:off x="3683500" y="2979850"/>
              <a:ext cx="7880938" cy="357265"/>
              <a:chOff x="3683500" y="2903396"/>
              <a:chExt cx="7880938" cy="43372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C59DFF0A-CC32-450E-9029-4ED20F3A1B8F}"/>
                  </a:ext>
                </a:extLst>
              </p:cNvPr>
              <p:cNvGrpSpPr/>
              <p:nvPr/>
            </p:nvGrpSpPr>
            <p:grpSpPr>
              <a:xfrm>
                <a:off x="10598978" y="2903396"/>
                <a:ext cx="965460" cy="433720"/>
                <a:chOff x="10598978" y="2903396"/>
                <a:chExt cx="965460" cy="433720"/>
              </a:xfrm>
            </p:grpSpPr>
            <p:pic>
              <p:nvPicPr>
                <p:cNvPr id="46" name="Picture 248" descr="화살표-6-5">
                  <a:extLst>
                    <a:ext uri="{FF2B5EF4-FFF2-40B4-BE49-F238E27FC236}">
                      <a16:creationId xmlns:a16="http://schemas.microsoft.com/office/drawing/2014/main" id="{0F2CF1DA-E124-4ACD-9947-C715B3F3CF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lum bright="14000" contrast="-30000"/>
                </a:blip>
                <a:srcRect l="51635"/>
                <a:stretch/>
              </p:blipFill>
              <p:spPr bwMode="gray">
                <a:xfrm>
                  <a:off x="10942710" y="2903396"/>
                  <a:ext cx="621728" cy="433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" name="Picture 248" descr="화살표-6-5">
                  <a:extLst>
                    <a:ext uri="{FF2B5EF4-FFF2-40B4-BE49-F238E27FC236}">
                      <a16:creationId xmlns:a16="http://schemas.microsoft.com/office/drawing/2014/main" id="{F0421CC5-AD36-41AA-B33D-5891041A4F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lum bright="14000" contrast="-30000"/>
                </a:blip>
                <a:srcRect r="44150"/>
                <a:stretch/>
              </p:blipFill>
              <p:spPr bwMode="gray">
                <a:xfrm>
                  <a:off x="10598978" y="2903396"/>
                  <a:ext cx="717944" cy="433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6F323BF-C82B-4ED9-9E05-1EAEFEAF0D1C}"/>
                  </a:ext>
                </a:extLst>
              </p:cNvPr>
              <p:cNvGrpSpPr/>
              <p:nvPr/>
            </p:nvGrpSpPr>
            <p:grpSpPr>
              <a:xfrm>
                <a:off x="6664914" y="2903396"/>
                <a:ext cx="4007442" cy="433720"/>
                <a:chOff x="6664914" y="2903396"/>
                <a:chExt cx="4007442" cy="433720"/>
              </a:xfrm>
            </p:grpSpPr>
            <p:pic>
              <p:nvPicPr>
                <p:cNvPr id="43" name="Picture 246" descr="화살표-6-3">
                  <a:extLst>
                    <a:ext uri="{FF2B5EF4-FFF2-40B4-BE49-F238E27FC236}">
                      <a16:creationId xmlns:a16="http://schemas.microsoft.com/office/drawing/2014/main" id="{8ACD15C7-D6CB-4E2A-91D1-5666C8463B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lum bright="14000" contrast="-30000"/>
                </a:blip>
                <a:srcRect/>
                <a:stretch>
                  <a:fillRect/>
                </a:stretch>
              </p:blipFill>
              <p:spPr bwMode="gray">
                <a:xfrm>
                  <a:off x="6664914" y="2903396"/>
                  <a:ext cx="1287102" cy="433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246" descr="화살표-6-3">
                  <a:extLst>
                    <a:ext uri="{FF2B5EF4-FFF2-40B4-BE49-F238E27FC236}">
                      <a16:creationId xmlns:a16="http://schemas.microsoft.com/office/drawing/2014/main" id="{228BC017-6F1D-4E8E-8C3B-86039EB3B2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lum bright="14000" contrast="-30000"/>
                </a:blip>
                <a:srcRect/>
                <a:stretch>
                  <a:fillRect/>
                </a:stretch>
              </p:blipFill>
              <p:spPr bwMode="gray">
                <a:xfrm>
                  <a:off x="9385254" y="2903396"/>
                  <a:ext cx="1287102" cy="433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246" descr="화살표-6-3">
                  <a:extLst>
                    <a:ext uri="{FF2B5EF4-FFF2-40B4-BE49-F238E27FC236}">
                      <a16:creationId xmlns:a16="http://schemas.microsoft.com/office/drawing/2014/main" id="{5D979331-06F8-4061-B6E2-438913A88D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lum bright="14000" contrast="-30000"/>
                </a:blip>
                <a:srcRect l="14148" r="36201"/>
                <a:stretch/>
              </p:blipFill>
              <p:spPr bwMode="gray">
                <a:xfrm>
                  <a:off x="7308465" y="2903396"/>
                  <a:ext cx="2828199" cy="433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D892B55-FE51-4D77-BAEC-AFF22B7F38DB}"/>
                  </a:ext>
                </a:extLst>
              </p:cNvPr>
              <p:cNvGrpSpPr/>
              <p:nvPr/>
            </p:nvGrpSpPr>
            <p:grpSpPr>
              <a:xfrm>
                <a:off x="3683500" y="2903396"/>
                <a:ext cx="3070182" cy="433720"/>
                <a:chOff x="3683500" y="2903396"/>
                <a:chExt cx="3070182" cy="433720"/>
              </a:xfrm>
            </p:grpSpPr>
            <p:pic>
              <p:nvPicPr>
                <p:cNvPr id="39" name="Picture 244" descr="화살표-6">
                  <a:extLst>
                    <a:ext uri="{FF2B5EF4-FFF2-40B4-BE49-F238E27FC236}">
                      <a16:creationId xmlns:a16="http://schemas.microsoft.com/office/drawing/2014/main" id="{7E61AD6D-8744-4D1D-9894-9B202660C1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 bright="14000" contrast="-30000"/>
                </a:blip>
                <a:srcRect/>
                <a:stretch>
                  <a:fillRect/>
                </a:stretch>
              </p:blipFill>
              <p:spPr bwMode="gray">
                <a:xfrm>
                  <a:off x="3683500" y="2903396"/>
                  <a:ext cx="1287102" cy="433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244" descr="화살표-6">
                  <a:extLst>
                    <a:ext uri="{FF2B5EF4-FFF2-40B4-BE49-F238E27FC236}">
                      <a16:creationId xmlns:a16="http://schemas.microsoft.com/office/drawing/2014/main" id="{7DA510CB-FC44-4D7C-9634-AB4DE9F9C0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 bright="14000" contrast="-30000"/>
                </a:blip>
                <a:srcRect/>
                <a:stretch>
                  <a:fillRect/>
                </a:stretch>
              </p:blipFill>
              <p:spPr bwMode="gray">
                <a:xfrm>
                  <a:off x="5466580" y="2903396"/>
                  <a:ext cx="1287102" cy="433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244" descr="화살표-6">
                  <a:extLst>
                    <a:ext uri="{FF2B5EF4-FFF2-40B4-BE49-F238E27FC236}">
                      <a16:creationId xmlns:a16="http://schemas.microsoft.com/office/drawing/2014/main" id="{CF5B55C8-A78D-4783-A909-6DC5F3EA3C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lum bright="14000" contrast="-30000"/>
                </a:blip>
                <a:srcRect l="16076" r="26564"/>
                <a:stretch/>
              </p:blipFill>
              <p:spPr bwMode="gray">
                <a:xfrm>
                  <a:off x="4394684" y="2903396"/>
                  <a:ext cx="1216984" cy="433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16CF613-C4DE-4519-9B99-8A958598CD16}"/>
                </a:ext>
              </a:extLst>
            </p:cNvPr>
            <p:cNvGrpSpPr/>
            <p:nvPr/>
          </p:nvGrpSpPr>
          <p:grpSpPr>
            <a:xfrm>
              <a:off x="3004794" y="2965709"/>
              <a:ext cx="8388440" cy="385517"/>
              <a:chOff x="525692" y="2806672"/>
              <a:chExt cx="9781792" cy="408067"/>
            </a:xfrm>
          </p:grpSpPr>
          <p:grpSp>
            <p:nvGrpSpPr>
              <p:cNvPr id="31" name="그룹 1073">
                <a:extLst>
                  <a:ext uri="{FF2B5EF4-FFF2-40B4-BE49-F238E27FC236}">
                    <a16:creationId xmlns:a16="http://schemas.microsoft.com/office/drawing/2014/main" id="{14A97E74-16F6-4A86-95E1-3AFF666F622D}"/>
                  </a:ext>
                </a:extLst>
              </p:cNvPr>
              <p:cNvGrpSpPr/>
              <p:nvPr/>
            </p:nvGrpSpPr>
            <p:grpSpPr>
              <a:xfrm>
                <a:off x="2678500" y="2908688"/>
                <a:ext cx="7628984" cy="204036"/>
                <a:chOff x="1447173" y="5944496"/>
                <a:chExt cx="3394477" cy="286289"/>
              </a:xfrm>
            </p:grpSpPr>
            <p:sp>
              <p:nvSpPr>
                <p:cNvPr id="33" name="Rectangle 454">
                  <a:extLst>
                    <a:ext uri="{FF2B5EF4-FFF2-40B4-BE49-F238E27FC236}">
                      <a16:creationId xmlns:a16="http://schemas.microsoft.com/office/drawing/2014/main" id="{F8424B8B-3E51-49D3-BD71-140A2C221C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447173" y="5944496"/>
                  <a:ext cx="309397" cy="2862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785829" fontAlgn="base" latinLnBrk="0">
                    <a:spcBef>
                      <a:spcPct val="50000"/>
                    </a:spcBef>
                    <a:spcAft>
                      <a:spcPts val="133"/>
                    </a:spcAft>
                  </a:pPr>
                  <a:r>
                    <a:rPr kumimoji="1" lang="ko-KR" altLang="en-US" sz="857" kern="0" spc="-43" dirty="0">
                      <a:ln>
                        <a:solidFill>
                          <a:srgbClr val="4BACC6">
                            <a:lumMod val="50000"/>
                            <a:alpha val="0"/>
                          </a:srgb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0"/>
                      </a:gra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사업계획</a:t>
                  </a:r>
                </a:p>
              </p:txBody>
            </p:sp>
            <p:sp>
              <p:nvSpPr>
                <p:cNvPr id="34" name="Rectangle 454">
                  <a:extLst>
                    <a:ext uri="{FF2B5EF4-FFF2-40B4-BE49-F238E27FC236}">
                      <a16:creationId xmlns:a16="http://schemas.microsoft.com/office/drawing/2014/main" id="{A37049DC-9324-42E7-AB2F-D673BFCE7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275374" y="5944496"/>
                  <a:ext cx="309397" cy="2862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defTabSz="1100138"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55650" indent="-290513" defTabSz="1100138"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62050" indent="-231775" defTabSz="1100138"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27188" indent="-233363" defTabSz="1100138"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92325" indent="-233363" defTabSz="1100138"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49525" indent="-233363" defTabSz="1100138" fontAlgn="base">
                    <a:spcBef>
                      <a:spcPct val="0"/>
                    </a:spcBef>
                    <a:spcAft>
                      <a:spcPct val="0"/>
                    </a:spcAft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3006725" indent="-233363" defTabSz="1100138" fontAlgn="base">
                    <a:spcBef>
                      <a:spcPct val="0"/>
                    </a:spcBef>
                    <a:spcAft>
                      <a:spcPct val="0"/>
                    </a:spcAft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63925" indent="-233363" defTabSz="1100138" fontAlgn="base">
                    <a:spcBef>
                      <a:spcPct val="0"/>
                    </a:spcBef>
                    <a:spcAft>
                      <a:spcPct val="0"/>
                    </a:spcAft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921125" indent="-233363" defTabSz="1100138" fontAlgn="base">
                    <a:spcBef>
                      <a:spcPct val="0"/>
                    </a:spcBef>
                    <a:spcAft>
                      <a:spcPct val="0"/>
                    </a:spcAft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fontAlgn="base" latinLnBrk="0">
                    <a:spcBef>
                      <a:spcPct val="50000"/>
                    </a:spcBef>
                    <a:spcAft>
                      <a:spcPts val="133"/>
                    </a:spcAft>
                  </a:pPr>
                  <a:r>
                    <a:rPr kumimoji="1" lang="ko-KR" altLang="en-US" sz="857" kern="0" spc="-43" dirty="0">
                      <a:ln>
                        <a:solidFill>
                          <a:srgbClr val="4BACC6">
                            <a:lumMod val="50000"/>
                            <a:alpha val="0"/>
                          </a:srgbClr>
                        </a:solidFill>
                      </a:ln>
                      <a:gradFill>
                        <a:gsLst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0"/>
                      </a:gra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사업수행</a:t>
                  </a:r>
                </a:p>
              </p:txBody>
            </p:sp>
            <p:sp>
              <p:nvSpPr>
                <p:cNvPr id="35" name="Rectangle 454">
                  <a:extLst>
                    <a:ext uri="{FF2B5EF4-FFF2-40B4-BE49-F238E27FC236}">
                      <a16:creationId xmlns:a16="http://schemas.microsoft.com/office/drawing/2014/main" id="{1D349416-507E-4828-9805-6AFA35F2D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532253" y="5944496"/>
                  <a:ext cx="309397" cy="2862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defTabSz="1100138"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55650" indent="-290513" defTabSz="1100138"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62050" indent="-231775" defTabSz="1100138"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27188" indent="-233363" defTabSz="1100138"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92325" indent="-233363" defTabSz="1100138"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49525" indent="-233363" defTabSz="1100138" fontAlgn="base">
                    <a:spcBef>
                      <a:spcPct val="0"/>
                    </a:spcBef>
                    <a:spcAft>
                      <a:spcPct val="0"/>
                    </a:spcAft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3006725" indent="-233363" defTabSz="1100138" fontAlgn="base">
                    <a:spcBef>
                      <a:spcPct val="0"/>
                    </a:spcBef>
                    <a:spcAft>
                      <a:spcPct val="0"/>
                    </a:spcAft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63925" indent="-233363" defTabSz="1100138" fontAlgn="base">
                    <a:spcBef>
                      <a:spcPct val="0"/>
                    </a:spcBef>
                    <a:spcAft>
                      <a:spcPct val="0"/>
                    </a:spcAft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921125" indent="-233363" defTabSz="1100138" fontAlgn="base">
                    <a:spcBef>
                      <a:spcPct val="0"/>
                    </a:spcBef>
                    <a:spcAft>
                      <a:spcPct val="0"/>
                    </a:spcAft>
                    <a:defRPr sz="29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fontAlgn="base" latinLnBrk="0">
                    <a:spcBef>
                      <a:spcPct val="50000"/>
                    </a:spcBef>
                    <a:spcAft>
                      <a:spcPts val="133"/>
                    </a:spcAft>
                  </a:pPr>
                  <a:r>
                    <a:rPr lang="ko-KR" altLang="en-US" sz="857" spc="-43" dirty="0">
                      <a:ln>
                        <a:solidFill>
                          <a:srgbClr val="4BACC6">
                            <a:lumMod val="50000"/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사업완료</a:t>
                  </a:r>
                </a:p>
              </p:txBody>
            </p:sp>
          </p:grpSp>
          <p:sp>
            <p:nvSpPr>
              <p:cNvPr id="32" name="Rectangle 15">
                <a:extLst>
                  <a:ext uri="{FF2B5EF4-FFF2-40B4-BE49-F238E27FC236}">
                    <a16:creationId xmlns:a16="http://schemas.microsoft.com/office/drawing/2014/main" id="{CB3FAFB4-2D11-4219-9B05-7A9D627870B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25692" y="2806672"/>
                <a:ext cx="695359" cy="4080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785829" fontAlgn="base" latinLnBrk="0"/>
                <a:r>
                  <a:rPr kumimoji="1" lang="ko-KR" altLang="en-US" sz="857" kern="0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주요</a:t>
                </a:r>
              </a:p>
              <a:p>
                <a:pPr algn="ctr" defTabSz="785829" fontAlgn="base" latinLnBrk="0"/>
                <a:r>
                  <a:rPr kumimoji="1" lang="ko-KR" altLang="en-US" sz="857" kern="0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관리영역</a:t>
                </a:r>
              </a:p>
            </p:txBody>
          </p:sp>
        </p:grpSp>
      </p:grpSp>
      <p:grpSp>
        <p:nvGrpSpPr>
          <p:cNvPr id="48" name="그룹 1089">
            <a:extLst>
              <a:ext uri="{FF2B5EF4-FFF2-40B4-BE49-F238E27FC236}">
                <a16:creationId xmlns:a16="http://schemas.microsoft.com/office/drawing/2014/main" id="{A3AB9374-F992-4197-BB9B-05971F80E3D8}"/>
              </a:ext>
            </a:extLst>
          </p:cNvPr>
          <p:cNvGrpSpPr/>
          <p:nvPr/>
        </p:nvGrpSpPr>
        <p:grpSpPr>
          <a:xfrm>
            <a:off x="4847762" y="2111510"/>
            <a:ext cx="558687" cy="269379"/>
            <a:chOff x="3683799" y="3553297"/>
            <a:chExt cx="1482625" cy="454446"/>
          </a:xfrm>
        </p:grpSpPr>
        <p:grpSp>
          <p:nvGrpSpPr>
            <p:cNvPr id="49" name="그룹 1384">
              <a:extLst>
                <a:ext uri="{FF2B5EF4-FFF2-40B4-BE49-F238E27FC236}">
                  <a16:creationId xmlns:a16="http://schemas.microsoft.com/office/drawing/2014/main" id="{1C178C58-7C0A-493E-9B50-93C3D8AC341A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6EBEFA4C-1C57-4FA0-9E8E-ADFAC3343000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11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53" name="AutoShape 25">
                <a:extLst>
                  <a:ext uri="{FF2B5EF4-FFF2-40B4-BE49-F238E27FC236}">
                    <a16:creationId xmlns:a16="http://schemas.microsoft.com/office/drawing/2014/main" id="{AC34110C-21E9-4739-AD54-CA7132F2E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50" name="Text Box 29">
              <a:extLst>
                <a:ext uri="{FF2B5EF4-FFF2-40B4-BE49-F238E27FC236}">
                  <a16:creationId xmlns:a16="http://schemas.microsoft.com/office/drawing/2014/main" id="{229BAF7B-3584-4A46-A616-F0C216C15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6693" y="3774178"/>
              <a:ext cx="936830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사업계획 수립</a:t>
              </a:r>
            </a:p>
          </p:txBody>
        </p:sp>
        <p:sp>
          <p:nvSpPr>
            <p:cNvPr id="51" name="Text Box 29">
              <a:extLst>
                <a:ext uri="{FF2B5EF4-FFF2-40B4-BE49-F238E27FC236}">
                  <a16:creationId xmlns:a16="http://schemas.microsoft.com/office/drawing/2014/main" id="{6DAE0477-A505-4E23-A312-8F3F659BF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8584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CM-101.</a:t>
              </a:r>
            </a:p>
          </p:txBody>
        </p:sp>
      </p:grpSp>
      <p:grpSp>
        <p:nvGrpSpPr>
          <p:cNvPr id="54" name="그룹 1090">
            <a:extLst>
              <a:ext uri="{FF2B5EF4-FFF2-40B4-BE49-F238E27FC236}">
                <a16:creationId xmlns:a16="http://schemas.microsoft.com/office/drawing/2014/main" id="{62C220F2-C769-4ACD-B8A9-61CCBAB6B81B}"/>
              </a:ext>
            </a:extLst>
          </p:cNvPr>
          <p:cNvGrpSpPr/>
          <p:nvPr/>
        </p:nvGrpSpPr>
        <p:grpSpPr>
          <a:xfrm>
            <a:off x="5436396" y="2111510"/>
            <a:ext cx="558688" cy="269379"/>
            <a:chOff x="3683799" y="3553297"/>
            <a:chExt cx="1482625" cy="454446"/>
          </a:xfrm>
        </p:grpSpPr>
        <p:grpSp>
          <p:nvGrpSpPr>
            <p:cNvPr id="55" name="그룹 1379">
              <a:extLst>
                <a:ext uri="{FF2B5EF4-FFF2-40B4-BE49-F238E27FC236}">
                  <a16:creationId xmlns:a16="http://schemas.microsoft.com/office/drawing/2014/main" id="{08F97D68-B762-4880-9F83-D042E534DCD8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1622AE75-CA29-4983-AE27-F0D1F06AAC09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59" name="AutoShape 25">
                <a:extLst>
                  <a:ext uri="{FF2B5EF4-FFF2-40B4-BE49-F238E27FC236}">
                    <a16:creationId xmlns:a16="http://schemas.microsoft.com/office/drawing/2014/main" id="{7C229F50-DE5E-43B3-936D-5759E2883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56" name="Text Box 29">
              <a:extLst>
                <a:ext uri="{FF2B5EF4-FFF2-40B4-BE49-F238E27FC236}">
                  <a16:creationId xmlns:a16="http://schemas.microsoft.com/office/drawing/2014/main" id="{AE1388FB-3B7C-4D61-AAD4-F48A96531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6692" y="3774178"/>
              <a:ext cx="936828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업무수행 준비</a:t>
              </a:r>
            </a:p>
          </p:txBody>
        </p:sp>
        <p:sp>
          <p:nvSpPr>
            <p:cNvPr id="57" name="Text Box 29">
              <a:extLst>
                <a:ext uri="{FF2B5EF4-FFF2-40B4-BE49-F238E27FC236}">
                  <a16:creationId xmlns:a16="http://schemas.microsoft.com/office/drawing/2014/main" id="{B9AAA675-FC41-47B8-9598-687575BFA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7371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CM-102.</a:t>
              </a:r>
            </a:p>
          </p:txBody>
        </p:sp>
      </p:grpSp>
      <p:grpSp>
        <p:nvGrpSpPr>
          <p:cNvPr id="60" name="그룹 1091">
            <a:extLst>
              <a:ext uri="{FF2B5EF4-FFF2-40B4-BE49-F238E27FC236}">
                <a16:creationId xmlns:a16="http://schemas.microsoft.com/office/drawing/2014/main" id="{EDC8EA6F-02AC-4CE7-BB24-8D622B55B18A}"/>
              </a:ext>
            </a:extLst>
          </p:cNvPr>
          <p:cNvGrpSpPr/>
          <p:nvPr/>
        </p:nvGrpSpPr>
        <p:grpSpPr>
          <a:xfrm>
            <a:off x="5994235" y="2111515"/>
            <a:ext cx="558688" cy="269380"/>
            <a:chOff x="3683799" y="3553297"/>
            <a:chExt cx="1482625" cy="454446"/>
          </a:xfrm>
        </p:grpSpPr>
        <p:grpSp>
          <p:nvGrpSpPr>
            <p:cNvPr id="61" name="그룹 1374">
              <a:extLst>
                <a:ext uri="{FF2B5EF4-FFF2-40B4-BE49-F238E27FC236}">
                  <a16:creationId xmlns:a16="http://schemas.microsoft.com/office/drawing/2014/main" id="{D29CDB1D-AD68-4540-AC8C-13ED9F4E574D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65" name="모서리가 둥근 직사각형 63">
                <a:extLst>
                  <a:ext uri="{FF2B5EF4-FFF2-40B4-BE49-F238E27FC236}">
                    <a16:creationId xmlns:a16="http://schemas.microsoft.com/office/drawing/2014/main" id="{9E79AEDA-4459-4FF1-B440-01A6FF1CAF0E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11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66" name="AutoShape 25">
                <a:extLst>
                  <a:ext uri="{FF2B5EF4-FFF2-40B4-BE49-F238E27FC236}">
                    <a16:creationId xmlns:a16="http://schemas.microsoft.com/office/drawing/2014/main" id="{9AEC4A7F-E616-4087-8811-A3913A5C2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62" name="Text Box 29">
              <a:extLst>
                <a:ext uri="{FF2B5EF4-FFF2-40B4-BE49-F238E27FC236}">
                  <a16:creationId xmlns:a16="http://schemas.microsoft.com/office/drawing/2014/main" id="{A1C8815B-1230-4DB0-9C10-C55E4F36B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3560" y="3739858"/>
              <a:ext cx="823095" cy="242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사업계획</a:t>
              </a:r>
            </a:p>
            <a:p>
              <a:pPr>
                <a:lnSpc>
                  <a:spcPct val="80000"/>
                </a:lnSpc>
              </a:pP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검토 및 착수</a:t>
              </a:r>
            </a:p>
          </p:txBody>
        </p:sp>
        <p:sp>
          <p:nvSpPr>
            <p:cNvPr id="63" name="Text Box 29">
              <a:extLst>
                <a:ext uri="{FF2B5EF4-FFF2-40B4-BE49-F238E27FC236}">
                  <a16:creationId xmlns:a16="http://schemas.microsoft.com/office/drawing/2014/main" id="{93404E0F-D7AC-454A-9D66-E2F4A5423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6374" y="3565763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CM-103.</a:t>
              </a:r>
            </a:p>
          </p:txBody>
        </p:sp>
      </p:grpSp>
      <p:grpSp>
        <p:nvGrpSpPr>
          <p:cNvPr id="67" name="그룹 1092">
            <a:extLst>
              <a:ext uri="{FF2B5EF4-FFF2-40B4-BE49-F238E27FC236}">
                <a16:creationId xmlns:a16="http://schemas.microsoft.com/office/drawing/2014/main" id="{6F856983-038F-4EC0-819F-913D41AEC296}"/>
              </a:ext>
            </a:extLst>
          </p:cNvPr>
          <p:cNvGrpSpPr/>
          <p:nvPr/>
        </p:nvGrpSpPr>
        <p:grpSpPr>
          <a:xfrm>
            <a:off x="6666747" y="2111509"/>
            <a:ext cx="558687" cy="285880"/>
            <a:chOff x="3683799" y="3553297"/>
            <a:chExt cx="1482625" cy="482284"/>
          </a:xfrm>
        </p:grpSpPr>
        <p:grpSp>
          <p:nvGrpSpPr>
            <p:cNvPr id="68" name="그룹 1369">
              <a:extLst>
                <a:ext uri="{FF2B5EF4-FFF2-40B4-BE49-F238E27FC236}">
                  <a16:creationId xmlns:a16="http://schemas.microsoft.com/office/drawing/2014/main" id="{53246133-A039-46AF-8EFA-D05CF54F01A6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71" name="모서리가 둥근 직사각형 69">
                <a:extLst>
                  <a:ext uri="{FF2B5EF4-FFF2-40B4-BE49-F238E27FC236}">
                    <a16:creationId xmlns:a16="http://schemas.microsoft.com/office/drawing/2014/main" id="{6D64D157-1FE9-4B34-80E5-678658AE0A6B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72" name="AutoShape 25">
                <a:extLst>
                  <a:ext uri="{FF2B5EF4-FFF2-40B4-BE49-F238E27FC236}">
                    <a16:creationId xmlns:a16="http://schemas.microsoft.com/office/drawing/2014/main" id="{AA42337A-CE3D-46B2-8152-156135C1B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69" name="Text Box 29">
              <a:extLst>
                <a:ext uri="{FF2B5EF4-FFF2-40B4-BE49-F238E27FC236}">
                  <a16:creationId xmlns:a16="http://schemas.microsoft.com/office/drawing/2014/main" id="{BC59EF02-4105-4741-9EE9-B9BE235EC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913" y="3687042"/>
              <a:ext cx="1158400" cy="3485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 표준 및 절차</a:t>
              </a:r>
            </a:p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정의</a:t>
              </a:r>
            </a:p>
          </p:txBody>
        </p:sp>
        <p:sp>
          <p:nvSpPr>
            <p:cNvPr id="70" name="Text Box 29">
              <a:extLst>
                <a:ext uri="{FF2B5EF4-FFF2-40B4-BE49-F238E27FC236}">
                  <a16:creationId xmlns:a16="http://schemas.microsoft.com/office/drawing/2014/main" id="{FCB0A1D0-D23D-4A72-BF13-4F52B3CA2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85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CM-201.</a:t>
              </a:r>
            </a:p>
          </p:txBody>
        </p:sp>
      </p:grpSp>
      <p:grpSp>
        <p:nvGrpSpPr>
          <p:cNvPr id="73" name="그룹 1093">
            <a:extLst>
              <a:ext uri="{FF2B5EF4-FFF2-40B4-BE49-F238E27FC236}">
                <a16:creationId xmlns:a16="http://schemas.microsoft.com/office/drawing/2014/main" id="{92B526EE-5DD1-4B9C-A546-4BC79E141F5A}"/>
              </a:ext>
            </a:extLst>
          </p:cNvPr>
          <p:cNvGrpSpPr/>
          <p:nvPr/>
        </p:nvGrpSpPr>
        <p:grpSpPr>
          <a:xfrm>
            <a:off x="7255382" y="2111509"/>
            <a:ext cx="558688" cy="285880"/>
            <a:chOff x="3683799" y="3553297"/>
            <a:chExt cx="1482625" cy="482284"/>
          </a:xfrm>
        </p:grpSpPr>
        <p:grpSp>
          <p:nvGrpSpPr>
            <p:cNvPr id="74" name="그룹 1364">
              <a:extLst>
                <a:ext uri="{FF2B5EF4-FFF2-40B4-BE49-F238E27FC236}">
                  <a16:creationId xmlns:a16="http://schemas.microsoft.com/office/drawing/2014/main" id="{0A4EADF6-317A-493B-9347-58B27C14677D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77" name="모서리가 둥근 직사각형 75">
                <a:extLst>
                  <a:ext uri="{FF2B5EF4-FFF2-40B4-BE49-F238E27FC236}">
                    <a16:creationId xmlns:a16="http://schemas.microsoft.com/office/drawing/2014/main" id="{600637BE-0545-4A28-9FE3-84402CF5B5D7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78" name="AutoShape 25">
                <a:extLst>
                  <a:ext uri="{FF2B5EF4-FFF2-40B4-BE49-F238E27FC236}">
                    <a16:creationId xmlns:a16="http://schemas.microsoft.com/office/drawing/2014/main" id="{6CDB3E45-8F26-4150-BB1E-F40279104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75" name="Text Box 29">
              <a:extLst>
                <a:ext uri="{FF2B5EF4-FFF2-40B4-BE49-F238E27FC236}">
                  <a16:creationId xmlns:a16="http://schemas.microsoft.com/office/drawing/2014/main" id="{F9C04F02-F03E-4A6A-B96A-F15E16188B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3560" y="3687042"/>
              <a:ext cx="823095" cy="3485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사업실행</a:t>
              </a:r>
            </a:p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지시 및 관리</a:t>
              </a:r>
            </a:p>
          </p:txBody>
        </p:sp>
        <p:sp>
          <p:nvSpPr>
            <p:cNvPr id="76" name="Text Box 29">
              <a:extLst>
                <a:ext uri="{FF2B5EF4-FFF2-40B4-BE49-F238E27FC236}">
                  <a16:creationId xmlns:a16="http://schemas.microsoft.com/office/drawing/2014/main" id="{B5DD7506-6E2C-4771-AE97-427587B7A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4390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CM-202.</a:t>
              </a:r>
            </a:p>
          </p:txBody>
        </p:sp>
      </p:grpSp>
      <p:grpSp>
        <p:nvGrpSpPr>
          <p:cNvPr id="79" name="그룹 1094">
            <a:extLst>
              <a:ext uri="{FF2B5EF4-FFF2-40B4-BE49-F238E27FC236}">
                <a16:creationId xmlns:a16="http://schemas.microsoft.com/office/drawing/2014/main" id="{3B0C0364-2AAA-49F8-A0F4-F359F633D071}"/>
              </a:ext>
            </a:extLst>
          </p:cNvPr>
          <p:cNvGrpSpPr/>
          <p:nvPr/>
        </p:nvGrpSpPr>
        <p:grpSpPr>
          <a:xfrm>
            <a:off x="7844017" y="2111510"/>
            <a:ext cx="558688" cy="269379"/>
            <a:chOff x="3683799" y="3553297"/>
            <a:chExt cx="1482625" cy="454446"/>
          </a:xfrm>
        </p:grpSpPr>
        <p:grpSp>
          <p:nvGrpSpPr>
            <p:cNvPr id="80" name="그룹 1359">
              <a:extLst>
                <a:ext uri="{FF2B5EF4-FFF2-40B4-BE49-F238E27FC236}">
                  <a16:creationId xmlns:a16="http://schemas.microsoft.com/office/drawing/2014/main" id="{5198B383-3C06-4281-B051-4D0C7D11A470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83" name="모서리가 둥근 직사각형 81">
                <a:extLst>
                  <a:ext uri="{FF2B5EF4-FFF2-40B4-BE49-F238E27FC236}">
                    <a16:creationId xmlns:a16="http://schemas.microsoft.com/office/drawing/2014/main" id="{0C673B7A-1A39-419B-AAE9-2E5FF942922F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84" name="AutoShape 25">
                <a:extLst>
                  <a:ext uri="{FF2B5EF4-FFF2-40B4-BE49-F238E27FC236}">
                    <a16:creationId xmlns:a16="http://schemas.microsoft.com/office/drawing/2014/main" id="{3DD3CF52-3EEF-43B7-9721-5AC801BBF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81" name="Text Box 29">
              <a:extLst>
                <a:ext uri="{FF2B5EF4-FFF2-40B4-BE49-F238E27FC236}">
                  <a16:creationId xmlns:a16="http://schemas.microsoft.com/office/drawing/2014/main" id="{CA0DFF23-64B3-4624-9A93-E11AACB5DD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1078" y="3774175"/>
              <a:ext cx="1128071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단계말 검토 수행</a:t>
              </a:r>
            </a:p>
          </p:txBody>
        </p:sp>
        <p:sp>
          <p:nvSpPr>
            <p:cNvPr id="82" name="Text Box 29">
              <a:extLst>
                <a:ext uri="{FF2B5EF4-FFF2-40B4-BE49-F238E27FC236}">
                  <a16:creationId xmlns:a16="http://schemas.microsoft.com/office/drawing/2014/main" id="{B78C246F-55B6-458E-A930-07C63377F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0631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CM-203.</a:t>
              </a:r>
            </a:p>
          </p:txBody>
        </p:sp>
      </p:grpSp>
      <p:grpSp>
        <p:nvGrpSpPr>
          <p:cNvPr id="85" name="그룹 1095">
            <a:extLst>
              <a:ext uri="{FF2B5EF4-FFF2-40B4-BE49-F238E27FC236}">
                <a16:creationId xmlns:a16="http://schemas.microsoft.com/office/drawing/2014/main" id="{E1B05766-4935-4EA3-8A31-D92B3F9DD0A3}"/>
              </a:ext>
            </a:extLst>
          </p:cNvPr>
          <p:cNvGrpSpPr/>
          <p:nvPr/>
        </p:nvGrpSpPr>
        <p:grpSpPr>
          <a:xfrm>
            <a:off x="8432653" y="2111509"/>
            <a:ext cx="558688" cy="285880"/>
            <a:chOff x="3683799" y="3553297"/>
            <a:chExt cx="1482625" cy="482284"/>
          </a:xfrm>
        </p:grpSpPr>
        <p:grpSp>
          <p:nvGrpSpPr>
            <p:cNvPr id="86" name="그룹 1354">
              <a:extLst>
                <a:ext uri="{FF2B5EF4-FFF2-40B4-BE49-F238E27FC236}">
                  <a16:creationId xmlns:a16="http://schemas.microsoft.com/office/drawing/2014/main" id="{47553700-B07A-409B-B8D0-36733E3F97D9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89" name="모서리가 둥근 직사각형 87">
                <a:extLst>
                  <a:ext uri="{FF2B5EF4-FFF2-40B4-BE49-F238E27FC236}">
                    <a16:creationId xmlns:a16="http://schemas.microsoft.com/office/drawing/2014/main" id="{0FEF0BCF-D1A6-459F-886A-F74D854D2C6B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90" name="AutoShape 25">
                <a:extLst>
                  <a:ext uri="{FF2B5EF4-FFF2-40B4-BE49-F238E27FC236}">
                    <a16:creationId xmlns:a16="http://schemas.microsoft.com/office/drawing/2014/main" id="{19D48C23-E9CB-438C-BE45-421FE4556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marL="298602" indent="-298602" algn="ctr" defTabSz="606716" fontAlgn="base" latinLnBrk="0">
                  <a:lnSpc>
                    <a:spcPts val="571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571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87" name="Text Box 29">
              <a:extLst>
                <a:ext uri="{FF2B5EF4-FFF2-40B4-BE49-F238E27FC236}">
                  <a16:creationId xmlns:a16="http://schemas.microsoft.com/office/drawing/2014/main" id="{96C39F68-5259-481C-8CCD-EFA89797B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8731" y="3687042"/>
              <a:ext cx="792767" cy="3485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이슈분석 및</a:t>
              </a:r>
            </a:p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시정조치</a:t>
              </a:r>
            </a:p>
          </p:txBody>
        </p:sp>
        <p:sp>
          <p:nvSpPr>
            <p:cNvPr id="88" name="Text Box 29">
              <a:extLst>
                <a:ext uri="{FF2B5EF4-FFF2-40B4-BE49-F238E27FC236}">
                  <a16:creationId xmlns:a16="http://schemas.microsoft.com/office/drawing/2014/main" id="{C624922C-4EEA-4B95-9E55-5369334CD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641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CM-204.</a:t>
              </a:r>
            </a:p>
          </p:txBody>
        </p:sp>
      </p:grpSp>
      <p:grpSp>
        <p:nvGrpSpPr>
          <p:cNvPr id="91" name="그룹 1096">
            <a:extLst>
              <a:ext uri="{FF2B5EF4-FFF2-40B4-BE49-F238E27FC236}">
                <a16:creationId xmlns:a16="http://schemas.microsoft.com/office/drawing/2014/main" id="{6B860A21-A31A-4F22-BE48-9FE6DD95049D}"/>
              </a:ext>
            </a:extLst>
          </p:cNvPr>
          <p:cNvGrpSpPr/>
          <p:nvPr/>
        </p:nvGrpSpPr>
        <p:grpSpPr>
          <a:xfrm>
            <a:off x="4847762" y="2461299"/>
            <a:ext cx="558687" cy="269379"/>
            <a:chOff x="3683799" y="3553297"/>
            <a:chExt cx="1482625" cy="454446"/>
          </a:xfrm>
        </p:grpSpPr>
        <p:grpSp>
          <p:nvGrpSpPr>
            <p:cNvPr id="92" name="그룹 1349">
              <a:extLst>
                <a:ext uri="{FF2B5EF4-FFF2-40B4-BE49-F238E27FC236}">
                  <a16:creationId xmlns:a16="http://schemas.microsoft.com/office/drawing/2014/main" id="{911D74A5-532F-4017-B559-5BBB9C1EAC4C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95" name="모서리가 둥근 직사각형 93">
                <a:extLst>
                  <a:ext uri="{FF2B5EF4-FFF2-40B4-BE49-F238E27FC236}">
                    <a16:creationId xmlns:a16="http://schemas.microsoft.com/office/drawing/2014/main" id="{A243D7C7-2CC4-4A57-8C1A-FDB20C2831E1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11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96" name="AutoShape 25">
                <a:extLst>
                  <a:ext uri="{FF2B5EF4-FFF2-40B4-BE49-F238E27FC236}">
                    <a16:creationId xmlns:a16="http://schemas.microsoft.com/office/drawing/2014/main" id="{EBBF999F-A0AB-4D75-A3B7-51FAFF044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93" name="Text Box 29">
              <a:extLst>
                <a:ext uri="{FF2B5EF4-FFF2-40B4-BE49-F238E27FC236}">
                  <a16:creationId xmlns:a16="http://schemas.microsoft.com/office/drawing/2014/main" id="{4E23EDA9-CCEE-4075-A0B2-F0CD551111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242" y="3730602"/>
              <a:ext cx="943738" cy="2614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lnSpc>
                  <a:spcPts val="571"/>
                </a:lnSpc>
                <a:spcBef>
                  <a:spcPct val="0"/>
                </a:spcBef>
                <a:defRPr/>
              </a:pPr>
              <a:r>
                <a:rPr kumimoji="1" lang="ko-KR" altLang="en-US" sz="50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사업범위</a:t>
              </a:r>
              <a:r>
                <a:rPr kumimoji="1" lang="en-US" altLang="ko-KR" sz="50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(WBS)</a:t>
              </a:r>
            </a:p>
            <a:p>
              <a:pPr marL="298602" indent="-298602" algn="ctr" defTabSz="606716" fontAlgn="base" latinLnBrk="0">
                <a:lnSpc>
                  <a:spcPts val="571"/>
                </a:lnSpc>
                <a:spcBef>
                  <a:spcPct val="0"/>
                </a:spcBef>
                <a:defRPr/>
              </a:pPr>
              <a:r>
                <a:rPr kumimoji="1" lang="ko-KR" altLang="en-US" sz="50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수립</a:t>
              </a:r>
            </a:p>
          </p:txBody>
        </p:sp>
        <p:sp>
          <p:nvSpPr>
            <p:cNvPr id="94" name="Text Box 29">
              <a:extLst>
                <a:ext uri="{FF2B5EF4-FFF2-40B4-BE49-F238E27FC236}">
                  <a16:creationId xmlns:a16="http://schemas.microsoft.com/office/drawing/2014/main" id="{80E7AF92-68AA-404A-8F3B-6347358195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8360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CM-111.</a:t>
              </a:r>
            </a:p>
          </p:txBody>
        </p:sp>
      </p:grpSp>
      <p:grpSp>
        <p:nvGrpSpPr>
          <p:cNvPr id="97" name="그룹 1097">
            <a:extLst>
              <a:ext uri="{FF2B5EF4-FFF2-40B4-BE49-F238E27FC236}">
                <a16:creationId xmlns:a16="http://schemas.microsoft.com/office/drawing/2014/main" id="{97AD3D31-B7CB-4C90-96A7-505EDE978417}"/>
              </a:ext>
            </a:extLst>
          </p:cNvPr>
          <p:cNvGrpSpPr/>
          <p:nvPr/>
        </p:nvGrpSpPr>
        <p:grpSpPr>
          <a:xfrm>
            <a:off x="5994235" y="2448937"/>
            <a:ext cx="558687" cy="288373"/>
            <a:chOff x="3683799" y="3532446"/>
            <a:chExt cx="1482625" cy="486490"/>
          </a:xfrm>
        </p:grpSpPr>
        <p:grpSp>
          <p:nvGrpSpPr>
            <p:cNvPr id="98" name="그룹 1344">
              <a:extLst>
                <a:ext uri="{FF2B5EF4-FFF2-40B4-BE49-F238E27FC236}">
                  <a16:creationId xmlns:a16="http://schemas.microsoft.com/office/drawing/2014/main" id="{083082F6-45BB-457C-9448-5E50EF0F75D9}"/>
                </a:ext>
              </a:extLst>
            </p:cNvPr>
            <p:cNvGrpSpPr/>
            <p:nvPr/>
          </p:nvGrpSpPr>
          <p:grpSpPr>
            <a:xfrm>
              <a:off x="3683799" y="3532446"/>
              <a:ext cx="1482625" cy="475297"/>
              <a:chOff x="638901" y="7872690"/>
              <a:chExt cx="1482625" cy="475297"/>
            </a:xfrm>
          </p:grpSpPr>
          <p:sp>
            <p:nvSpPr>
              <p:cNvPr id="101" name="모서리가 둥근 직사각형 99">
                <a:extLst>
                  <a:ext uri="{FF2B5EF4-FFF2-40B4-BE49-F238E27FC236}">
                    <a16:creationId xmlns:a16="http://schemas.microsoft.com/office/drawing/2014/main" id="{2368F4AD-15C2-4E77-953B-3C2537C34689}"/>
                  </a:ext>
                </a:extLst>
              </p:cNvPr>
              <p:cNvSpPr/>
              <p:nvPr/>
            </p:nvSpPr>
            <p:spPr bwMode="auto">
              <a:xfrm>
                <a:off x="650460" y="7872690"/>
                <a:ext cx="1459510" cy="2895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02" name="AutoShape 25">
                <a:extLst>
                  <a:ext uri="{FF2B5EF4-FFF2-40B4-BE49-F238E27FC236}">
                    <a16:creationId xmlns:a16="http://schemas.microsoft.com/office/drawing/2014/main" id="{9F3CB741-D101-4D16-BB6F-BBE7FB099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99" name="Text Box 29">
              <a:extLst>
                <a:ext uri="{FF2B5EF4-FFF2-40B4-BE49-F238E27FC236}">
                  <a16:creationId xmlns:a16="http://schemas.microsoft.com/office/drawing/2014/main" id="{059E252D-E91F-4B51-B960-4A14A68D8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6243" y="3749906"/>
              <a:ext cx="1097743" cy="2690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요구사항 기준선</a:t>
              </a:r>
            </a:p>
            <a:p>
              <a:pPr>
                <a:lnSpc>
                  <a:spcPct val="90000"/>
                </a:lnSpc>
              </a:pP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설정</a:t>
              </a:r>
            </a:p>
          </p:txBody>
        </p:sp>
        <p:sp>
          <p:nvSpPr>
            <p:cNvPr id="100" name="Text Box 29">
              <a:extLst>
                <a:ext uri="{FF2B5EF4-FFF2-40B4-BE49-F238E27FC236}">
                  <a16:creationId xmlns:a16="http://schemas.microsoft.com/office/drawing/2014/main" id="{E1941669-BAA5-4B6C-8BEF-BC28E16DF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6377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CM-112.</a:t>
              </a:r>
            </a:p>
          </p:txBody>
        </p:sp>
      </p:grpSp>
      <p:grpSp>
        <p:nvGrpSpPr>
          <p:cNvPr id="103" name="그룹 1098">
            <a:extLst>
              <a:ext uri="{FF2B5EF4-FFF2-40B4-BE49-F238E27FC236}">
                <a16:creationId xmlns:a16="http://schemas.microsoft.com/office/drawing/2014/main" id="{D79F6426-1786-4254-8D21-16DBEF3E8259}"/>
              </a:ext>
            </a:extLst>
          </p:cNvPr>
          <p:cNvGrpSpPr/>
          <p:nvPr/>
        </p:nvGrpSpPr>
        <p:grpSpPr>
          <a:xfrm>
            <a:off x="4847762" y="2833073"/>
            <a:ext cx="558687" cy="269379"/>
            <a:chOff x="3683799" y="3553297"/>
            <a:chExt cx="1482625" cy="454446"/>
          </a:xfrm>
        </p:grpSpPr>
        <p:grpSp>
          <p:nvGrpSpPr>
            <p:cNvPr id="104" name="그룹 1339">
              <a:extLst>
                <a:ext uri="{FF2B5EF4-FFF2-40B4-BE49-F238E27FC236}">
                  <a16:creationId xmlns:a16="http://schemas.microsoft.com/office/drawing/2014/main" id="{052ADBCF-50D5-49E4-B14B-D969A0D74FBF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07" name="모서리가 둥근 직사각형 105">
                <a:extLst>
                  <a:ext uri="{FF2B5EF4-FFF2-40B4-BE49-F238E27FC236}">
                    <a16:creationId xmlns:a16="http://schemas.microsoft.com/office/drawing/2014/main" id="{F9204AB6-DFFD-46AA-9D70-B320A10EE0B2}"/>
                  </a:ext>
                </a:extLst>
              </p:cNvPr>
              <p:cNvSpPr/>
              <p:nvPr/>
            </p:nvSpPr>
            <p:spPr bwMode="auto">
              <a:xfrm>
                <a:off x="650460" y="7893541"/>
                <a:ext cx="1471065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11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08" name="AutoShape 25">
                <a:extLst>
                  <a:ext uri="{FF2B5EF4-FFF2-40B4-BE49-F238E27FC236}">
                    <a16:creationId xmlns:a16="http://schemas.microsoft.com/office/drawing/2014/main" id="{C8B4E17C-E611-4BA4-B40D-0FD666266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05" name="Text Box 29">
              <a:extLst>
                <a:ext uri="{FF2B5EF4-FFF2-40B4-BE49-F238E27FC236}">
                  <a16:creationId xmlns:a16="http://schemas.microsoft.com/office/drawing/2014/main" id="{814A9F81-46CE-4A53-AEE8-BBCDC5A2C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347" y="3797613"/>
              <a:ext cx="939526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ko-KR" altLang="en-US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상세 </a:t>
              </a: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WBS </a:t>
              </a:r>
              <a:r>
                <a:rPr lang="ko-KR" altLang="en-US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작성</a:t>
              </a:r>
            </a:p>
          </p:txBody>
        </p:sp>
        <p:sp>
          <p:nvSpPr>
            <p:cNvPr id="106" name="Text Box 29">
              <a:extLst>
                <a:ext uri="{FF2B5EF4-FFF2-40B4-BE49-F238E27FC236}">
                  <a16:creationId xmlns:a16="http://schemas.microsoft.com/office/drawing/2014/main" id="{98BB25E6-9D89-4AB5-A99C-24923F9B0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8355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CM-121.</a:t>
              </a:r>
            </a:p>
          </p:txBody>
        </p:sp>
      </p:grpSp>
      <p:grpSp>
        <p:nvGrpSpPr>
          <p:cNvPr id="109" name="그룹 1099">
            <a:extLst>
              <a:ext uri="{FF2B5EF4-FFF2-40B4-BE49-F238E27FC236}">
                <a16:creationId xmlns:a16="http://schemas.microsoft.com/office/drawing/2014/main" id="{B2BB640A-7976-4F47-8649-37A23E130239}"/>
              </a:ext>
            </a:extLst>
          </p:cNvPr>
          <p:cNvGrpSpPr/>
          <p:nvPr/>
        </p:nvGrpSpPr>
        <p:grpSpPr>
          <a:xfrm>
            <a:off x="5994235" y="2833073"/>
            <a:ext cx="558688" cy="269379"/>
            <a:chOff x="3683799" y="3553297"/>
            <a:chExt cx="1482625" cy="454446"/>
          </a:xfrm>
        </p:grpSpPr>
        <p:grpSp>
          <p:nvGrpSpPr>
            <p:cNvPr id="110" name="그룹 1334">
              <a:extLst>
                <a:ext uri="{FF2B5EF4-FFF2-40B4-BE49-F238E27FC236}">
                  <a16:creationId xmlns:a16="http://schemas.microsoft.com/office/drawing/2014/main" id="{CCCCFC1F-937E-4FEC-A815-5B7A4F5C9DED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13" name="모서리가 둥근 직사각형 111">
                <a:extLst>
                  <a:ext uri="{FF2B5EF4-FFF2-40B4-BE49-F238E27FC236}">
                    <a16:creationId xmlns:a16="http://schemas.microsoft.com/office/drawing/2014/main" id="{0ED43473-F7DA-4A1F-9AA7-206328292BD9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14" name="AutoShape 25">
                <a:extLst>
                  <a:ext uri="{FF2B5EF4-FFF2-40B4-BE49-F238E27FC236}">
                    <a16:creationId xmlns:a16="http://schemas.microsoft.com/office/drawing/2014/main" id="{60C8A2D0-238B-4FEB-BD55-799A58464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11" name="Text Box 29">
              <a:extLst>
                <a:ext uri="{FF2B5EF4-FFF2-40B4-BE49-F238E27FC236}">
                  <a16:creationId xmlns:a16="http://schemas.microsoft.com/office/drawing/2014/main" id="{4788085A-83EF-4C7C-A018-37DE7369F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4837" y="3787387"/>
              <a:ext cx="1280559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일정관리 계획 수립</a:t>
              </a:r>
            </a:p>
          </p:txBody>
        </p:sp>
        <p:sp>
          <p:nvSpPr>
            <p:cNvPr id="112" name="Text Box 29">
              <a:extLst>
                <a:ext uri="{FF2B5EF4-FFF2-40B4-BE49-F238E27FC236}">
                  <a16:creationId xmlns:a16="http://schemas.microsoft.com/office/drawing/2014/main" id="{5A8877B7-F74A-4AEC-B307-9A3BF1382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6374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CM-122.</a:t>
              </a:r>
            </a:p>
          </p:txBody>
        </p:sp>
      </p:grpSp>
      <p:grpSp>
        <p:nvGrpSpPr>
          <p:cNvPr id="115" name="그룹 1100">
            <a:extLst>
              <a:ext uri="{FF2B5EF4-FFF2-40B4-BE49-F238E27FC236}">
                <a16:creationId xmlns:a16="http://schemas.microsoft.com/office/drawing/2014/main" id="{3E6A77BA-5E6E-4D06-80B9-B067234AD350}"/>
              </a:ext>
            </a:extLst>
          </p:cNvPr>
          <p:cNvGrpSpPr/>
          <p:nvPr/>
        </p:nvGrpSpPr>
        <p:grpSpPr>
          <a:xfrm>
            <a:off x="5994235" y="3197656"/>
            <a:ext cx="558687" cy="269379"/>
            <a:chOff x="3683799" y="3553297"/>
            <a:chExt cx="1482625" cy="454446"/>
          </a:xfrm>
        </p:grpSpPr>
        <p:grpSp>
          <p:nvGrpSpPr>
            <p:cNvPr id="116" name="그룹 1329">
              <a:extLst>
                <a:ext uri="{FF2B5EF4-FFF2-40B4-BE49-F238E27FC236}">
                  <a16:creationId xmlns:a16="http://schemas.microsoft.com/office/drawing/2014/main" id="{F926B59D-9970-4C91-82AF-D1ACCA0DD569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19" name="모서리가 둥근 직사각형 117">
                <a:extLst>
                  <a:ext uri="{FF2B5EF4-FFF2-40B4-BE49-F238E27FC236}">
                    <a16:creationId xmlns:a16="http://schemas.microsoft.com/office/drawing/2014/main" id="{CDA50C85-8C00-418E-B614-78C5935ABEC4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0" name="AutoShape 25">
                <a:extLst>
                  <a:ext uri="{FF2B5EF4-FFF2-40B4-BE49-F238E27FC236}">
                    <a16:creationId xmlns:a16="http://schemas.microsoft.com/office/drawing/2014/main" id="{CE174048-1740-4BCD-AF24-0BB4031FD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17" name="Text Box 29">
              <a:extLst>
                <a:ext uri="{FF2B5EF4-FFF2-40B4-BE49-F238E27FC236}">
                  <a16:creationId xmlns:a16="http://schemas.microsoft.com/office/drawing/2014/main" id="{A4F2D2BF-B80B-4387-A802-2A4FE568A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4832" y="3780480"/>
              <a:ext cx="1280561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자원관리 계획 수립</a:t>
              </a:r>
            </a:p>
          </p:txBody>
        </p:sp>
        <p:sp>
          <p:nvSpPr>
            <p:cNvPr id="118" name="Text Box 29">
              <a:extLst>
                <a:ext uri="{FF2B5EF4-FFF2-40B4-BE49-F238E27FC236}">
                  <a16:creationId xmlns:a16="http://schemas.microsoft.com/office/drawing/2014/main" id="{088E0300-8A8D-4758-AF42-7F14A3BE1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6377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CM-131.</a:t>
              </a:r>
            </a:p>
          </p:txBody>
        </p:sp>
      </p:grpSp>
      <p:grpSp>
        <p:nvGrpSpPr>
          <p:cNvPr id="121" name="그룹 1101">
            <a:extLst>
              <a:ext uri="{FF2B5EF4-FFF2-40B4-BE49-F238E27FC236}">
                <a16:creationId xmlns:a16="http://schemas.microsoft.com/office/drawing/2014/main" id="{8BF5A03F-B45E-48DD-AAC4-7158B94A0E22}"/>
              </a:ext>
            </a:extLst>
          </p:cNvPr>
          <p:cNvGrpSpPr/>
          <p:nvPr/>
        </p:nvGrpSpPr>
        <p:grpSpPr>
          <a:xfrm>
            <a:off x="4847762" y="3562238"/>
            <a:ext cx="558687" cy="269379"/>
            <a:chOff x="3683799" y="3553297"/>
            <a:chExt cx="1482625" cy="454446"/>
          </a:xfrm>
        </p:grpSpPr>
        <p:grpSp>
          <p:nvGrpSpPr>
            <p:cNvPr id="122" name="그룹 1324">
              <a:extLst>
                <a:ext uri="{FF2B5EF4-FFF2-40B4-BE49-F238E27FC236}">
                  <a16:creationId xmlns:a16="http://schemas.microsoft.com/office/drawing/2014/main" id="{C3C44534-5F5E-4D6F-9598-FB68B81F6C8E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25" name="모서리가 둥근 직사각형 123">
                <a:extLst>
                  <a:ext uri="{FF2B5EF4-FFF2-40B4-BE49-F238E27FC236}">
                    <a16:creationId xmlns:a16="http://schemas.microsoft.com/office/drawing/2014/main" id="{DA943AA8-01A1-4F38-9A55-9C91CFA72BD3}"/>
                  </a:ext>
                </a:extLst>
              </p:cNvPr>
              <p:cNvSpPr/>
              <p:nvPr/>
            </p:nvSpPr>
            <p:spPr bwMode="auto">
              <a:xfrm>
                <a:off x="650460" y="7893541"/>
                <a:ext cx="1471065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6" name="AutoShape 25">
                <a:extLst>
                  <a:ext uri="{FF2B5EF4-FFF2-40B4-BE49-F238E27FC236}">
                    <a16:creationId xmlns:a16="http://schemas.microsoft.com/office/drawing/2014/main" id="{EA634A09-E565-43E5-8F41-D7D3FC0AD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23" name="Text Box 29">
              <a:extLst>
                <a:ext uri="{FF2B5EF4-FFF2-40B4-BE49-F238E27FC236}">
                  <a16:creationId xmlns:a16="http://schemas.microsoft.com/office/drawing/2014/main" id="{3CF16E02-50AF-4E39-AE3D-CF2947E7A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6693" y="3780968"/>
              <a:ext cx="936830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문서표준 수립</a:t>
              </a:r>
            </a:p>
          </p:txBody>
        </p:sp>
        <p:sp>
          <p:nvSpPr>
            <p:cNvPr id="124" name="Text Box 29">
              <a:extLst>
                <a:ext uri="{FF2B5EF4-FFF2-40B4-BE49-F238E27FC236}">
                  <a16:creationId xmlns:a16="http://schemas.microsoft.com/office/drawing/2014/main" id="{81B73215-69D6-46E8-858C-D04FD6AA3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8355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CM-141.</a:t>
              </a:r>
            </a:p>
          </p:txBody>
        </p:sp>
      </p:grpSp>
      <p:grpSp>
        <p:nvGrpSpPr>
          <p:cNvPr id="127" name="그룹 1102">
            <a:extLst>
              <a:ext uri="{FF2B5EF4-FFF2-40B4-BE49-F238E27FC236}">
                <a16:creationId xmlns:a16="http://schemas.microsoft.com/office/drawing/2014/main" id="{58242D81-20E7-438B-9A81-9FFAA54F4D07}"/>
              </a:ext>
            </a:extLst>
          </p:cNvPr>
          <p:cNvGrpSpPr/>
          <p:nvPr/>
        </p:nvGrpSpPr>
        <p:grpSpPr>
          <a:xfrm>
            <a:off x="6662555" y="3562238"/>
            <a:ext cx="558688" cy="269379"/>
            <a:chOff x="3683799" y="3553297"/>
            <a:chExt cx="1482625" cy="454446"/>
          </a:xfrm>
        </p:grpSpPr>
        <p:grpSp>
          <p:nvGrpSpPr>
            <p:cNvPr id="128" name="그룹 1319">
              <a:extLst>
                <a:ext uri="{FF2B5EF4-FFF2-40B4-BE49-F238E27FC236}">
                  <a16:creationId xmlns:a16="http://schemas.microsoft.com/office/drawing/2014/main" id="{20269794-BA36-4C72-9210-872CC4C68330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31" name="모서리가 둥근 직사각형 129">
                <a:extLst>
                  <a:ext uri="{FF2B5EF4-FFF2-40B4-BE49-F238E27FC236}">
                    <a16:creationId xmlns:a16="http://schemas.microsoft.com/office/drawing/2014/main" id="{27F2346F-A074-4753-B20D-43C0620ED306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32" name="AutoShape 25">
                <a:extLst>
                  <a:ext uri="{FF2B5EF4-FFF2-40B4-BE49-F238E27FC236}">
                    <a16:creationId xmlns:a16="http://schemas.microsoft.com/office/drawing/2014/main" id="{7E67ADA1-4ECE-4D42-B75E-14A36ACB9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29" name="Text Box 29">
              <a:extLst>
                <a:ext uri="{FF2B5EF4-FFF2-40B4-BE49-F238E27FC236}">
                  <a16:creationId xmlns:a16="http://schemas.microsoft.com/office/drawing/2014/main" id="{697C7C56-3BB9-4489-BA7F-ACE33BF2E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4316" y="3780968"/>
              <a:ext cx="761594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defRPr>
              </a:lvl1pPr>
            </a:lstStyle>
            <a:p>
              <a:r>
                <a:rPr lang="ko-KR" altLang="en-US" sz="643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문서 작성</a:t>
              </a:r>
            </a:p>
          </p:txBody>
        </p:sp>
        <p:sp>
          <p:nvSpPr>
            <p:cNvPr id="130" name="Text Box 29">
              <a:extLst>
                <a:ext uri="{FF2B5EF4-FFF2-40B4-BE49-F238E27FC236}">
                  <a16:creationId xmlns:a16="http://schemas.microsoft.com/office/drawing/2014/main" id="{F9ABC1FF-1C0E-4F5E-A7DA-C62B3EAFC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6941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CM-241.</a:t>
              </a:r>
            </a:p>
          </p:txBody>
        </p:sp>
      </p:grpSp>
      <p:grpSp>
        <p:nvGrpSpPr>
          <p:cNvPr id="133" name="그룹 1103">
            <a:extLst>
              <a:ext uri="{FF2B5EF4-FFF2-40B4-BE49-F238E27FC236}">
                <a16:creationId xmlns:a16="http://schemas.microsoft.com/office/drawing/2014/main" id="{E8F55328-0383-497C-ACB0-42A02056E695}"/>
              </a:ext>
            </a:extLst>
          </p:cNvPr>
          <p:cNvGrpSpPr/>
          <p:nvPr/>
        </p:nvGrpSpPr>
        <p:grpSpPr>
          <a:xfrm>
            <a:off x="5994235" y="3938169"/>
            <a:ext cx="558687" cy="269379"/>
            <a:chOff x="3683799" y="3553297"/>
            <a:chExt cx="1482625" cy="454446"/>
          </a:xfrm>
        </p:grpSpPr>
        <p:grpSp>
          <p:nvGrpSpPr>
            <p:cNvPr id="134" name="그룹 1314">
              <a:extLst>
                <a:ext uri="{FF2B5EF4-FFF2-40B4-BE49-F238E27FC236}">
                  <a16:creationId xmlns:a16="http://schemas.microsoft.com/office/drawing/2014/main" id="{890CFFC2-11AD-4EE3-9C69-9FD261149194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37" name="모서리가 둥근 직사각형 135">
                <a:extLst>
                  <a:ext uri="{FF2B5EF4-FFF2-40B4-BE49-F238E27FC236}">
                    <a16:creationId xmlns:a16="http://schemas.microsoft.com/office/drawing/2014/main" id="{EAB3E391-32ED-4B92-A296-ED77F160F5A9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11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38" name="AutoShape 25">
                <a:extLst>
                  <a:ext uri="{FF2B5EF4-FFF2-40B4-BE49-F238E27FC236}">
                    <a16:creationId xmlns:a16="http://schemas.microsoft.com/office/drawing/2014/main" id="{63D03786-F45E-4D55-9E43-4E91D7021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35" name="Text Box 29">
              <a:extLst>
                <a:ext uri="{FF2B5EF4-FFF2-40B4-BE49-F238E27FC236}">
                  <a16:creationId xmlns:a16="http://schemas.microsoft.com/office/drawing/2014/main" id="{FED64334-342F-4114-898A-48BE0723E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4832" y="3774170"/>
              <a:ext cx="1280561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위험관리 계획 수립</a:t>
              </a:r>
            </a:p>
          </p:txBody>
        </p:sp>
        <p:sp>
          <p:nvSpPr>
            <p:cNvPr id="136" name="Text Box 29">
              <a:extLst>
                <a:ext uri="{FF2B5EF4-FFF2-40B4-BE49-F238E27FC236}">
                  <a16:creationId xmlns:a16="http://schemas.microsoft.com/office/drawing/2014/main" id="{BC78953A-C709-48E9-8396-2F06B20E8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6377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CM-151.</a:t>
              </a:r>
            </a:p>
          </p:txBody>
        </p:sp>
      </p:grpSp>
      <p:grpSp>
        <p:nvGrpSpPr>
          <p:cNvPr id="139" name="그룹 1104">
            <a:extLst>
              <a:ext uri="{FF2B5EF4-FFF2-40B4-BE49-F238E27FC236}">
                <a16:creationId xmlns:a16="http://schemas.microsoft.com/office/drawing/2014/main" id="{53A34470-AC56-4CCE-BA42-D8D47E2C6A9E}"/>
              </a:ext>
            </a:extLst>
          </p:cNvPr>
          <p:cNvGrpSpPr/>
          <p:nvPr/>
        </p:nvGrpSpPr>
        <p:grpSpPr>
          <a:xfrm>
            <a:off x="4847762" y="4284111"/>
            <a:ext cx="563042" cy="269379"/>
            <a:chOff x="3683799" y="3553297"/>
            <a:chExt cx="1494182" cy="454446"/>
          </a:xfrm>
        </p:grpSpPr>
        <p:grpSp>
          <p:nvGrpSpPr>
            <p:cNvPr id="140" name="그룹 1309">
              <a:extLst>
                <a:ext uri="{FF2B5EF4-FFF2-40B4-BE49-F238E27FC236}">
                  <a16:creationId xmlns:a16="http://schemas.microsoft.com/office/drawing/2014/main" id="{FAEBA908-B0D6-4E9D-8CF1-F9A000889501}"/>
                </a:ext>
              </a:extLst>
            </p:cNvPr>
            <p:cNvGrpSpPr/>
            <p:nvPr/>
          </p:nvGrpSpPr>
          <p:grpSpPr>
            <a:xfrm>
              <a:off x="3683799" y="3553297"/>
              <a:ext cx="1494182" cy="454446"/>
              <a:chOff x="638901" y="7893541"/>
              <a:chExt cx="1494182" cy="454446"/>
            </a:xfrm>
          </p:grpSpPr>
          <p:sp>
            <p:nvSpPr>
              <p:cNvPr id="143" name="모서리가 둥근 직사각형 141">
                <a:extLst>
                  <a:ext uri="{FF2B5EF4-FFF2-40B4-BE49-F238E27FC236}">
                    <a16:creationId xmlns:a16="http://schemas.microsoft.com/office/drawing/2014/main" id="{05F89061-A3BC-41A4-8B69-3EB435D976CE}"/>
                  </a:ext>
                </a:extLst>
              </p:cNvPr>
              <p:cNvSpPr/>
              <p:nvPr/>
            </p:nvSpPr>
            <p:spPr bwMode="auto">
              <a:xfrm>
                <a:off x="650458" y="7893541"/>
                <a:ext cx="1482625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44" name="AutoShape 25">
                <a:extLst>
                  <a:ext uri="{FF2B5EF4-FFF2-40B4-BE49-F238E27FC236}">
                    <a16:creationId xmlns:a16="http://schemas.microsoft.com/office/drawing/2014/main" id="{F40F5427-E7EE-4D4D-91CF-D8D3B7084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41" name="Text Box 29">
              <a:extLst>
                <a:ext uri="{FF2B5EF4-FFF2-40B4-BE49-F238E27FC236}">
                  <a16:creationId xmlns:a16="http://schemas.microsoft.com/office/drawing/2014/main" id="{CEC4D472-9BED-4728-9158-DC896039A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4832" y="3774170"/>
              <a:ext cx="1280561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품질 요구사항 정의</a:t>
              </a:r>
            </a:p>
          </p:txBody>
        </p:sp>
        <p:sp>
          <p:nvSpPr>
            <p:cNvPr id="142" name="Text Box 29">
              <a:extLst>
                <a:ext uri="{FF2B5EF4-FFF2-40B4-BE49-F238E27FC236}">
                  <a16:creationId xmlns:a16="http://schemas.microsoft.com/office/drawing/2014/main" id="{40228F10-9FC6-431D-9BAB-B4CAC61BC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8355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CM-161.</a:t>
              </a:r>
            </a:p>
          </p:txBody>
        </p:sp>
      </p:grpSp>
      <p:grpSp>
        <p:nvGrpSpPr>
          <p:cNvPr id="145" name="그룹 1105">
            <a:extLst>
              <a:ext uri="{FF2B5EF4-FFF2-40B4-BE49-F238E27FC236}">
                <a16:creationId xmlns:a16="http://schemas.microsoft.com/office/drawing/2014/main" id="{643ECFAF-4955-47A8-918E-AC8270E7C45D}"/>
              </a:ext>
            </a:extLst>
          </p:cNvPr>
          <p:cNvGrpSpPr/>
          <p:nvPr/>
        </p:nvGrpSpPr>
        <p:grpSpPr>
          <a:xfrm>
            <a:off x="5994235" y="4284111"/>
            <a:ext cx="558688" cy="299578"/>
            <a:chOff x="3683799" y="3553297"/>
            <a:chExt cx="1482625" cy="505392"/>
          </a:xfrm>
        </p:grpSpPr>
        <p:grpSp>
          <p:nvGrpSpPr>
            <p:cNvPr id="146" name="그룹 1304">
              <a:extLst>
                <a:ext uri="{FF2B5EF4-FFF2-40B4-BE49-F238E27FC236}">
                  <a16:creationId xmlns:a16="http://schemas.microsoft.com/office/drawing/2014/main" id="{F086EB1B-5E41-4BF0-AC0E-EAA32D90440F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49" name="모서리가 둥근 직사각형 147">
                <a:extLst>
                  <a:ext uri="{FF2B5EF4-FFF2-40B4-BE49-F238E27FC236}">
                    <a16:creationId xmlns:a16="http://schemas.microsoft.com/office/drawing/2014/main" id="{1CA44763-FBE1-4C52-8038-C6FC0231B28D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50" name="AutoShape 25">
                <a:extLst>
                  <a:ext uri="{FF2B5EF4-FFF2-40B4-BE49-F238E27FC236}">
                    <a16:creationId xmlns:a16="http://schemas.microsoft.com/office/drawing/2014/main" id="{6E4273CC-DBFC-4D42-9934-E694E105B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47" name="Text Box 29">
              <a:extLst>
                <a:ext uri="{FF2B5EF4-FFF2-40B4-BE49-F238E27FC236}">
                  <a16:creationId xmlns:a16="http://schemas.microsoft.com/office/drawing/2014/main" id="{2A95455D-82B8-4BEE-A3F4-8FBFED733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913" y="3710150"/>
              <a:ext cx="1158398" cy="3485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품질 목표 및 계획</a:t>
              </a:r>
            </a:p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수립</a:t>
              </a:r>
            </a:p>
          </p:txBody>
        </p:sp>
        <p:sp>
          <p:nvSpPr>
            <p:cNvPr id="148" name="Text Box 29">
              <a:extLst>
                <a:ext uri="{FF2B5EF4-FFF2-40B4-BE49-F238E27FC236}">
                  <a16:creationId xmlns:a16="http://schemas.microsoft.com/office/drawing/2014/main" id="{7EB7BFD6-3CA6-4F4B-87DD-160FF089E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6374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CM-162.</a:t>
              </a:r>
            </a:p>
          </p:txBody>
        </p:sp>
      </p:grpSp>
      <p:grpSp>
        <p:nvGrpSpPr>
          <p:cNvPr id="151" name="그룹 1106">
            <a:extLst>
              <a:ext uri="{FF2B5EF4-FFF2-40B4-BE49-F238E27FC236}">
                <a16:creationId xmlns:a16="http://schemas.microsoft.com/office/drawing/2014/main" id="{1C6A9C9B-36D5-4485-8493-0C2EB79924CD}"/>
              </a:ext>
            </a:extLst>
          </p:cNvPr>
          <p:cNvGrpSpPr/>
          <p:nvPr/>
        </p:nvGrpSpPr>
        <p:grpSpPr>
          <a:xfrm>
            <a:off x="5994235" y="4655256"/>
            <a:ext cx="558687" cy="284892"/>
            <a:chOff x="3683799" y="3553297"/>
            <a:chExt cx="1482625" cy="480617"/>
          </a:xfrm>
        </p:grpSpPr>
        <p:grpSp>
          <p:nvGrpSpPr>
            <p:cNvPr id="152" name="그룹 1299">
              <a:extLst>
                <a:ext uri="{FF2B5EF4-FFF2-40B4-BE49-F238E27FC236}">
                  <a16:creationId xmlns:a16="http://schemas.microsoft.com/office/drawing/2014/main" id="{20EA72A6-A954-4E3B-A016-1052CF806B2F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55" name="모서리가 둥근 직사각형 153">
                <a:extLst>
                  <a:ext uri="{FF2B5EF4-FFF2-40B4-BE49-F238E27FC236}">
                    <a16:creationId xmlns:a16="http://schemas.microsoft.com/office/drawing/2014/main" id="{D0498877-BB1A-4CE1-80BF-D127402D9082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11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56" name="AutoShape 25">
                <a:extLst>
                  <a:ext uri="{FF2B5EF4-FFF2-40B4-BE49-F238E27FC236}">
                    <a16:creationId xmlns:a16="http://schemas.microsoft.com/office/drawing/2014/main" id="{76C2EBBF-FBFB-4AB9-9080-DC5F8713D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53" name="Text Box 29">
              <a:extLst>
                <a:ext uri="{FF2B5EF4-FFF2-40B4-BE49-F238E27FC236}">
                  <a16:creationId xmlns:a16="http://schemas.microsoft.com/office/drawing/2014/main" id="{917048DC-60C0-441B-A73D-6EEC3CEF5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7651" y="3685375"/>
              <a:ext cx="914927" cy="34853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의사소통관리</a:t>
              </a:r>
            </a:p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계획 수립</a:t>
              </a:r>
            </a:p>
          </p:txBody>
        </p:sp>
        <p:sp>
          <p:nvSpPr>
            <p:cNvPr id="154" name="Text Box 29">
              <a:extLst>
                <a:ext uri="{FF2B5EF4-FFF2-40B4-BE49-F238E27FC236}">
                  <a16:creationId xmlns:a16="http://schemas.microsoft.com/office/drawing/2014/main" id="{2046BE8D-572C-4D86-BE44-EA16131E4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6377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CM-171.</a:t>
              </a:r>
            </a:p>
          </p:txBody>
        </p:sp>
      </p:grpSp>
      <p:grpSp>
        <p:nvGrpSpPr>
          <p:cNvPr id="157" name="그룹 1107">
            <a:extLst>
              <a:ext uri="{FF2B5EF4-FFF2-40B4-BE49-F238E27FC236}">
                <a16:creationId xmlns:a16="http://schemas.microsoft.com/office/drawing/2014/main" id="{7BD8D4BC-E5A1-4619-A83C-A3DB6ECBE399}"/>
              </a:ext>
            </a:extLst>
          </p:cNvPr>
          <p:cNvGrpSpPr/>
          <p:nvPr/>
        </p:nvGrpSpPr>
        <p:grpSpPr>
          <a:xfrm>
            <a:off x="4847762" y="5011498"/>
            <a:ext cx="558687" cy="269379"/>
            <a:chOff x="3683799" y="3553297"/>
            <a:chExt cx="1482625" cy="454446"/>
          </a:xfrm>
        </p:grpSpPr>
        <p:grpSp>
          <p:nvGrpSpPr>
            <p:cNvPr id="158" name="그룹 1294">
              <a:extLst>
                <a:ext uri="{FF2B5EF4-FFF2-40B4-BE49-F238E27FC236}">
                  <a16:creationId xmlns:a16="http://schemas.microsoft.com/office/drawing/2014/main" id="{05906B34-E118-4E4F-981C-C865C7DE90FE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61" name="모서리가 둥근 직사각형 159">
                <a:extLst>
                  <a:ext uri="{FF2B5EF4-FFF2-40B4-BE49-F238E27FC236}">
                    <a16:creationId xmlns:a16="http://schemas.microsoft.com/office/drawing/2014/main" id="{28769688-1FA9-462B-BD39-EB300D91265D}"/>
                  </a:ext>
                </a:extLst>
              </p:cNvPr>
              <p:cNvSpPr/>
              <p:nvPr/>
            </p:nvSpPr>
            <p:spPr bwMode="auto">
              <a:xfrm>
                <a:off x="650460" y="7893541"/>
                <a:ext cx="1468673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2" name="AutoShape 25">
                <a:extLst>
                  <a:ext uri="{FF2B5EF4-FFF2-40B4-BE49-F238E27FC236}">
                    <a16:creationId xmlns:a16="http://schemas.microsoft.com/office/drawing/2014/main" id="{C34E6902-3BDC-49B5-9CE0-6092B2C8F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59" name="Text Box 29">
              <a:extLst>
                <a:ext uri="{FF2B5EF4-FFF2-40B4-BE49-F238E27FC236}">
                  <a16:creationId xmlns:a16="http://schemas.microsoft.com/office/drawing/2014/main" id="{51C9EFFE-408C-44E9-8B25-FD896599D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4832" y="3775831"/>
              <a:ext cx="1280561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변경관리 대상 식별</a:t>
              </a:r>
            </a:p>
          </p:txBody>
        </p:sp>
        <p:sp>
          <p:nvSpPr>
            <p:cNvPr id="160" name="Text Box 29">
              <a:extLst>
                <a:ext uri="{FF2B5EF4-FFF2-40B4-BE49-F238E27FC236}">
                  <a16:creationId xmlns:a16="http://schemas.microsoft.com/office/drawing/2014/main" id="{6A5F2D86-1CE3-48AD-B12C-CFDE7D8402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7405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CM-181.</a:t>
              </a:r>
            </a:p>
          </p:txBody>
        </p:sp>
      </p:grpSp>
      <p:grpSp>
        <p:nvGrpSpPr>
          <p:cNvPr id="163" name="그룹 1108">
            <a:extLst>
              <a:ext uri="{FF2B5EF4-FFF2-40B4-BE49-F238E27FC236}">
                <a16:creationId xmlns:a16="http://schemas.microsoft.com/office/drawing/2014/main" id="{224E8F08-110B-4672-A650-62A758968F30}"/>
              </a:ext>
            </a:extLst>
          </p:cNvPr>
          <p:cNvGrpSpPr/>
          <p:nvPr/>
        </p:nvGrpSpPr>
        <p:grpSpPr>
          <a:xfrm>
            <a:off x="5994235" y="5011498"/>
            <a:ext cx="558688" cy="269379"/>
            <a:chOff x="3683799" y="3553297"/>
            <a:chExt cx="1482625" cy="454446"/>
          </a:xfrm>
        </p:grpSpPr>
        <p:grpSp>
          <p:nvGrpSpPr>
            <p:cNvPr id="164" name="그룹 1289">
              <a:extLst>
                <a:ext uri="{FF2B5EF4-FFF2-40B4-BE49-F238E27FC236}">
                  <a16:creationId xmlns:a16="http://schemas.microsoft.com/office/drawing/2014/main" id="{31D8752D-04A6-4779-98E6-DD6D1EF2FA62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67" name="모서리가 둥근 직사각형 165">
                <a:extLst>
                  <a:ext uri="{FF2B5EF4-FFF2-40B4-BE49-F238E27FC236}">
                    <a16:creationId xmlns:a16="http://schemas.microsoft.com/office/drawing/2014/main" id="{7AD20DE5-CED3-4D14-B848-EC480C131BF1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11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8" name="AutoShape 25">
                <a:extLst>
                  <a:ext uri="{FF2B5EF4-FFF2-40B4-BE49-F238E27FC236}">
                    <a16:creationId xmlns:a16="http://schemas.microsoft.com/office/drawing/2014/main" id="{2C911CFE-1754-49AE-ACE9-CCAF6B924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65" name="Text Box 29">
              <a:extLst>
                <a:ext uri="{FF2B5EF4-FFF2-40B4-BE49-F238E27FC236}">
                  <a16:creationId xmlns:a16="http://schemas.microsoft.com/office/drawing/2014/main" id="{22DC39C0-83E9-426C-85FB-D216BD9C4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4837" y="3775831"/>
              <a:ext cx="1280559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변경관리 계획 수립</a:t>
              </a:r>
            </a:p>
          </p:txBody>
        </p:sp>
        <p:sp>
          <p:nvSpPr>
            <p:cNvPr id="166" name="Text Box 29">
              <a:extLst>
                <a:ext uri="{FF2B5EF4-FFF2-40B4-BE49-F238E27FC236}">
                  <a16:creationId xmlns:a16="http://schemas.microsoft.com/office/drawing/2014/main" id="{63D42EB7-E570-47D4-A8EF-9B0DDE56A7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6374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CM-182.</a:t>
              </a:r>
            </a:p>
          </p:txBody>
        </p:sp>
      </p:grpSp>
      <p:grpSp>
        <p:nvGrpSpPr>
          <p:cNvPr id="169" name="그룹 1109">
            <a:extLst>
              <a:ext uri="{FF2B5EF4-FFF2-40B4-BE49-F238E27FC236}">
                <a16:creationId xmlns:a16="http://schemas.microsoft.com/office/drawing/2014/main" id="{D86B38BA-B179-4EB5-896A-AD4E07D3ACD1}"/>
              </a:ext>
            </a:extLst>
          </p:cNvPr>
          <p:cNvGrpSpPr/>
          <p:nvPr/>
        </p:nvGrpSpPr>
        <p:grpSpPr>
          <a:xfrm>
            <a:off x="5994235" y="5368032"/>
            <a:ext cx="558687" cy="269379"/>
            <a:chOff x="3683799" y="3553297"/>
            <a:chExt cx="1482625" cy="454446"/>
          </a:xfrm>
        </p:grpSpPr>
        <p:grpSp>
          <p:nvGrpSpPr>
            <p:cNvPr id="170" name="그룹 1284">
              <a:extLst>
                <a:ext uri="{FF2B5EF4-FFF2-40B4-BE49-F238E27FC236}">
                  <a16:creationId xmlns:a16="http://schemas.microsoft.com/office/drawing/2014/main" id="{BF4FEC57-57F6-4214-AAE5-FD814B63D0E6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73" name="모서리가 둥근 직사각형 171">
                <a:extLst>
                  <a:ext uri="{FF2B5EF4-FFF2-40B4-BE49-F238E27FC236}">
                    <a16:creationId xmlns:a16="http://schemas.microsoft.com/office/drawing/2014/main" id="{DA35D1F5-BB2B-498B-894C-29E348C3AFEE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74" name="AutoShape 25">
                <a:extLst>
                  <a:ext uri="{FF2B5EF4-FFF2-40B4-BE49-F238E27FC236}">
                    <a16:creationId xmlns:a16="http://schemas.microsoft.com/office/drawing/2014/main" id="{6104D9EB-EFA5-4B82-B39D-D32A3A2BA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71" name="Text Box 29">
              <a:extLst>
                <a:ext uri="{FF2B5EF4-FFF2-40B4-BE49-F238E27FC236}">
                  <a16:creationId xmlns:a16="http://schemas.microsoft.com/office/drawing/2014/main" id="{7C3BD264-F108-4670-9E81-18CBA2A31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6693" y="3775831"/>
              <a:ext cx="936830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보안체계 구축</a:t>
              </a:r>
            </a:p>
          </p:txBody>
        </p:sp>
        <p:sp>
          <p:nvSpPr>
            <p:cNvPr id="172" name="Text Box 29">
              <a:extLst>
                <a:ext uri="{FF2B5EF4-FFF2-40B4-BE49-F238E27FC236}">
                  <a16:creationId xmlns:a16="http://schemas.microsoft.com/office/drawing/2014/main" id="{15CB6F1F-B79B-4429-BCDA-6C8845AFE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6377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CM-191.</a:t>
              </a:r>
            </a:p>
          </p:txBody>
        </p:sp>
      </p:grp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9C4640F3-7F4A-4A4A-8243-8B3CFDE047CF}"/>
              </a:ext>
            </a:extLst>
          </p:cNvPr>
          <p:cNvCxnSpPr>
            <a:stCxn id="53" idx="3"/>
            <a:endCxn id="59" idx="1"/>
          </p:cNvCxnSpPr>
          <p:nvPr/>
        </p:nvCxnSpPr>
        <p:spPr>
          <a:xfrm>
            <a:off x="5406450" y="2295069"/>
            <a:ext cx="29948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74B361ED-53B3-4A95-8AA2-0B4E8B12CEE8}"/>
              </a:ext>
            </a:extLst>
          </p:cNvPr>
          <p:cNvCxnSpPr>
            <a:endCxn id="66" idx="1"/>
          </p:cNvCxnSpPr>
          <p:nvPr/>
        </p:nvCxnSpPr>
        <p:spPr>
          <a:xfrm>
            <a:off x="5964289" y="2295069"/>
            <a:ext cx="29947" cy="6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FCF33590-C66B-468F-B2FC-94AC264A8D33}"/>
              </a:ext>
            </a:extLst>
          </p:cNvPr>
          <p:cNvCxnSpPr>
            <a:stCxn id="96" idx="3"/>
            <a:endCxn id="102" idx="1"/>
          </p:cNvCxnSpPr>
          <p:nvPr/>
        </p:nvCxnSpPr>
        <p:spPr>
          <a:xfrm>
            <a:off x="5406448" y="2644858"/>
            <a:ext cx="587786" cy="1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7E1E9285-64A2-4FC1-804C-19A5E4EE2C8A}"/>
              </a:ext>
            </a:extLst>
          </p:cNvPr>
          <p:cNvCxnSpPr>
            <a:stCxn id="108" idx="3"/>
            <a:endCxn id="114" idx="1"/>
          </p:cNvCxnSpPr>
          <p:nvPr/>
        </p:nvCxnSpPr>
        <p:spPr>
          <a:xfrm>
            <a:off x="5406449" y="3016633"/>
            <a:ext cx="587786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9B618A93-ED84-42EA-BA72-736600658CBD}"/>
              </a:ext>
            </a:extLst>
          </p:cNvPr>
          <p:cNvCxnSpPr/>
          <p:nvPr/>
        </p:nvCxnSpPr>
        <p:spPr>
          <a:xfrm>
            <a:off x="5385510" y="3745796"/>
            <a:ext cx="1271631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3C639656-FA7A-4C77-BE95-85974F79946A}"/>
              </a:ext>
            </a:extLst>
          </p:cNvPr>
          <p:cNvCxnSpPr>
            <a:stCxn id="144" idx="3"/>
            <a:endCxn id="150" idx="1"/>
          </p:cNvCxnSpPr>
          <p:nvPr/>
        </p:nvCxnSpPr>
        <p:spPr>
          <a:xfrm>
            <a:off x="5406449" y="4467670"/>
            <a:ext cx="587786" cy="1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4E176A-E4A2-482C-BE1C-FCA0A9A96CEE}"/>
              </a:ext>
            </a:extLst>
          </p:cNvPr>
          <p:cNvCxnSpPr>
            <a:stCxn id="162" idx="3"/>
            <a:endCxn id="168" idx="1"/>
          </p:cNvCxnSpPr>
          <p:nvPr/>
        </p:nvCxnSpPr>
        <p:spPr>
          <a:xfrm>
            <a:off x="5406449" y="5195057"/>
            <a:ext cx="587786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grpSp>
        <p:nvGrpSpPr>
          <p:cNvPr id="182" name="그룹 1117">
            <a:extLst>
              <a:ext uri="{FF2B5EF4-FFF2-40B4-BE49-F238E27FC236}">
                <a16:creationId xmlns:a16="http://schemas.microsoft.com/office/drawing/2014/main" id="{B3DA960E-0967-405D-B053-8E23CF32EDEF}"/>
              </a:ext>
            </a:extLst>
          </p:cNvPr>
          <p:cNvGrpSpPr/>
          <p:nvPr/>
        </p:nvGrpSpPr>
        <p:grpSpPr>
          <a:xfrm>
            <a:off x="6959620" y="2461301"/>
            <a:ext cx="558687" cy="269380"/>
            <a:chOff x="3683799" y="3553297"/>
            <a:chExt cx="1482625" cy="454446"/>
          </a:xfrm>
        </p:grpSpPr>
        <p:grpSp>
          <p:nvGrpSpPr>
            <p:cNvPr id="183" name="그룹 1279">
              <a:extLst>
                <a:ext uri="{FF2B5EF4-FFF2-40B4-BE49-F238E27FC236}">
                  <a16:creationId xmlns:a16="http://schemas.microsoft.com/office/drawing/2014/main" id="{4840728D-4CA2-4A42-9537-FFBC6B952511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86" name="모서리가 둥근 직사각형 184">
                <a:extLst>
                  <a:ext uri="{FF2B5EF4-FFF2-40B4-BE49-F238E27FC236}">
                    <a16:creationId xmlns:a16="http://schemas.microsoft.com/office/drawing/2014/main" id="{D7C9FB0B-B32A-42A6-A29C-9493AE9EE1E4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8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87" name="AutoShape 25">
                <a:extLst>
                  <a:ext uri="{FF2B5EF4-FFF2-40B4-BE49-F238E27FC236}">
                    <a16:creationId xmlns:a16="http://schemas.microsoft.com/office/drawing/2014/main" id="{12C8E483-CC57-4BFF-9143-0EA267AFB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84" name="Text Box 29">
              <a:extLst>
                <a:ext uri="{FF2B5EF4-FFF2-40B4-BE49-F238E27FC236}">
                  <a16:creationId xmlns:a16="http://schemas.microsoft.com/office/drawing/2014/main" id="{716C6B39-37B1-4F0A-83C7-6A89704A2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9319" y="3765044"/>
              <a:ext cx="991590" cy="2387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요구사항</a:t>
              </a:r>
            </a:p>
            <a:p>
              <a:pPr>
                <a:lnSpc>
                  <a:spcPct val="80000"/>
                </a:lnSpc>
              </a:pP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변경</a:t>
              </a:r>
              <a:r>
                <a:rPr lang="en-US" altLang="ko-KR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추적관리</a:t>
              </a:r>
            </a:p>
          </p:txBody>
        </p:sp>
        <p:sp>
          <p:nvSpPr>
            <p:cNvPr id="185" name="Text Box 29">
              <a:extLst>
                <a:ext uri="{FF2B5EF4-FFF2-40B4-BE49-F238E27FC236}">
                  <a16:creationId xmlns:a16="http://schemas.microsoft.com/office/drawing/2014/main" id="{7CB8D5D3-F8C0-43D7-9C21-583DE3C260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9003" y="3578836"/>
              <a:ext cx="597820" cy="1045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lnSpc>
                  <a:spcPct val="80000"/>
                </a:lnSpc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CM-211.</a:t>
              </a:r>
            </a:p>
          </p:txBody>
        </p:sp>
      </p:grpSp>
      <p:grpSp>
        <p:nvGrpSpPr>
          <p:cNvPr id="188" name="그룹 1118">
            <a:extLst>
              <a:ext uri="{FF2B5EF4-FFF2-40B4-BE49-F238E27FC236}">
                <a16:creationId xmlns:a16="http://schemas.microsoft.com/office/drawing/2014/main" id="{A9D9B809-F35B-4250-BD88-133621115AB0}"/>
              </a:ext>
            </a:extLst>
          </p:cNvPr>
          <p:cNvGrpSpPr/>
          <p:nvPr/>
        </p:nvGrpSpPr>
        <p:grpSpPr>
          <a:xfrm>
            <a:off x="8136889" y="2461299"/>
            <a:ext cx="652958" cy="269379"/>
            <a:chOff x="3683799" y="3553297"/>
            <a:chExt cx="1482625" cy="454446"/>
          </a:xfrm>
        </p:grpSpPr>
        <p:grpSp>
          <p:nvGrpSpPr>
            <p:cNvPr id="189" name="그룹 1274">
              <a:extLst>
                <a:ext uri="{FF2B5EF4-FFF2-40B4-BE49-F238E27FC236}">
                  <a16:creationId xmlns:a16="http://schemas.microsoft.com/office/drawing/2014/main" id="{32EF0C1D-9FAD-44CE-93EE-9059A5ECB78B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92" name="모서리가 둥근 직사각형 190">
                <a:extLst>
                  <a:ext uri="{FF2B5EF4-FFF2-40B4-BE49-F238E27FC236}">
                    <a16:creationId xmlns:a16="http://schemas.microsoft.com/office/drawing/2014/main" id="{DB457F91-0AE8-4B07-8DB0-7CFA29E197EC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93" name="AutoShape 25">
                <a:extLst>
                  <a:ext uri="{FF2B5EF4-FFF2-40B4-BE49-F238E27FC236}">
                    <a16:creationId xmlns:a16="http://schemas.microsoft.com/office/drawing/2014/main" id="{C784B674-0F3A-455E-807A-A94F429EA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90" name="Text Box 29">
              <a:extLst>
                <a:ext uri="{FF2B5EF4-FFF2-40B4-BE49-F238E27FC236}">
                  <a16:creationId xmlns:a16="http://schemas.microsoft.com/office/drawing/2014/main" id="{E7978828-6D41-43CE-A688-D1A32D3CB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7448" y="3797285"/>
              <a:ext cx="1135325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요구사항 검증</a:t>
              </a:r>
              <a:r>
                <a:rPr lang="en-US" altLang="ko-KR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승인</a:t>
              </a:r>
            </a:p>
          </p:txBody>
        </p:sp>
        <p:sp>
          <p:nvSpPr>
            <p:cNvPr id="191" name="Text Box 29">
              <a:extLst>
                <a:ext uri="{FF2B5EF4-FFF2-40B4-BE49-F238E27FC236}">
                  <a16:creationId xmlns:a16="http://schemas.microsoft.com/office/drawing/2014/main" id="{391F684E-8521-4AF0-A149-90BD575F7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973" y="3565767"/>
              <a:ext cx="507906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CM-212.</a:t>
              </a:r>
            </a:p>
          </p:txBody>
        </p:sp>
      </p:grpSp>
      <p:grpSp>
        <p:nvGrpSpPr>
          <p:cNvPr id="194" name="그룹 1119">
            <a:extLst>
              <a:ext uri="{FF2B5EF4-FFF2-40B4-BE49-F238E27FC236}">
                <a16:creationId xmlns:a16="http://schemas.microsoft.com/office/drawing/2014/main" id="{2D95817E-80A5-4C4C-A8D5-8411A235A0E8}"/>
              </a:ext>
            </a:extLst>
          </p:cNvPr>
          <p:cNvGrpSpPr/>
          <p:nvPr/>
        </p:nvGrpSpPr>
        <p:grpSpPr>
          <a:xfrm>
            <a:off x="6959620" y="2833069"/>
            <a:ext cx="558687" cy="269379"/>
            <a:chOff x="3683799" y="3553297"/>
            <a:chExt cx="1482625" cy="454446"/>
          </a:xfrm>
        </p:grpSpPr>
        <p:grpSp>
          <p:nvGrpSpPr>
            <p:cNvPr id="195" name="그룹 1269">
              <a:extLst>
                <a:ext uri="{FF2B5EF4-FFF2-40B4-BE49-F238E27FC236}">
                  <a16:creationId xmlns:a16="http://schemas.microsoft.com/office/drawing/2014/main" id="{11A2CA5A-5D36-4F64-B3F7-82AD7C231F90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198" name="모서리가 둥근 직사각형 196">
                <a:extLst>
                  <a:ext uri="{FF2B5EF4-FFF2-40B4-BE49-F238E27FC236}">
                    <a16:creationId xmlns:a16="http://schemas.microsoft.com/office/drawing/2014/main" id="{FA91368F-F6E8-4AF5-83B5-2ABA1F07CF55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8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99" name="AutoShape 25">
                <a:extLst>
                  <a:ext uri="{FF2B5EF4-FFF2-40B4-BE49-F238E27FC236}">
                    <a16:creationId xmlns:a16="http://schemas.microsoft.com/office/drawing/2014/main" id="{2D94B694-42FA-4EFE-8B2C-B6C485BBD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96" name="Text Box 29">
              <a:extLst>
                <a:ext uri="{FF2B5EF4-FFF2-40B4-BE49-F238E27FC236}">
                  <a16:creationId xmlns:a16="http://schemas.microsoft.com/office/drawing/2014/main" id="{615710C2-DCB1-47CF-B87A-8C64731D8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7315" y="3766704"/>
              <a:ext cx="975582" cy="2387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진척 계획 대비</a:t>
              </a:r>
            </a:p>
            <a:p>
              <a:pPr>
                <a:lnSpc>
                  <a:spcPct val="80000"/>
                </a:lnSpc>
              </a:pP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실적 관리</a:t>
              </a:r>
            </a:p>
          </p:txBody>
        </p:sp>
        <p:sp>
          <p:nvSpPr>
            <p:cNvPr id="197" name="Text Box 29">
              <a:extLst>
                <a:ext uri="{FF2B5EF4-FFF2-40B4-BE49-F238E27FC236}">
                  <a16:creationId xmlns:a16="http://schemas.microsoft.com/office/drawing/2014/main" id="{9B117CC5-7972-4C39-BAB8-6E8AE5F2A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762" y="3578836"/>
              <a:ext cx="597820" cy="1045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lnSpc>
                  <a:spcPct val="80000"/>
                </a:lnSpc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CM-221.</a:t>
              </a:r>
            </a:p>
          </p:txBody>
        </p:sp>
      </p:grpSp>
      <p:grpSp>
        <p:nvGrpSpPr>
          <p:cNvPr id="200" name="그룹 1120">
            <a:extLst>
              <a:ext uri="{FF2B5EF4-FFF2-40B4-BE49-F238E27FC236}">
                <a16:creationId xmlns:a16="http://schemas.microsoft.com/office/drawing/2014/main" id="{BD213721-5593-4A43-91C8-15043B031521}"/>
              </a:ext>
            </a:extLst>
          </p:cNvPr>
          <p:cNvGrpSpPr/>
          <p:nvPr/>
        </p:nvGrpSpPr>
        <p:grpSpPr>
          <a:xfrm>
            <a:off x="8136890" y="2833073"/>
            <a:ext cx="652958" cy="269379"/>
            <a:chOff x="3683799" y="3553297"/>
            <a:chExt cx="1482625" cy="454446"/>
          </a:xfrm>
        </p:grpSpPr>
        <p:grpSp>
          <p:nvGrpSpPr>
            <p:cNvPr id="201" name="그룹 1264">
              <a:extLst>
                <a:ext uri="{FF2B5EF4-FFF2-40B4-BE49-F238E27FC236}">
                  <a16:creationId xmlns:a16="http://schemas.microsoft.com/office/drawing/2014/main" id="{C344B000-8EBD-4A0E-82CD-A936778E2DB6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04" name="모서리가 둥근 직사각형 202">
                <a:extLst>
                  <a:ext uri="{FF2B5EF4-FFF2-40B4-BE49-F238E27FC236}">
                    <a16:creationId xmlns:a16="http://schemas.microsoft.com/office/drawing/2014/main" id="{429CF141-FAF0-4AF4-A317-452A6B663044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05" name="AutoShape 25">
                <a:extLst>
                  <a:ext uri="{FF2B5EF4-FFF2-40B4-BE49-F238E27FC236}">
                    <a16:creationId xmlns:a16="http://schemas.microsoft.com/office/drawing/2014/main" id="{F1DAB324-8A58-49CB-91FB-EAF2DCAF2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02" name="Text Box 29">
              <a:extLst>
                <a:ext uri="{FF2B5EF4-FFF2-40B4-BE49-F238E27FC236}">
                  <a16:creationId xmlns:a16="http://schemas.microsoft.com/office/drawing/2014/main" id="{BDB6CE39-E38C-4334-8EC6-B4F13D60F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4320" y="3775831"/>
              <a:ext cx="801575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진척상황 보고</a:t>
              </a:r>
            </a:p>
          </p:txBody>
        </p:sp>
        <p:sp>
          <p:nvSpPr>
            <p:cNvPr id="203" name="Text Box 29">
              <a:extLst>
                <a:ext uri="{FF2B5EF4-FFF2-40B4-BE49-F238E27FC236}">
                  <a16:creationId xmlns:a16="http://schemas.microsoft.com/office/drawing/2014/main" id="{0EAF36E2-A9A6-4469-A270-9271CC77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969" y="3565767"/>
              <a:ext cx="507906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CM-222.</a:t>
              </a:r>
            </a:p>
          </p:txBody>
        </p:sp>
      </p:grpSp>
      <p:grpSp>
        <p:nvGrpSpPr>
          <p:cNvPr id="206" name="그룹 1121">
            <a:extLst>
              <a:ext uri="{FF2B5EF4-FFF2-40B4-BE49-F238E27FC236}">
                <a16:creationId xmlns:a16="http://schemas.microsoft.com/office/drawing/2014/main" id="{1CF699AD-B927-464A-BBD2-47AD928F37C1}"/>
              </a:ext>
            </a:extLst>
          </p:cNvPr>
          <p:cNvGrpSpPr/>
          <p:nvPr/>
        </p:nvGrpSpPr>
        <p:grpSpPr>
          <a:xfrm>
            <a:off x="6959620" y="3200407"/>
            <a:ext cx="558687" cy="269379"/>
            <a:chOff x="3683799" y="3553297"/>
            <a:chExt cx="1482625" cy="454446"/>
          </a:xfrm>
        </p:grpSpPr>
        <p:grpSp>
          <p:nvGrpSpPr>
            <p:cNvPr id="207" name="그룹 1259">
              <a:extLst>
                <a:ext uri="{FF2B5EF4-FFF2-40B4-BE49-F238E27FC236}">
                  <a16:creationId xmlns:a16="http://schemas.microsoft.com/office/drawing/2014/main" id="{C2B731CA-C315-4D97-85F5-265941F8FDE7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10" name="모서리가 둥근 직사각형 208">
                <a:extLst>
                  <a:ext uri="{FF2B5EF4-FFF2-40B4-BE49-F238E27FC236}">
                    <a16:creationId xmlns:a16="http://schemas.microsoft.com/office/drawing/2014/main" id="{AE060AB3-1922-4191-8893-A284C05233EB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1" name="AutoShape 25">
                <a:extLst>
                  <a:ext uri="{FF2B5EF4-FFF2-40B4-BE49-F238E27FC236}">
                    <a16:creationId xmlns:a16="http://schemas.microsoft.com/office/drawing/2014/main" id="{88A0986F-CE05-4EF7-8B03-BE8D335AE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08" name="Text Box 29">
              <a:extLst>
                <a:ext uri="{FF2B5EF4-FFF2-40B4-BE49-F238E27FC236}">
                  <a16:creationId xmlns:a16="http://schemas.microsoft.com/office/drawing/2014/main" id="{99C7E3B8-35AB-4288-BCF6-1FBD5B474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1075" y="3766704"/>
              <a:ext cx="1128070" cy="2387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인원 및 자원관리</a:t>
              </a:r>
            </a:p>
            <a:p>
              <a:pPr>
                <a:lnSpc>
                  <a:spcPct val="80000"/>
                </a:lnSpc>
              </a:pP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수행</a:t>
              </a:r>
            </a:p>
          </p:txBody>
        </p:sp>
        <p:sp>
          <p:nvSpPr>
            <p:cNvPr id="209" name="Text Box 29">
              <a:extLst>
                <a:ext uri="{FF2B5EF4-FFF2-40B4-BE49-F238E27FC236}">
                  <a16:creationId xmlns:a16="http://schemas.microsoft.com/office/drawing/2014/main" id="{9222FF00-1743-4C96-8B7C-85A3DE67A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762" y="3578836"/>
              <a:ext cx="597820" cy="1045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lnSpc>
                  <a:spcPct val="80000"/>
                </a:lnSpc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CM-231.</a:t>
              </a:r>
            </a:p>
          </p:txBody>
        </p:sp>
      </p:grpSp>
      <p:grpSp>
        <p:nvGrpSpPr>
          <p:cNvPr id="212" name="그룹 1122">
            <a:extLst>
              <a:ext uri="{FF2B5EF4-FFF2-40B4-BE49-F238E27FC236}">
                <a16:creationId xmlns:a16="http://schemas.microsoft.com/office/drawing/2014/main" id="{6C1727F2-1F92-47F3-81E6-0E7D076EDF3B}"/>
              </a:ext>
            </a:extLst>
          </p:cNvPr>
          <p:cNvGrpSpPr/>
          <p:nvPr/>
        </p:nvGrpSpPr>
        <p:grpSpPr>
          <a:xfrm>
            <a:off x="8137199" y="3200411"/>
            <a:ext cx="652958" cy="269379"/>
            <a:chOff x="3683799" y="3553297"/>
            <a:chExt cx="1482625" cy="454446"/>
          </a:xfrm>
        </p:grpSpPr>
        <p:grpSp>
          <p:nvGrpSpPr>
            <p:cNvPr id="213" name="그룹 1254">
              <a:extLst>
                <a:ext uri="{FF2B5EF4-FFF2-40B4-BE49-F238E27FC236}">
                  <a16:creationId xmlns:a16="http://schemas.microsoft.com/office/drawing/2014/main" id="{8FDBFBC4-18AB-43A0-83AA-B2EA11C69DAE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16" name="모서리가 둥근 직사각형 214">
                <a:extLst>
                  <a:ext uri="{FF2B5EF4-FFF2-40B4-BE49-F238E27FC236}">
                    <a16:creationId xmlns:a16="http://schemas.microsoft.com/office/drawing/2014/main" id="{379BD0F5-5259-4F20-A8C3-F191ED6C9C6D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7" name="AutoShape 25">
                <a:extLst>
                  <a:ext uri="{FF2B5EF4-FFF2-40B4-BE49-F238E27FC236}">
                    <a16:creationId xmlns:a16="http://schemas.microsoft.com/office/drawing/2014/main" id="{1C73F503-27AA-416C-813A-FD4EDB321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14" name="Text Box 29">
              <a:extLst>
                <a:ext uri="{FF2B5EF4-FFF2-40B4-BE49-F238E27FC236}">
                  <a16:creationId xmlns:a16="http://schemas.microsoft.com/office/drawing/2014/main" id="{ED57E1FB-1B0F-4D67-A8EB-29799C5C21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3475" y="3775831"/>
              <a:ext cx="1303283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defRPr>
              </a:lvl1pPr>
            </a:lstStyle>
            <a:p>
              <a:r>
                <a:rPr lang="ko-KR" altLang="en-US" sz="643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자원운영 현황 보고</a:t>
              </a:r>
            </a:p>
          </p:txBody>
        </p:sp>
        <p:sp>
          <p:nvSpPr>
            <p:cNvPr id="215" name="Text Box 29">
              <a:extLst>
                <a:ext uri="{FF2B5EF4-FFF2-40B4-BE49-F238E27FC236}">
                  <a16:creationId xmlns:a16="http://schemas.microsoft.com/office/drawing/2014/main" id="{73E94A60-031C-4CE9-9A49-C0EA86543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969" y="3565767"/>
              <a:ext cx="507906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CM-232.</a:t>
              </a:r>
            </a:p>
          </p:txBody>
        </p:sp>
      </p:grpSp>
      <p:grpSp>
        <p:nvGrpSpPr>
          <p:cNvPr id="218" name="그룹 1123">
            <a:extLst>
              <a:ext uri="{FF2B5EF4-FFF2-40B4-BE49-F238E27FC236}">
                <a16:creationId xmlns:a16="http://schemas.microsoft.com/office/drawing/2014/main" id="{906D1E20-D90D-4E22-A13D-38540D4F7AB6}"/>
              </a:ext>
            </a:extLst>
          </p:cNvPr>
          <p:cNvGrpSpPr/>
          <p:nvPr/>
        </p:nvGrpSpPr>
        <p:grpSpPr>
          <a:xfrm>
            <a:off x="7544061" y="3562238"/>
            <a:ext cx="558687" cy="269379"/>
            <a:chOff x="3683799" y="3553297"/>
            <a:chExt cx="1482625" cy="454446"/>
          </a:xfrm>
        </p:grpSpPr>
        <p:grpSp>
          <p:nvGrpSpPr>
            <p:cNvPr id="219" name="그룹 1249">
              <a:extLst>
                <a:ext uri="{FF2B5EF4-FFF2-40B4-BE49-F238E27FC236}">
                  <a16:creationId xmlns:a16="http://schemas.microsoft.com/office/drawing/2014/main" id="{6FC74D61-C807-4185-BF32-5E75749023D6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22" name="모서리가 둥근 직사각형 220">
                <a:extLst>
                  <a:ext uri="{FF2B5EF4-FFF2-40B4-BE49-F238E27FC236}">
                    <a16:creationId xmlns:a16="http://schemas.microsoft.com/office/drawing/2014/main" id="{F46BA77C-DF4D-4758-8DB6-FB3AA56AF484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23" name="AutoShape 25">
                <a:extLst>
                  <a:ext uri="{FF2B5EF4-FFF2-40B4-BE49-F238E27FC236}">
                    <a16:creationId xmlns:a16="http://schemas.microsoft.com/office/drawing/2014/main" id="{355B6BB4-1842-4CD2-ACCB-58DD6074E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20" name="Text Box 29">
              <a:extLst>
                <a:ext uri="{FF2B5EF4-FFF2-40B4-BE49-F238E27FC236}">
                  <a16:creationId xmlns:a16="http://schemas.microsoft.com/office/drawing/2014/main" id="{CA07767E-42DA-498F-BEFD-6F795DBDE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711" y="3780969"/>
              <a:ext cx="1348797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문서 버전</a:t>
              </a:r>
              <a:r>
                <a:rPr lang="en-US" altLang="ko-KR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배포</a:t>
              </a:r>
              <a:r>
                <a:rPr lang="en-US" altLang="ko-KR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보관</a:t>
              </a:r>
            </a:p>
          </p:txBody>
        </p:sp>
        <p:sp>
          <p:nvSpPr>
            <p:cNvPr id="221" name="Text Box 29">
              <a:extLst>
                <a:ext uri="{FF2B5EF4-FFF2-40B4-BE49-F238E27FC236}">
                  <a16:creationId xmlns:a16="http://schemas.microsoft.com/office/drawing/2014/main" id="{C1BBD797-7BAE-494A-9FCF-304C3DC75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1675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CM-242.</a:t>
              </a:r>
            </a:p>
          </p:txBody>
        </p:sp>
      </p:grpSp>
      <p:grpSp>
        <p:nvGrpSpPr>
          <p:cNvPr id="224" name="그룹 1124">
            <a:extLst>
              <a:ext uri="{FF2B5EF4-FFF2-40B4-BE49-F238E27FC236}">
                <a16:creationId xmlns:a16="http://schemas.microsoft.com/office/drawing/2014/main" id="{9DEB90EA-4F25-4575-8EEF-718C6829219E}"/>
              </a:ext>
            </a:extLst>
          </p:cNvPr>
          <p:cNvGrpSpPr/>
          <p:nvPr/>
        </p:nvGrpSpPr>
        <p:grpSpPr>
          <a:xfrm>
            <a:off x="6666747" y="3938169"/>
            <a:ext cx="558687" cy="269379"/>
            <a:chOff x="3683799" y="3553297"/>
            <a:chExt cx="1482625" cy="454446"/>
          </a:xfrm>
        </p:grpSpPr>
        <p:grpSp>
          <p:nvGrpSpPr>
            <p:cNvPr id="225" name="그룹 1244">
              <a:extLst>
                <a:ext uri="{FF2B5EF4-FFF2-40B4-BE49-F238E27FC236}">
                  <a16:creationId xmlns:a16="http://schemas.microsoft.com/office/drawing/2014/main" id="{46866AAA-EAF1-420D-B279-92336459741B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28" name="모서리가 둥근 직사각형 226">
                <a:extLst>
                  <a:ext uri="{FF2B5EF4-FFF2-40B4-BE49-F238E27FC236}">
                    <a16:creationId xmlns:a16="http://schemas.microsoft.com/office/drawing/2014/main" id="{37D8CE09-3A83-412A-995C-9C7160888D71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11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29" name="AutoShape 25">
                <a:extLst>
                  <a:ext uri="{FF2B5EF4-FFF2-40B4-BE49-F238E27FC236}">
                    <a16:creationId xmlns:a16="http://schemas.microsoft.com/office/drawing/2014/main" id="{DDEEF3B4-7C7C-462B-A81E-368CA7681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26" name="Text Box 29">
              <a:extLst>
                <a:ext uri="{FF2B5EF4-FFF2-40B4-BE49-F238E27FC236}">
                  <a16:creationId xmlns:a16="http://schemas.microsoft.com/office/drawing/2014/main" id="{45B3613E-E849-4833-94F4-737EC16A6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4971" y="3774170"/>
              <a:ext cx="640278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위험 식별</a:t>
              </a:r>
            </a:p>
          </p:txBody>
        </p:sp>
        <p:sp>
          <p:nvSpPr>
            <p:cNvPr id="227" name="Text Box 29">
              <a:extLst>
                <a:ext uri="{FF2B5EF4-FFF2-40B4-BE49-F238E27FC236}">
                  <a16:creationId xmlns:a16="http://schemas.microsoft.com/office/drawing/2014/main" id="{6F72ABE7-8526-4A2C-BBEF-6A3E5028A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385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CM-251.</a:t>
              </a:r>
            </a:p>
          </p:txBody>
        </p:sp>
      </p:grpSp>
      <p:grpSp>
        <p:nvGrpSpPr>
          <p:cNvPr id="230" name="그룹 1125">
            <a:extLst>
              <a:ext uri="{FF2B5EF4-FFF2-40B4-BE49-F238E27FC236}">
                <a16:creationId xmlns:a16="http://schemas.microsoft.com/office/drawing/2014/main" id="{7EB976C6-54A1-45B6-9011-C7FF592BA06C}"/>
              </a:ext>
            </a:extLst>
          </p:cNvPr>
          <p:cNvGrpSpPr/>
          <p:nvPr/>
        </p:nvGrpSpPr>
        <p:grpSpPr>
          <a:xfrm>
            <a:off x="7255382" y="3938169"/>
            <a:ext cx="558688" cy="269379"/>
            <a:chOff x="3683799" y="3553297"/>
            <a:chExt cx="1482625" cy="454446"/>
          </a:xfrm>
        </p:grpSpPr>
        <p:grpSp>
          <p:nvGrpSpPr>
            <p:cNvPr id="231" name="그룹 1239">
              <a:extLst>
                <a:ext uri="{FF2B5EF4-FFF2-40B4-BE49-F238E27FC236}">
                  <a16:creationId xmlns:a16="http://schemas.microsoft.com/office/drawing/2014/main" id="{155FC57B-C7F9-42E5-9176-8D62C7FBAE87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34" name="모서리가 둥근 직사각형 232">
                <a:extLst>
                  <a:ext uri="{FF2B5EF4-FFF2-40B4-BE49-F238E27FC236}">
                    <a16:creationId xmlns:a16="http://schemas.microsoft.com/office/drawing/2014/main" id="{54C36373-4D50-4860-BE73-93FE825D7001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35" name="AutoShape 25">
                <a:extLst>
                  <a:ext uri="{FF2B5EF4-FFF2-40B4-BE49-F238E27FC236}">
                    <a16:creationId xmlns:a16="http://schemas.microsoft.com/office/drawing/2014/main" id="{46DA80FB-EAB9-4CF6-B6F8-CF49B8F7A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32" name="Text Box 29">
              <a:extLst>
                <a:ext uri="{FF2B5EF4-FFF2-40B4-BE49-F238E27FC236}">
                  <a16:creationId xmlns:a16="http://schemas.microsoft.com/office/drawing/2014/main" id="{6C06968D-C40B-4D36-BB9D-395E73580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915" y="3774170"/>
              <a:ext cx="1158398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위험 분석 및 평가</a:t>
              </a:r>
            </a:p>
          </p:txBody>
        </p:sp>
        <p:sp>
          <p:nvSpPr>
            <p:cNvPr id="233" name="Text Box 29">
              <a:extLst>
                <a:ext uri="{FF2B5EF4-FFF2-40B4-BE49-F238E27FC236}">
                  <a16:creationId xmlns:a16="http://schemas.microsoft.com/office/drawing/2014/main" id="{14F3EEAE-6253-4339-B108-4451225B2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4390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CM-252.</a:t>
              </a:r>
            </a:p>
          </p:txBody>
        </p:sp>
      </p:grpSp>
      <p:grpSp>
        <p:nvGrpSpPr>
          <p:cNvPr id="236" name="그룹 1126">
            <a:extLst>
              <a:ext uri="{FF2B5EF4-FFF2-40B4-BE49-F238E27FC236}">
                <a16:creationId xmlns:a16="http://schemas.microsoft.com/office/drawing/2014/main" id="{4ACE4049-F8ED-4DF9-8B52-E20D93E5E0AA}"/>
              </a:ext>
            </a:extLst>
          </p:cNvPr>
          <p:cNvGrpSpPr/>
          <p:nvPr/>
        </p:nvGrpSpPr>
        <p:grpSpPr>
          <a:xfrm>
            <a:off x="7844017" y="3938169"/>
            <a:ext cx="558688" cy="269379"/>
            <a:chOff x="3683799" y="3553297"/>
            <a:chExt cx="1482625" cy="454446"/>
          </a:xfrm>
        </p:grpSpPr>
        <p:grpSp>
          <p:nvGrpSpPr>
            <p:cNvPr id="237" name="그룹 1234">
              <a:extLst>
                <a:ext uri="{FF2B5EF4-FFF2-40B4-BE49-F238E27FC236}">
                  <a16:creationId xmlns:a16="http://schemas.microsoft.com/office/drawing/2014/main" id="{4ADD4CD5-3BC7-43A5-A8E4-2BB43C1CD611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40" name="모서리가 둥근 직사각형 238">
                <a:extLst>
                  <a:ext uri="{FF2B5EF4-FFF2-40B4-BE49-F238E27FC236}">
                    <a16:creationId xmlns:a16="http://schemas.microsoft.com/office/drawing/2014/main" id="{2E08DA9A-CD13-434B-91F3-3281554C59C9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11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41" name="AutoShape 25">
                <a:extLst>
                  <a:ext uri="{FF2B5EF4-FFF2-40B4-BE49-F238E27FC236}">
                    <a16:creationId xmlns:a16="http://schemas.microsoft.com/office/drawing/2014/main" id="{B91D827A-9148-4CB0-9DBE-183A0427F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38" name="Text Box 29">
              <a:extLst>
                <a:ext uri="{FF2B5EF4-FFF2-40B4-BE49-F238E27FC236}">
                  <a16:creationId xmlns:a16="http://schemas.microsoft.com/office/drawing/2014/main" id="{5B1BF1BA-65AB-4721-9B75-1B2005788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151" y="3774170"/>
              <a:ext cx="1021918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위험 완화</a:t>
              </a:r>
              <a:r>
                <a:rPr lang="en-US" altLang="ko-KR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대응</a:t>
              </a:r>
            </a:p>
          </p:txBody>
        </p:sp>
        <p:sp>
          <p:nvSpPr>
            <p:cNvPr id="239" name="Text Box 29">
              <a:extLst>
                <a:ext uri="{FF2B5EF4-FFF2-40B4-BE49-F238E27FC236}">
                  <a16:creationId xmlns:a16="http://schemas.microsoft.com/office/drawing/2014/main" id="{54483A6D-72A1-4331-B871-0A1EC3864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3398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CM-253.</a:t>
              </a:r>
            </a:p>
          </p:txBody>
        </p:sp>
      </p:grpSp>
      <p:grpSp>
        <p:nvGrpSpPr>
          <p:cNvPr id="242" name="그룹 1127">
            <a:extLst>
              <a:ext uri="{FF2B5EF4-FFF2-40B4-BE49-F238E27FC236}">
                <a16:creationId xmlns:a16="http://schemas.microsoft.com/office/drawing/2014/main" id="{186A78FD-BF86-4287-B470-0BAE59A5156A}"/>
              </a:ext>
            </a:extLst>
          </p:cNvPr>
          <p:cNvGrpSpPr/>
          <p:nvPr/>
        </p:nvGrpSpPr>
        <p:grpSpPr>
          <a:xfrm>
            <a:off x="8432653" y="3938169"/>
            <a:ext cx="558688" cy="269379"/>
            <a:chOff x="3683799" y="3553297"/>
            <a:chExt cx="1482625" cy="454446"/>
          </a:xfrm>
        </p:grpSpPr>
        <p:grpSp>
          <p:nvGrpSpPr>
            <p:cNvPr id="243" name="그룹 1229">
              <a:extLst>
                <a:ext uri="{FF2B5EF4-FFF2-40B4-BE49-F238E27FC236}">
                  <a16:creationId xmlns:a16="http://schemas.microsoft.com/office/drawing/2014/main" id="{3B051C0A-CF01-4BE0-9AE0-31678D8979BF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46" name="모서리가 둥근 직사각형 244">
                <a:extLst>
                  <a:ext uri="{FF2B5EF4-FFF2-40B4-BE49-F238E27FC236}">
                    <a16:creationId xmlns:a16="http://schemas.microsoft.com/office/drawing/2014/main" id="{AC0E8CAF-7B65-4410-A9E3-AA5E3A2B0FBD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47" name="AutoShape 25">
                <a:extLst>
                  <a:ext uri="{FF2B5EF4-FFF2-40B4-BE49-F238E27FC236}">
                    <a16:creationId xmlns:a16="http://schemas.microsoft.com/office/drawing/2014/main" id="{48884EDA-0D62-4A95-902E-492116769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44" name="Text Box 29">
              <a:extLst>
                <a:ext uri="{FF2B5EF4-FFF2-40B4-BE49-F238E27FC236}">
                  <a16:creationId xmlns:a16="http://schemas.microsoft.com/office/drawing/2014/main" id="{C05A5D4F-62D4-4EA4-8D98-299EEC2DF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915" y="3774170"/>
              <a:ext cx="1158398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위험 검토 및 승인</a:t>
              </a:r>
            </a:p>
          </p:txBody>
        </p:sp>
        <p:sp>
          <p:nvSpPr>
            <p:cNvPr id="245" name="Text Box 29">
              <a:extLst>
                <a:ext uri="{FF2B5EF4-FFF2-40B4-BE49-F238E27FC236}">
                  <a16:creationId xmlns:a16="http://schemas.microsoft.com/office/drawing/2014/main" id="{2A43D556-8B27-48CC-8CC8-15F769EF3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641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CM-254.</a:t>
              </a:r>
            </a:p>
          </p:txBody>
        </p:sp>
      </p:grpSp>
      <p:grpSp>
        <p:nvGrpSpPr>
          <p:cNvPr id="248" name="그룹 1128">
            <a:extLst>
              <a:ext uri="{FF2B5EF4-FFF2-40B4-BE49-F238E27FC236}">
                <a16:creationId xmlns:a16="http://schemas.microsoft.com/office/drawing/2014/main" id="{F7F10337-921C-41E5-8BEB-6968B6611CC3}"/>
              </a:ext>
            </a:extLst>
          </p:cNvPr>
          <p:cNvGrpSpPr/>
          <p:nvPr/>
        </p:nvGrpSpPr>
        <p:grpSpPr>
          <a:xfrm>
            <a:off x="7115841" y="4284107"/>
            <a:ext cx="558687" cy="269379"/>
            <a:chOff x="3683799" y="3553297"/>
            <a:chExt cx="1482625" cy="454446"/>
          </a:xfrm>
        </p:grpSpPr>
        <p:grpSp>
          <p:nvGrpSpPr>
            <p:cNvPr id="249" name="그룹 1224">
              <a:extLst>
                <a:ext uri="{FF2B5EF4-FFF2-40B4-BE49-F238E27FC236}">
                  <a16:creationId xmlns:a16="http://schemas.microsoft.com/office/drawing/2014/main" id="{ADAA810D-D25F-4A2D-A144-CAB29858D6A6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52" name="모서리가 둥근 직사각형 250">
                <a:extLst>
                  <a:ext uri="{FF2B5EF4-FFF2-40B4-BE49-F238E27FC236}">
                    <a16:creationId xmlns:a16="http://schemas.microsoft.com/office/drawing/2014/main" id="{54D02EC3-CC42-4AAE-BFA8-15DBA11D46A2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53" name="AutoShape 25">
                <a:extLst>
                  <a:ext uri="{FF2B5EF4-FFF2-40B4-BE49-F238E27FC236}">
                    <a16:creationId xmlns:a16="http://schemas.microsoft.com/office/drawing/2014/main" id="{3EFF1B67-494C-4C94-80FB-E43A89A54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50" name="Text Box 29">
              <a:extLst>
                <a:ext uri="{FF2B5EF4-FFF2-40B4-BE49-F238E27FC236}">
                  <a16:creationId xmlns:a16="http://schemas.microsoft.com/office/drawing/2014/main" id="{B1560D48-AB96-48F9-B258-178BC56B5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1075" y="3797283"/>
              <a:ext cx="1128070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확인 및 검증활동</a:t>
              </a:r>
            </a:p>
          </p:txBody>
        </p:sp>
        <p:sp>
          <p:nvSpPr>
            <p:cNvPr id="251" name="Text Box 29">
              <a:extLst>
                <a:ext uri="{FF2B5EF4-FFF2-40B4-BE49-F238E27FC236}">
                  <a16:creationId xmlns:a16="http://schemas.microsoft.com/office/drawing/2014/main" id="{7A0ABFD3-F7DD-4C2A-8FD8-65258D14A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9753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CM-261.</a:t>
              </a:r>
            </a:p>
          </p:txBody>
        </p:sp>
      </p:grpSp>
      <p:grpSp>
        <p:nvGrpSpPr>
          <p:cNvPr id="254" name="그룹 1129">
            <a:extLst>
              <a:ext uri="{FF2B5EF4-FFF2-40B4-BE49-F238E27FC236}">
                <a16:creationId xmlns:a16="http://schemas.microsoft.com/office/drawing/2014/main" id="{83635454-D5C5-4BAD-B8B1-FC73AF057811}"/>
              </a:ext>
            </a:extLst>
          </p:cNvPr>
          <p:cNvGrpSpPr/>
          <p:nvPr/>
        </p:nvGrpSpPr>
        <p:grpSpPr>
          <a:xfrm>
            <a:off x="8293111" y="4284111"/>
            <a:ext cx="674356" cy="269379"/>
            <a:chOff x="3683799" y="3553297"/>
            <a:chExt cx="1482625" cy="454446"/>
          </a:xfrm>
        </p:grpSpPr>
        <p:grpSp>
          <p:nvGrpSpPr>
            <p:cNvPr id="255" name="그룹 1219">
              <a:extLst>
                <a:ext uri="{FF2B5EF4-FFF2-40B4-BE49-F238E27FC236}">
                  <a16:creationId xmlns:a16="http://schemas.microsoft.com/office/drawing/2014/main" id="{5F38ED9F-67FF-43E9-818F-4C3C1F441661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58" name="모서리가 둥근 직사각형 256">
                <a:extLst>
                  <a:ext uri="{FF2B5EF4-FFF2-40B4-BE49-F238E27FC236}">
                    <a16:creationId xmlns:a16="http://schemas.microsoft.com/office/drawing/2014/main" id="{DF3EA67F-D59D-42F0-806C-1752B068B364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59" name="AutoShape 25">
                <a:extLst>
                  <a:ext uri="{FF2B5EF4-FFF2-40B4-BE49-F238E27FC236}">
                    <a16:creationId xmlns:a16="http://schemas.microsoft.com/office/drawing/2014/main" id="{C6B1AFFD-AEE6-468F-945B-ACAA20563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56" name="Text Box 29">
              <a:extLst>
                <a:ext uri="{FF2B5EF4-FFF2-40B4-BE49-F238E27FC236}">
                  <a16:creationId xmlns:a16="http://schemas.microsoft.com/office/drawing/2014/main" id="{8407B7A3-AA7D-4BC1-9750-E677A4E53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4662" y="3797285"/>
              <a:ext cx="1060911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품질보증 활동 보고</a:t>
              </a:r>
            </a:p>
          </p:txBody>
        </p:sp>
        <p:sp>
          <p:nvSpPr>
            <p:cNvPr id="257" name="Text Box 29">
              <a:extLst>
                <a:ext uri="{FF2B5EF4-FFF2-40B4-BE49-F238E27FC236}">
                  <a16:creationId xmlns:a16="http://schemas.microsoft.com/office/drawing/2014/main" id="{95E9D630-DA70-48DC-9C4D-E3E4D4985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677" y="3565767"/>
              <a:ext cx="491789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CM-262.</a:t>
              </a:r>
            </a:p>
          </p:txBody>
        </p:sp>
      </p:grpSp>
      <p:grpSp>
        <p:nvGrpSpPr>
          <p:cNvPr id="260" name="그룹 1130">
            <a:extLst>
              <a:ext uri="{FF2B5EF4-FFF2-40B4-BE49-F238E27FC236}">
                <a16:creationId xmlns:a16="http://schemas.microsoft.com/office/drawing/2014/main" id="{A41B1B3C-D339-4ED9-A25C-E009CBFF39B4}"/>
              </a:ext>
            </a:extLst>
          </p:cNvPr>
          <p:cNvGrpSpPr/>
          <p:nvPr/>
        </p:nvGrpSpPr>
        <p:grpSpPr>
          <a:xfrm>
            <a:off x="7115841" y="4655255"/>
            <a:ext cx="558688" cy="269377"/>
            <a:chOff x="3683799" y="3553297"/>
            <a:chExt cx="1482626" cy="454441"/>
          </a:xfrm>
        </p:grpSpPr>
        <p:grpSp>
          <p:nvGrpSpPr>
            <p:cNvPr id="261" name="그룹 1214">
              <a:extLst>
                <a:ext uri="{FF2B5EF4-FFF2-40B4-BE49-F238E27FC236}">
                  <a16:creationId xmlns:a16="http://schemas.microsoft.com/office/drawing/2014/main" id="{FE274A57-49EE-4D1B-A822-5B9C73E4F07A}"/>
                </a:ext>
              </a:extLst>
            </p:cNvPr>
            <p:cNvGrpSpPr/>
            <p:nvPr/>
          </p:nvGrpSpPr>
          <p:grpSpPr>
            <a:xfrm>
              <a:off x="3683799" y="3553297"/>
              <a:ext cx="1482626" cy="454441"/>
              <a:chOff x="638901" y="7893541"/>
              <a:chExt cx="1482626" cy="454441"/>
            </a:xfrm>
          </p:grpSpPr>
          <p:sp>
            <p:nvSpPr>
              <p:cNvPr id="264" name="모서리가 둥근 직사각형 262">
                <a:extLst>
                  <a:ext uri="{FF2B5EF4-FFF2-40B4-BE49-F238E27FC236}">
                    <a16:creationId xmlns:a16="http://schemas.microsoft.com/office/drawing/2014/main" id="{79A9B942-3D9F-4219-B83D-B46065F4BBD2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11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65" name="AutoShape 25">
                <a:extLst>
                  <a:ext uri="{FF2B5EF4-FFF2-40B4-BE49-F238E27FC236}">
                    <a16:creationId xmlns:a16="http://schemas.microsoft.com/office/drawing/2014/main" id="{61DFD29E-36B4-49EB-B6C4-74B5D4D7D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2"/>
                <a:ext cx="1482626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62" name="Text Box 29">
              <a:extLst>
                <a:ext uri="{FF2B5EF4-FFF2-40B4-BE49-F238E27FC236}">
                  <a16:creationId xmlns:a16="http://schemas.microsoft.com/office/drawing/2014/main" id="{C3CE90C5-4FF1-4044-82F0-5DD17D28F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6690" y="3772507"/>
              <a:ext cx="936829" cy="1742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의사소통 실행</a:t>
              </a:r>
            </a:p>
          </p:txBody>
        </p:sp>
        <p:sp>
          <p:nvSpPr>
            <p:cNvPr id="263" name="Text Box 29">
              <a:extLst>
                <a:ext uri="{FF2B5EF4-FFF2-40B4-BE49-F238E27FC236}">
                  <a16:creationId xmlns:a16="http://schemas.microsoft.com/office/drawing/2014/main" id="{BB718B53-D546-48B1-BEA5-7C0A1CC34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8808" y="3565767"/>
              <a:ext cx="593607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CM-271.</a:t>
              </a:r>
            </a:p>
          </p:txBody>
        </p:sp>
      </p:grpSp>
      <p:grpSp>
        <p:nvGrpSpPr>
          <p:cNvPr id="266" name="그룹 1131">
            <a:extLst>
              <a:ext uri="{FF2B5EF4-FFF2-40B4-BE49-F238E27FC236}">
                <a16:creationId xmlns:a16="http://schemas.microsoft.com/office/drawing/2014/main" id="{F10ADF21-2060-4821-9068-7F7C2D564197}"/>
              </a:ext>
            </a:extLst>
          </p:cNvPr>
          <p:cNvGrpSpPr/>
          <p:nvPr/>
        </p:nvGrpSpPr>
        <p:grpSpPr>
          <a:xfrm>
            <a:off x="8293111" y="4655255"/>
            <a:ext cx="674356" cy="269379"/>
            <a:chOff x="3683799" y="3553297"/>
            <a:chExt cx="1482625" cy="454446"/>
          </a:xfrm>
        </p:grpSpPr>
        <p:grpSp>
          <p:nvGrpSpPr>
            <p:cNvPr id="267" name="그룹 1209">
              <a:extLst>
                <a:ext uri="{FF2B5EF4-FFF2-40B4-BE49-F238E27FC236}">
                  <a16:creationId xmlns:a16="http://schemas.microsoft.com/office/drawing/2014/main" id="{885D8339-D22C-4F29-93F1-888E7663DE1C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70" name="모서리가 둥근 직사각형 268">
                <a:extLst>
                  <a:ext uri="{FF2B5EF4-FFF2-40B4-BE49-F238E27FC236}">
                    <a16:creationId xmlns:a16="http://schemas.microsoft.com/office/drawing/2014/main" id="{6A8F626E-CF27-4DE7-B496-80A2BA744120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71" name="AutoShape 25">
                <a:extLst>
                  <a:ext uri="{FF2B5EF4-FFF2-40B4-BE49-F238E27FC236}">
                    <a16:creationId xmlns:a16="http://schemas.microsoft.com/office/drawing/2014/main" id="{174151F3-73B8-4A45-8D61-2CD4BE15D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68" name="Text Box 29">
              <a:extLst>
                <a:ext uri="{FF2B5EF4-FFF2-40B4-BE49-F238E27FC236}">
                  <a16:creationId xmlns:a16="http://schemas.microsoft.com/office/drawing/2014/main" id="{BE9ACD19-EF15-4885-8C0B-AEE9F493E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3873" y="3795624"/>
              <a:ext cx="902471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이해관계자 관리</a:t>
              </a:r>
            </a:p>
          </p:txBody>
        </p:sp>
        <p:sp>
          <p:nvSpPr>
            <p:cNvPr id="269" name="Text Box 29">
              <a:extLst>
                <a:ext uri="{FF2B5EF4-FFF2-40B4-BE49-F238E27FC236}">
                  <a16:creationId xmlns:a16="http://schemas.microsoft.com/office/drawing/2014/main" id="{8D59ABE1-81A2-497C-9ACE-AC56D9BA9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677" y="3565767"/>
              <a:ext cx="491789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CM-272.</a:t>
              </a:r>
            </a:p>
          </p:txBody>
        </p:sp>
      </p:grpSp>
      <p:grpSp>
        <p:nvGrpSpPr>
          <p:cNvPr id="272" name="그룹 1132">
            <a:extLst>
              <a:ext uri="{FF2B5EF4-FFF2-40B4-BE49-F238E27FC236}">
                <a16:creationId xmlns:a16="http://schemas.microsoft.com/office/drawing/2014/main" id="{DACD5B5E-72F9-46C5-B7B0-2D8EB9024DB5}"/>
              </a:ext>
            </a:extLst>
          </p:cNvPr>
          <p:cNvGrpSpPr/>
          <p:nvPr/>
        </p:nvGrpSpPr>
        <p:grpSpPr>
          <a:xfrm>
            <a:off x="7115841" y="5011494"/>
            <a:ext cx="558687" cy="269379"/>
            <a:chOff x="3683799" y="3553297"/>
            <a:chExt cx="1482625" cy="454446"/>
          </a:xfrm>
        </p:grpSpPr>
        <p:grpSp>
          <p:nvGrpSpPr>
            <p:cNvPr id="273" name="그룹 1204">
              <a:extLst>
                <a:ext uri="{FF2B5EF4-FFF2-40B4-BE49-F238E27FC236}">
                  <a16:creationId xmlns:a16="http://schemas.microsoft.com/office/drawing/2014/main" id="{387C217F-E821-4F4A-A942-BD56E04555BF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76" name="모서리가 둥근 직사각형 274">
                <a:extLst>
                  <a:ext uri="{FF2B5EF4-FFF2-40B4-BE49-F238E27FC236}">
                    <a16:creationId xmlns:a16="http://schemas.microsoft.com/office/drawing/2014/main" id="{764F0EEA-C91A-46AE-B741-9C698F44D22B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034164">
                  <a:lnSpc>
                    <a:spcPct val="110000"/>
                  </a:lnSpc>
                </a:pPr>
                <a:endParaRPr lang="ko-KR" altLang="en-US" sz="786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77" name="AutoShape 25">
                <a:extLst>
                  <a:ext uri="{FF2B5EF4-FFF2-40B4-BE49-F238E27FC236}">
                    <a16:creationId xmlns:a16="http://schemas.microsoft.com/office/drawing/2014/main" id="{A3FCEC57-6DC6-4E28-AAEF-8F37E1E41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74" name="Text Box 29">
              <a:extLst>
                <a:ext uri="{FF2B5EF4-FFF2-40B4-BE49-F238E27FC236}">
                  <a16:creationId xmlns:a16="http://schemas.microsoft.com/office/drawing/2014/main" id="{80DDEC4C-4DEC-4E21-8E30-18776FCA3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7313" y="3798945"/>
              <a:ext cx="975582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변경 통제 활동</a:t>
              </a:r>
            </a:p>
          </p:txBody>
        </p:sp>
        <p:sp>
          <p:nvSpPr>
            <p:cNvPr id="275" name="Text Box 29">
              <a:extLst>
                <a:ext uri="{FF2B5EF4-FFF2-40B4-BE49-F238E27FC236}">
                  <a16:creationId xmlns:a16="http://schemas.microsoft.com/office/drawing/2014/main" id="{9536F677-84E0-42A8-BC4D-913075B68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9753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CM-281.</a:t>
              </a:r>
            </a:p>
          </p:txBody>
        </p:sp>
      </p:grpSp>
      <p:grpSp>
        <p:nvGrpSpPr>
          <p:cNvPr id="278" name="그룹 1133">
            <a:extLst>
              <a:ext uri="{FF2B5EF4-FFF2-40B4-BE49-F238E27FC236}">
                <a16:creationId xmlns:a16="http://schemas.microsoft.com/office/drawing/2014/main" id="{CF50B57A-7753-496D-9B5A-D2BBCE2A57DD}"/>
              </a:ext>
            </a:extLst>
          </p:cNvPr>
          <p:cNvGrpSpPr/>
          <p:nvPr/>
        </p:nvGrpSpPr>
        <p:grpSpPr>
          <a:xfrm>
            <a:off x="8293111" y="5011498"/>
            <a:ext cx="674356" cy="269379"/>
            <a:chOff x="3683799" y="3553297"/>
            <a:chExt cx="1482625" cy="454446"/>
          </a:xfrm>
        </p:grpSpPr>
        <p:grpSp>
          <p:nvGrpSpPr>
            <p:cNvPr id="279" name="그룹 1199">
              <a:extLst>
                <a:ext uri="{FF2B5EF4-FFF2-40B4-BE49-F238E27FC236}">
                  <a16:creationId xmlns:a16="http://schemas.microsoft.com/office/drawing/2014/main" id="{5263E638-6CC8-40AF-95DB-87F960BB80F8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82" name="모서리가 둥근 직사각형 280">
                <a:extLst>
                  <a:ext uri="{FF2B5EF4-FFF2-40B4-BE49-F238E27FC236}">
                    <a16:creationId xmlns:a16="http://schemas.microsoft.com/office/drawing/2014/main" id="{6265642F-C8D3-4AFA-B237-85F5AB1692DE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83" name="AutoShape 25">
                <a:extLst>
                  <a:ext uri="{FF2B5EF4-FFF2-40B4-BE49-F238E27FC236}">
                    <a16:creationId xmlns:a16="http://schemas.microsoft.com/office/drawing/2014/main" id="{22EDE739-D5E3-4ED6-A37E-BFBCB491A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80" name="Text Box 29">
              <a:extLst>
                <a:ext uri="{FF2B5EF4-FFF2-40B4-BE49-F238E27FC236}">
                  <a16:creationId xmlns:a16="http://schemas.microsoft.com/office/drawing/2014/main" id="{037C9515-FA3F-4E71-8A4A-0055CFC0FD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495" y="3798945"/>
              <a:ext cx="1187242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변경감사 및 상태보고</a:t>
              </a:r>
            </a:p>
          </p:txBody>
        </p:sp>
        <p:sp>
          <p:nvSpPr>
            <p:cNvPr id="281" name="Text Box 29">
              <a:extLst>
                <a:ext uri="{FF2B5EF4-FFF2-40B4-BE49-F238E27FC236}">
                  <a16:creationId xmlns:a16="http://schemas.microsoft.com/office/drawing/2014/main" id="{EB495FB4-0650-4258-9028-C7DB6434B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677" y="3565767"/>
              <a:ext cx="491789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CM-282.</a:t>
              </a:r>
            </a:p>
          </p:txBody>
        </p:sp>
      </p:grpSp>
      <p:grpSp>
        <p:nvGrpSpPr>
          <p:cNvPr id="284" name="그룹 1134">
            <a:extLst>
              <a:ext uri="{FF2B5EF4-FFF2-40B4-BE49-F238E27FC236}">
                <a16:creationId xmlns:a16="http://schemas.microsoft.com/office/drawing/2014/main" id="{719245C7-D1B5-4BE7-BB9F-603087974FBC}"/>
              </a:ext>
            </a:extLst>
          </p:cNvPr>
          <p:cNvGrpSpPr/>
          <p:nvPr/>
        </p:nvGrpSpPr>
        <p:grpSpPr>
          <a:xfrm>
            <a:off x="7115841" y="5368028"/>
            <a:ext cx="558687" cy="269379"/>
            <a:chOff x="3683799" y="3553297"/>
            <a:chExt cx="1482625" cy="454446"/>
          </a:xfrm>
        </p:grpSpPr>
        <p:grpSp>
          <p:nvGrpSpPr>
            <p:cNvPr id="285" name="그룹 1194">
              <a:extLst>
                <a:ext uri="{FF2B5EF4-FFF2-40B4-BE49-F238E27FC236}">
                  <a16:creationId xmlns:a16="http://schemas.microsoft.com/office/drawing/2014/main" id="{51FCF33F-45AF-4922-9C91-35A3C066AA44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88" name="모서리가 둥근 직사각형 286">
                <a:extLst>
                  <a:ext uri="{FF2B5EF4-FFF2-40B4-BE49-F238E27FC236}">
                    <a16:creationId xmlns:a16="http://schemas.microsoft.com/office/drawing/2014/main" id="{91F4B1F0-9F99-444C-AF56-F00322F7EDF0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89" name="AutoShape 25">
                <a:extLst>
                  <a:ext uri="{FF2B5EF4-FFF2-40B4-BE49-F238E27FC236}">
                    <a16:creationId xmlns:a16="http://schemas.microsoft.com/office/drawing/2014/main" id="{EF7EF09B-D64F-4BA3-A6F9-5E1F5C527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86" name="Text Box 29">
              <a:extLst>
                <a:ext uri="{FF2B5EF4-FFF2-40B4-BE49-F238E27FC236}">
                  <a16:creationId xmlns:a16="http://schemas.microsoft.com/office/drawing/2014/main" id="{92C1828E-0171-4D0A-84AA-85A185D4A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2156" y="3798945"/>
              <a:ext cx="1005912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보안 감사  교육</a:t>
              </a:r>
            </a:p>
          </p:txBody>
        </p:sp>
        <p:sp>
          <p:nvSpPr>
            <p:cNvPr id="287" name="Text Box 29">
              <a:extLst>
                <a:ext uri="{FF2B5EF4-FFF2-40B4-BE49-F238E27FC236}">
                  <a16:creationId xmlns:a16="http://schemas.microsoft.com/office/drawing/2014/main" id="{8F1832AE-EF1B-4736-90E2-3705E6641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9753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CM-291.</a:t>
              </a:r>
            </a:p>
          </p:txBody>
        </p:sp>
      </p:grpSp>
      <p:grpSp>
        <p:nvGrpSpPr>
          <p:cNvPr id="290" name="그룹 1135">
            <a:extLst>
              <a:ext uri="{FF2B5EF4-FFF2-40B4-BE49-F238E27FC236}">
                <a16:creationId xmlns:a16="http://schemas.microsoft.com/office/drawing/2014/main" id="{81BADFA4-C9B4-4769-82B4-17F9FA4FC3E8}"/>
              </a:ext>
            </a:extLst>
          </p:cNvPr>
          <p:cNvGrpSpPr/>
          <p:nvPr/>
        </p:nvGrpSpPr>
        <p:grpSpPr>
          <a:xfrm>
            <a:off x="8293111" y="5368032"/>
            <a:ext cx="674356" cy="269379"/>
            <a:chOff x="3683799" y="3553297"/>
            <a:chExt cx="1482625" cy="454446"/>
          </a:xfrm>
        </p:grpSpPr>
        <p:grpSp>
          <p:nvGrpSpPr>
            <p:cNvPr id="291" name="그룹 1189">
              <a:extLst>
                <a:ext uri="{FF2B5EF4-FFF2-40B4-BE49-F238E27FC236}">
                  <a16:creationId xmlns:a16="http://schemas.microsoft.com/office/drawing/2014/main" id="{3DAA45F9-873F-4538-B854-77080FADA898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294" name="모서리가 둥근 직사각형 292">
                <a:extLst>
                  <a:ext uri="{FF2B5EF4-FFF2-40B4-BE49-F238E27FC236}">
                    <a16:creationId xmlns:a16="http://schemas.microsoft.com/office/drawing/2014/main" id="{D47ACC88-5181-4EA4-9CEB-2CCB2DE8D267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95" name="AutoShape 25">
                <a:extLst>
                  <a:ext uri="{FF2B5EF4-FFF2-40B4-BE49-F238E27FC236}">
                    <a16:creationId xmlns:a16="http://schemas.microsoft.com/office/drawing/2014/main" id="{3B1C4F5C-68C2-4C9C-908F-852F8E6CF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92" name="Text Box 29">
              <a:extLst>
                <a:ext uri="{FF2B5EF4-FFF2-40B4-BE49-F238E27FC236}">
                  <a16:creationId xmlns:a16="http://schemas.microsoft.com/office/drawing/2014/main" id="{675CA121-884A-47E7-B670-A58B6D98B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4662" y="3787387"/>
              <a:ext cx="1060911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800" spc="-6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57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보안활동 결과 보고</a:t>
              </a:r>
            </a:p>
          </p:txBody>
        </p:sp>
        <p:sp>
          <p:nvSpPr>
            <p:cNvPr id="293" name="Text Box 29">
              <a:extLst>
                <a:ext uri="{FF2B5EF4-FFF2-40B4-BE49-F238E27FC236}">
                  <a16:creationId xmlns:a16="http://schemas.microsoft.com/office/drawing/2014/main" id="{16946A3C-FBA2-4542-8DB5-252AD606D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677" y="3565767"/>
              <a:ext cx="491789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CM-292.</a:t>
              </a:r>
            </a:p>
          </p:txBody>
        </p:sp>
      </p:grp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5B9ABB3C-4291-4F45-AAFD-35C07EFE0584}"/>
              </a:ext>
            </a:extLst>
          </p:cNvPr>
          <p:cNvCxnSpPr>
            <a:stCxn id="72" idx="3"/>
            <a:endCxn id="78" idx="1"/>
          </p:cNvCxnSpPr>
          <p:nvPr/>
        </p:nvCxnSpPr>
        <p:spPr>
          <a:xfrm>
            <a:off x="7225435" y="2295069"/>
            <a:ext cx="29948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C586547B-AA94-45D1-BB83-713A9CADC5E4}"/>
              </a:ext>
            </a:extLst>
          </p:cNvPr>
          <p:cNvCxnSpPr>
            <a:stCxn id="78" idx="3"/>
            <a:endCxn id="84" idx="1"/>
          </p:cNvCxnSpPr>
          <p:nvPr/>
        </p:nvCxnSpPr>
        <p:spPr>
          <a:xfrm>
            <a:off x="7814071" y="2295069"/>
            <a:ext cx="29948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7FE363E5-4E79-4084-BBFE-9284B94246F2}"/>
              </a:ext>
            </a:extLst>
          </p:cNvPr>
          <p:cNvCxnSpPr>
            <a:stCxn id="84" idx="3"/>
          </p:cNvCxnSpPr>
          <p:nvPr/>
        </p:nvCxnSpPr>
        <p:spPr>
          <a:xfrm>
            <a:off x="8402706" y="2295069"/>
            <a:ext cx="29947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2609C0E0-420A-4321-827A-A925BB90EA6F}"/>
              </a:ext>
            </a:extLst>
          </p:cNvPr>
          <p:cNvCxnSpPr>
            <a:stCxn id="187" idx="3"/>
            <a:endCxn id="193" idx="1"/>
          </p:cNvCxnSpPr>
          <p:nvPr/>
        </p:nvCxnSpPr>
        <p:spPr>
          <a:xfrm>
            <a:off x="7518306" y="2644858"/>
            <a:ext cx="618582" cy="2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80398958-47A7-415C-A344-DF8AF8D093AA}"/>
              </a:ext>
            </a:extLst>
          </p:cNvPr>
          <p:cNvCxnSpPr>
            <a:stCxn id="199" idx="3"/>
            <a:endCxn id="205" idx="1"/>
          </p:cNvCxnSpPr>
          <p:nvPr/>
        </p:nvCxnSpPr>
        <p:spPr>
          <a:xfrm>
            <a:off x="7518306" y="3016632"/>
            <a:ext cx="618584" cy="1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FF2C10FF-E107-4B76-8832-BE8796BA48CF}"/>
              </a:ext>
            </a:extLst>
          </p:cNvPr>
          <p:cNvCxnSpPr/>
          <p:nvPr/>
        </p:nvCxnSpPr>
        <p:spPr>
          <a:xfrm>
            <a:off x="7497366" y="3383970"/>
            <a:ext cx="664428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341B5293-03E6-4ED0-8E38-670A8A6DBAF3}"/>
              </a:ext>
            </a:extLst>
          </p:cNvPr>
          <p:cNvCxnSpPr>
            <a:stCxn id="229" idx="3"/>
            <a:endCxn id="235" idx="1"/>
          </p:cNvCxnSpPr>
          <p:nvPr/>
        </p:nvCxnSpPr>
        <p:spPr>
          <a:xfrm>
            <a:off x="7225435" y="4121727"/>
            <a:ext cx="29948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136F3CA8-C8D9-4E02-B058-D9996F58EA7B}"/>
              </a:ext>
            </a:extLst>
          </p:cNvPr>
          <p:cNvCxnSpPr>
            <a:stCxn id="235" idx="3"/>
            <a:endCxn id="241" idx="1"/>
          </p:cNvCxnSpPr>
          <p:nvPr/>
        </p:nvCxnSpPr>
        <p:spPr>
          <a:xfrm>
            <a:off x="7814071" y="4121727"/>
            <a:ext cx="29948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04" name="직선 연결선 303">
            <a:extLst>
              <a:ext uri="{FF2B5EF4-FFF2-40B4-BE49-F238E27FC236}">
                <a16:creationId xmlns:a16="http://schemas.microsoft.com/office/drawing/2014/main" id="{CAA345B2-19F7-4859-87FC-CE4356B008DA}"/>
              </a:ext>
            </a:extLst>
          </p:cNvPr>
          <p:cNvCxnSpPr>
            <a:stCxn id="241" idx="3"/>
          </p:cNvCxnSpPr>
          <p:nvPr/>
        </p:nvCxnSpPr>
        <p:spPr>
          <a:xfrm>
            <a:off x="8402706" y="4121727"/>
            <a:ext cx="29947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9930912C-14A5-427A-9151-BC0B519B18F0}"/>
              </a:ext>
            </a:extLst>
          </p:cNvPr>
          <p:cNvCxnSpPr/>
          <p:nvPr/>
        </p:nvCxnSpPr>
        <p:spPr>
          <a:xfrm>
            <a:off x="7664345" y="4467670"/>
            <a:ext cx="618584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06" name="직선 연결선 305">
            <a:extLst>
              <a:ext uri="{FF2B5EF4-FFF2-40B4-BE49-F238E27FC236}">
                <a16:creationId xmlns:a16="http://schemas.microsoft.com/office/drawing/2014/main" id="{5F87A163-659A-4FA1-9630-A1E97E04AEBF}"/>
              </a:ext>
            </a:extLst>
          </p:cNvPr>
          <p:cNvCxnSpPr>
            <a:stCxn id="265" idx="3"/>
            <a:endCxn id="271" idx="1"/>
          </p:cNvCxnSpPr>
          <p:nvPr/>
        </p:nvCxnSpPr>
        <p:spPr>
          <a:xfrm>
            <a:off x="7674530" y="4838812"/>
            <a:ext cx="618582" cy="2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DF46050E-C9BC-4CCE-8C4B-31D09DA77D84}"/>
              </a:ext>
            </a:extLst>
          </p:cNvPr>
          <p:cNvCxnSpPr>
            <a:stCxn id="277" idx="3"/>
            <a:endCxn id="283" idx="1"/>
          </p:cNvCxnSpPr>
          <p:nvPr/>
        </p:nvCxnSpPr>
        <p:spPr>
          <a:xfrm>
            <a:off x="7674528" y="5195056"/>
            <a:ext cx="61858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152E058F-6543-4777-A92D-70FFA8F046A8}"/>
              </a:ext>
            </a:extLst>
          </p:cNvPr>
          <p:cNvCxnSpPr>
            <a:stCxn id="289" idx="3"/>
            <a:endCxn id="295" idx="1"/>
          </p:cNvCxnSpPr>
          <p:nvPr/>
        </p:nvCxnSpPr>
        <p:spPr>
          <a:xfrm>
            <a:off x="7674528" y="5551590"/>
            <a:ext cx="618583" cy="1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sp>
        <p:nvSpPr>
          <p:cNvPr id="309" name="Text Box 29">
            <a:extLst>
              <a:ext uri="{FF2B5EF4-FFF2-40B4-BE49-F238E27FC236}">
                <a16:creationId xmlns:a16="http://schemas.microsoft.com/office/drawing/2014/main" id="{730DF03E-CB11-440B-9406-224D2F931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7905" y="2544424"/>
            <a:ext cx="457395" cy="77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marL="298602" indent="-298602" algn="ctr" defTabSz="606716" fontAlgn="base" latinLnBrk="0">
              <a:lnSpc>
                <a:spcPts val="571"/>
              </a:lnSpc>
              <a:spcBef>
                <a:spcPct val="0"/>
              </a:spcBef>
              <a:spcAft>
                <a:spcPts val="133"/>
              </a:spcAft>
              <a:defRPr/>
            </a:pPr>
            <a:r>
              <a:rPr kumimoji="1" lang="ko-KR" altLang="en-US" sz="571" i="1" spc="-43" dirty="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요구사항 추적표</a:t>
            </a:r>
          </a:p>
        </p:txBody>
      </p:sp>
      <p:sp>
        <p:nvSpPr>
          <p:cNvPr id="310" name="Text Box 29">
            <a:extLst>
              <a:ext uri="{FF2B5EF4-FFF2-40B4-BE49-F238E27FC236}">
                <a16:creationId xmlns:a16="http://schemas.microsoft.com/office/drawing/2014/main" id="{57B0D589-FB0E-4C79-B79F-CF68116B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31" y="2937514"/>
            <a:ext cx="486217" cy="1769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-6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WBS </a:t>
            </a:r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진척보고서</a:t>
            </a:r>
          </a:p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일정관리서</a:t>
            </a:r>
          </a:p>
        </p:txBody>
      </p:sp>
      <p:sp>
        <p:nvSpPr>
          <p:cNvPr id="311" name="Text Box 29">
            <a:extLst>
              <a:ext uri="{FF2B5EF4-FFF2-40B4-BE49-F238E27FC236}">
                <a16:creationId xmlns:a16="http://schemas.microsoft.com/office/drawing/2014/main" id="{66838AD3-3D0B-4D01-83B7-AA0FEEE1C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034" y="3303342"/>
            <a:ext cx="473674" cy="1769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marL="298602" indent="-298602" algn="ctr" defTabSz="606716" fontAlgn="base" latinLnBrk="0">
              <a:spcBef>
                <a:spcPct val="0"/>
              </a:spcBef>
              <a:defRPr/>
            </a:pPr>
            <a:r>
              <a:rPr kumimoji="1" lang="ko-KR" altLang="en-US" sz="571" i="1" spc="-43" dirty="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인력운영정보</a:t>
            </a:r>
          </a:p>
          <a:p>
            <a:pPr marL="298602" indent="-298602" algn="ctr" defTabSz="606716" fontAlgn="base" latinLnBrk="0">
              <a:spcBef>
                <a:spcPct val="0"/>
              </a:spcBef>
              <a:defRPr/>
            </a:pPr>
            <a:r>
              <a:rPr kumimoji="1" lang="ko-KR" altLang="en-US" sz="571" i="1" spc="-43" dirty="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기술환경운영정보</a:t>
            </a:r>
          </a:p>
        </p:txBody>
      </p:sp>
      <p:sp>
        <p:nvSpPr>
          <p:cNvPr id="312" name="Text Box 29">
            <a:extLst>
              <a:ext uri="{FF2B5EF4-FFF2-40B4-BE49-F238E27FC236}">
                <a16:creationId xmlns:a16="http://schemas.microsoft.com/office/drawing/2014/main" id="{F68EFDAA-75D6-4E0A-B0B8-803C279F2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1098" y="4483108"/>
            <a:ext cx="581347" cy="884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-6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품질관리보고서</a:t>
            </a:r>
          </a:p>
        </p:txBody>
      </p:sp>
      <p:sp>
        <p:nvSpPr>
          <p:cNvPr id="313" name="Text Box 29">
            <a:extLst>
              <a:ext uri="{FF2B5EF4-FFF2-40B4-BE49-F238E27FC236}">
                <a16:creationId xmlns:a16="http://schemas.microsoft.com/office/drawing/2014/main" id="{9AABB4B2-E5B3-4784-93CE-8D9C75CAE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8292" y="4663457"/>
            <a:ext cx="606990" cy="353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-6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검토준비</a:t>
            </a:r>
            <a:r>
              <a:rPr lang="en-US" altLang="ko-KR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결과보고서</a:t>
            </a:r>
          </a:p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중간보고서</a:t>
            </a:r>
          </a:p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정기보고서</a:t>
            </a:r>
            <a:r>
              <a:rPr lang="en-US" altLang="ko-KR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주간</a:t>
            </a:r>
            <a:r>
              <a:rPr lang="en-US" altLang="ko-KR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월간</a:t>
            </a:r>
            <a:r>
              <a:rPr lang="en-US" altLang="ko-KR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회의록</a:t>
            </a:r>
          </a:p>
        </p:txBody>
      </p:sp>
      <p:sp>
        <p:nvSpPr>
          <p:cNvPr id="314" name="Text Box 29">
            <a:extLst>
              <a:ext uri="{FF2B5EF4-FFF2-40B4-BE49-F238E27FC236}">
                <a16:creationId xmlns:a16="http://schemas.microsoft.com/office/drawing/2014/main" id="{6A59DCB6-D7D0-4E25-B69C-79AE59FED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786" y="5216084"/>
            <a:ext cx="485447" cy="884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-6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변경상태 보고서</a:t>
            </a:r>
          </a:p>
        </p:txBody>
      </p:sp>
      <p:sp>
        <p:nvSpPr>
          <p:cNvPr id="315" name="Text Box 29">
            <a:extLst>
              <a:ext uri="{FF2B5EF4-FFF2-40B4-BE49-F238E27FC236}">
                <a16:creationId xmlns:a16="http://schemas.microsoft.com/office/drawing/2014/main" id="{4F9081F8-B9C8-499B-B773-7B775BF35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3933" y="5468678"/>
            <a:ext cx="512046" cy="1769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-6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보안관리보고서</a:t>
            </a:r>
          </a:p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교육일지</a:t>
            </a:r>
          </a:p>
        </p:txBody>
      </p:sp>
      <p:sp>
        <p:nvSpPr>
          <p:cNvPr id="316" name="Text Box 29">
            <a:extLst>
              <a:ext uri="{FF2B5EF4-FFF2-40B4-BE49-F238E27FC236}">
                <a16:creationId xmlns:a16="http://schemas.microsoft.com/office/drawing/2014/main" id="{F21B3314-8450-4E64-BD46-1553DB441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5185" y="4489957"/>
            <a:ext cx="452999" cy="884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품질 요구 정보</a:t>
            </a:r>
          </a:p>
        </p:txBody>
      </p:sp>
      <p:sp>
        <p:nvSpPr>
          <p:cNvPr id="317" name="Text Box 29">
            <a:extLst>
              <a:ext uri="{FF2B5EF4-FFF2-40B4-BE49-F238E27FC236}">
                <a16:creationId xmlns:a16="http://schemas.microsoft.com/office/drawing/2014/main" id="{345C9E9D-02E9-4B0E-8478-5AED133AE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918" y="5217338"/>
            <a:ext cx="571895" cy="884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변경관리 대상 정보</a:t>
            </a:r>
          </a:p>
        </p:txBody>
      </p:sp>
      <p:sp>
        <p:nvSpPr>
          <p:cNvPr id="318" name="Text Box 29">
            <a:extLst>
              <a:ext uri="{FF2B5EF4-FFF2-40B4-BE49-F238E27FC236}">
                <a16:creationId xmlns:a16="http://schemas.microsoft.com/office/drawing/2014/main" id="{43D5CFEF-4580-47DA-965B-D7A3CFE52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737" y="3768897"/>
            <a:ext cx="662847" cy="884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-6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문서 작성 표준 제정</a:t>
            </a:r>
          </a:p>
        </p:txBody>
      </p:sp>
      <p:sp>
        <p:nvSpPr>
          <p:cNvPr id="319" name="Text Box 29">
            <a:extLst>
              <a:ext uri="{FF2B5EF4-FFF2-40B4-BE49-F238E27FC236}">
                <a16:creationId xmlns:a16="http://schemas.microsoft.com/office/drawing/2014/main" id="{AAB1A99C-1CB3-4A6D-9C17-59B37F7C7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5093" y="3043836"/>
            <a:ext cx="364322" cy="884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-6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spc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 </a:t>
            </a:r>
            <a:r>
              <a:rPr lang="en-US" altLang="ko-KR" sz="571" spc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WBS</a:t>
            </a:r>
            <a:endParaRPr lang="ko-KR" altLang="en-US" sz="571" spc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0" name="Text Box 29">
            <a:extLst>
              <a:ext uri="{FF2B5EF4-FFF2-40B4-BE49-F238E27FC236}">
                <a16:creationId xmlns:a16="http://schemas.microsoft.com/office/drawing/2014/main" id="{ED6023A3-7B3B-403B-AB8E-09429E0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1830" y="2654665"/>
            <a:ext cx="364322" cy="884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상위 </a:t>
            </a:r>
            <a:r>
              <a:rPr lang="en-US" altLang="ko-KR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WBS</a:t>
            </a:r>
            <a:endParaRPr lang="ko-KR" altLang="en-US" sz="57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1" name="Text Box 29">
            <a:extLst>
              <a:ext uri="{FF2B5EF4-FFF2-40B4-BE49-F238E27FC236}">
                <a16:creationId xmlns:a16="http://schemas.microsoft.com/office/drawing/2014/main" id="{A26E428E-C063-4B5F-8145-BB89E2F23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6431" y="2420892"/>
            <a:ext cx="852113" cy="884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indent="0"/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도메인별 계획정보</a:t>
            </a:r>
          </a:p>
        </p:txBody>
      </p:sp>
      <p:cxnSp>
        <p:nvCxnSpPr>
          <p:cNvPr id="322" name="Shape 1573">
            <a:extLst>
              <a:ext uri="{FF2B5EF4-FFF2-40B4-BE49-F238E27FC236}">
                <a16:creationId xmlns:a16="http://schemas.microsoft.com/office/drawing/2014/main" id="{ECC32895-C904-43BF-8A26-4E8D652A461B}"/>
              </a:ext>
            </a:extLst>
          </p:cNvPr>
          <p:cNvCxnSpPr>
            <a:stCxn id="90" idx="3"/>
            <a:endCxn id="342" idx="0"/>
          </p:cNvCxnSpPr>
          <p:nvPr/>
        </p:nvCxnSpPr>
        <p:spPr>
          <a:xfrm>
            <a:off x="8991340" y="2295069"/>
            <a:ext cx="401078" cy="407159"/>
          </a:xfrm>
          <a:prstGeom prst="bentConnector2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FA3AFB74-A102-4C94-8CFD-C018B036471E}"/>
              </a:ext>
            </a:extLst>
          </p:cNvPr>
          <p:cNvGrpSpPr/>
          <p:nvPr/>
        </p:nvGrpSpPr>
        <p:grpSpPr>
          <a:xfrm>
            <a:off x="9113073" y="2702228"/>
            <a:ext cx="558689" cy="1126168"/>
            <a:chOff x="10608819" y="4156628"/>
            <a:chExt cx="896022" cy="1634562"/>
          </a:xfrm>
        </p:grpSpPr>
        <p:grpSp>
          <p:nvGrpSpPr>
            <p:cNvPr id="324" name="그룹 1086">
              <a:extLst>
                <a:ext uri="{FF2B5EF4-FFF2-40B4-BE49-F238E27FC236}">
                  <a16:creationId xmlns:a16="http://schemas.microsoft.com/office/drawing/2014/main" id="{565025BE-79A7-429B-8D6B-F82825DE0039}"/>
                </a:ext>
              </a:extLst>
            </p:cNvPr>
            <p:cNvGrpSpPr/>
            <p:nvPr/>
          </p:nvGrpSpPr>
          <p:grpSpPr>
            <a:xfrm>
              <a:off x="10608819" y="4156628"/>
              <a:ext cx="896020" cy="397934"/>
              <a:chOff x="3683796" y="3553297"/>
              <a:chExt cx="1482625" cy="454446"/>
            </a:xfrm>
          </p:grpSpPr>
          <p:grpSp>
            <p:nvGrpSpPr>
              <p:cNvPr id="339" name="그룹 1399">
                <a:extLst>
                  <a:ext uri="{FF2B5EF4-FFF2-40B4-BE49-F238E27FC236}">
                    <a16:creationId xmlns:a16="http://schemas.microsoft.com/office/drawing/2014/main" id="{69C91B75-F879-40C2-8241-2E2451F7C476}"/>
                  </a:ext>
                </a:extLst>
              </p:cNvPr>
              <p:cNvGrpSpPr/>
              <p:nvPr/>
            </p:nvGrpSpPr>
            <p:grpSpPr>
              <a:xfrm>
                <a:off x="3683796" y="3553297"/>
                <a:ext cx="1482625" cy="454446"/>
                <a:chOff x="638898" y="7893541"/>
                <a:chExt cx="1482625" cy="454446"/>
              </a:xfrm>
            </p:grpSpPr>
            <p:sp>
              <p:nvSpPr>
                <p:cNvPr id="342" name="모서리가 둥근 직사각형 340">
                  <a:extLst>
                    <a:ext uri="{FF2B5EF4-FFF2-40B4-BE49-F238E27FC236}">
                      <a16:creationId xmlns:a16="http://schemas.microsoft.com/office/drawing/2014/main" id="{B5FDBF25-64C1-4CD9-8888-66C784E7A5CE}"/>
                    </a:ext>
                  </a:extLst>
                </p:cNvPr>
                <p:cNvSpPr/>
                <p:nvPr/>
              </p:nvSpPr>
              <p:spPr bwMode="auto">
                <a:xfrm>
                  <a:off x="650459" y="7893541"/>
                  <a:ext cx="1459510" cy="268709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526852" eaLnBrk="0" fontAlgn="base" latinLnBrk="0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3271AA"/>
                    </a:buClr>
                    <a:buSzPct val="140000"/>
                    <a:tabLst>
                      <a:tab pos="3857076" algn="l"/>
                    </a:tabLst>
                  </a:pPr>
                  <a:endParaRPr kumimoji="1" lang="ko-KR" altLang="en-US" sz="714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43" name="AutoShape 25">
                  <a:extLst>
                    <a:ext uri="{FF2B5EF4-FFF2-40B4-BE49-F238E27FC236}">
                      <a16:creationId xmlns:a16="http://schemas.microsoft.com/office/drawing/2014/main" id="{ED36446A-E3A8-4C94-A40F-8CA387EBB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8898" y="8058427"/>
                  <a:ext cx="1482625" cy="289560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rgbClr val="FFFFFF">
                      <a:lumMod val="6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0"/>
                <a:lstStyle/>
                <a:p>
                  <a:pPr algn="ctr" defTabSz="606716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ko-KR" altLang="ko-KR" sz="1429" i="1" kern="0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340" name="Text Box 29">
                <a:extLst>
                  <a:ext uri="{FF2B5EF4-FFF2-40B4-BE49-F238E27FC236}">
                    <a16:creationId xmlns:a16="http://schemas.microsoft.com/office/drawing/2014/main" id="{54CDC261-C18E-4E29-A2BA-F796501C6F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9300" y="3777351"/>
                <a:ext cx="1071623" cy="1712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418035" indent="-418035" algn="ctr" defTabSz="849386" fontAlgn="base" latinLnBrk="0">
                  <a:lnSpc>
                    <a:spcPts val="800"/>
                  </a:lnSpc>
                  <a:spcBef>
                    <a:spcPct val="0"/>
                  </a:spcBef>
                  <a:defRPr kumimoji="1" sz="900" spc="-6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643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사업완료 준비</a:t>
                </a:r>
              </a:p>
            </p:txBody>
          </p:sp>
          <p:sp>
            <p:nvSpPr>
              <p:cNvPr id="341" name="Text Box 29">
                <a:extLst>
                  <a:ext uri="{FF2B5EF4-FFF2-40B4-BE49-F238E27FC236}">
                    <a16:creationId xmlns:a16="http://schemas.microsoft.com/office/drawing/2014/main" id="{9CBBC7B4-0FBB-410D-8EA2-BBDA94C84D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8649" y="3566909"/>
                <a:ext cx="593607" cy="1284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298602" indent="-298602" algn="ctr" defTabSz="606716" fontAlgn="base" latinLnBrk="0">
                  <a:spcBef>
                    <a:spcPct val="0"/>
                  </a:spcBef>
                  <a:spcAft>
                    <a:spcPts val="133"/>
                  </a:spcAft>
                  <a:defRPr/>
                </a:pPr>
                <a:r>
                  <a:rPr lang="en-US" altLang="ko-KR" sz="500" kern="0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CM-301.</a:t>
                </a:r>
              </a:p>
            </p:txBody>
          </p:sp>
        </p:grpSp>
        <p:grpSp>
          <p:nvGrpSpPr>
            <p:cNvPr id="325" name="그룹 1087">
              <a:extLst>
                <a:ext uri="{FF2B5EF4-FFF2-40B4-BE49-F238E27FC236}">
                  <a16:creationId xmlns:a16="http://schemas.microsoft.com/office/drawing/2014/main" id="{FF07C9E3-2E13-4E95-BCA7-FE35CE13BCA5}"/>
                </a:ext>
              </a:extLst>
            </p:cNvPr>
            <p:cNvGrpSpPr/>
            <p:nvPr/>
          </p:nvGrpSpPr>
          <p:grpSpPr>
            <a:xfrm>
              <a:off x="10608820" y="4765639"/>
              <a:ext cx="896021" cy="397934"/>
              <a:chOff x="3683796" y="3553297"/>
              <a:chExt cx="1482625" cy="454446"/>
            </a:xfrm>
          </p:grpSpPr>
          <p:grpSp>
            <p:nvGrpSpPr>
              <p:cNvPr id="334" name="그룹 1394">
                <a:extLst>
                  <a:ext uri="{FF2B5EF4-FFF2-40B4-BE49-F238E27FC236}">
                    <a16:creationId xmlns:a16="http://schemas.microsoft.com/office/drawing/2014/main" id="{7EFF37AF-51E7-4D2F-BDFA-E1122B6FA0A7}"/>
                  </a:ext>
                </a:extLst>
              </p:cNvPr>
              <p:cNvGrpSpPr/>
              <p:nvPr/>
            </p:nvGrpSpPr>
            <p:grpSpPr>
              <a:xfrm>
                <a:off x="3683796" y="3553297"/>
                <a:ext cx="1482625" cy="454446"/>
                <a:chOff x="638898" y="7893541"/>
                <a:chExt cx="1482625" cy="454446"/>
              </a:xfrm>
            </p:grpSpPr>
            <p:sp>
              <p:nvSpPr>
                <p:cNvPr id="337" name="모서리가 둥근 직사각형 335">
                  <a:extLst>
                    <a:ext uri="{FF2B5EF4-FFF2-40B4-BE49-F238E27FC236}">
                      <a16:creationId xmlns:a16="http://schemas.microsoft.com/office/drawing/2014/main" id="{B9FC2A4E-2804-4280-96C2-133AE1B7145F}"/>
                    </a:ext>
                  </a:extLst>
                </p:cNvPr>
                <p:cNvSpPr/>
                <p:nvPr/>
              </p:nvSpPr>
              <p:spPr bwMode="auto">
                <a:xfrm>
                  <a:off x="650459" y="7893541"/>
                  <a:ext cx="1459510" cy="268709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17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1034164">
                    <a:lnSpc>
                      <a:spcPct val="110000"/>
                    </a:lnSpc>
                  </a:pPr>
                  <a:endParaRPr lang="ko-KR" altLang="en-US" sz="786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38" name="AutoShape 25">
                  <a:extLst>
                    <a:ext uri="{FF2B5EF4-FFF2-40B4-BE49-F238E27FC236}">
                      <a16:creationId xmlns:a16="http://schemas.microsoft.com/office/drawing/2014/main" id="{18D5FBD1-0B9C-46B5-AD60-DCDBE9041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8898" y="8058427"/>
                  <a:ext cx="1482625" cy="289560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rgbClr val="FFFFFF">
                      <a:lumMod val="6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0"/>
                <a:lstStyle/>
                <a:p>
                  <a:pPr algn="ctr" defTabSz="606716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ko-KR" altLang="ko-KR" sz="1429" i="1" kern="0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335" name="Text Box 29">
                <a:extLst>
                  <a:ext uri="{FF2B5EF4-FFF2-40B4-BE49-F238E27FC236}">
                    <a16:creationId xmlns:a16="http://schemas.microsoft.com/office/drawing/2014/main" id="{DB89CCDB-1595-431A-AAED-FC63E356B4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0801" y="3777351"/>
                <a:ext cx="548619" cy="1712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418035" indent="-418035" algn="ctr" defTabSz="849386" fontAlgn="base" latinLnBrk="0">
                  <a:lnSpc>
                    <a:spcPts val="800"/>
                  </a:lnSpc>
                  <a:spcBef>
                    <a:spcPct val="0"/>
                  </a:spcBef>
                  <a:defRPr kumimoji="1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defRPr>
                </a:lvl1pPr>
              </a:lstStyle>
              <a:p>
                <a:r>
                  <a:rPr lang="ko-KR" altLang="en-US" sz="500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사업검수</a:t>
                </a:r>
              </a:p>
            </p:txBody>
          </p:sp>
          <p:sp>
            <p:nvSpPr>
              <p:cNvPr id="336" name="Text Box 29">
                <a:extLst>
                  <a:ext uri="{FF2B5EF4-FFF2-40B4-BE49-F238E27FC236}">
                    <a16:creationId xmlns:a16="http://schemas.microsoft.com/office/drawing/2014/main" id="{340B68C7-B431-4078-B5B2-5038E6084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8649" y="3566909"/>
                <a:ext cx="593607" cy="1284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298602" indent="-298602" algn="ctr" defTabSz="606716" fontAlgn="base" latinLnBrk="0">
                  <a:spcBef>
                    <a:spcPct val="0"/>
                  </a:spcBef>
                  <a:spcAft>
                    <a:spcPts val="133"/>
                  </a:spcAft>
                  <a:defRPr/>
                </a:pPr>
                <a:r>
                  <a:rPr lang="en-US" altLang="ko-KR" sz="500" kern="0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CM-302.</a:t>
                </a:r>
              </a:p>
            </p:txBody>
          </p:sp>
        </p:grpSp>
        <p:grpSp>
          <p:nvGrpSpPr>
            <p:cNvPr id="326" name="그룹 1088">
              <a:extLst>
                <a:ext uri="{FF2B5EF4-FFF2-40B4-BE49-F238E27FC236}">
                  <a16:creationId xmlns:a16="http://schemas.microsoft.com/office/drawing/2014/main" id="{521C9EDB-9DF2-4253-8567-3C85238DB352}"/>
                </a:ext>
              </a:extLst>
            </p:cNvPr>
            <p:cNvGrpSpPr/>
            <p:nvPr/>
          </p:nvGrpSpPr>
          <p:grpSpPr>
            <a:xfrm>
              <a:off x="10608819" y="5395774"/>
              <a:ext cx="896021" cy="395416"/>
              <a:chOff x="3683794" y="3535724"/>
              <a:chExt cx="1482625" cy="451570"/>
            </a:xfrm>
          </p:grpSpPr>
          <p:grpSp>
            <p:nvGrpSpPr>
              <p:cNvPr id="329" name="그룹 1389">
                <a:extLst>
                  <a:ext uri="{FF2B5EF4-FFF2-40B4-BE49-F238E27FC236}">
                    <a16:creationId xmlns:a16="http://schemas.microsoft.com/office/drawing/2014/main" id="{9C835C25-B59C-47CC-9027-B36419B4A9DE}"/>
                  </a:ext>
                </a:extLst>
              </p:cNvPr>
              <p:cNvGrpSpPr/>
              <p:nvPr/>
            </p:nvGrpSpPr>
            <p:grpSpPr>
              <a:xfrm>
                <a:off x="3683794" y="3535724"/>
                <a:ext cx="1482625" cy="451570"/>
                <a:chOff x="638896" y="7875968"/>
                <a:chExt cx="1482625" cy="451570"/>
              </a:xfrm>
            </p:grpSpPr>
            <p:sp>
              <p:nvSpPr>
                <p:cNvPr id="332" name="모서리가 둥근 직사각형 330">
                  <a:extLst>
                    <a:ext uri="{FF2B5EF4-FFF2-40B4-BE49-F238E27FC236}">
                      <a16:creationId xmlns:a16="http://schemas.microsoft.com/office/drawing/2014/main" id="{0E598A8E-26C7-4FA8-A9FF-7CF80F9A2AD1}"/>
                    </a:ext>
                  </a:extLst>
                </p:cNvPr>
                <p:cNvSpPr/>
                <p:nvPr/>
              </p:nvSpPr>
              <p:spPr bwMode="auto">
                <a:xfrm>
                  <a:off x="650460" y="7875968"/>
                  <a:ext cx="1459510" cy="268709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17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1034164">
                    <a:lnSpc>
                      <a:spcPct val="110000"/>
                    </a:lnSpc>
                  </a:pPr>
                  <a:endParaRPr lang="ko-KR" altLang="en-US" sz="786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33" name="AutoShape 25">
                  <a:extLst>
                    <a:ext uri="{FF2B5EF4-FFF2-40B4-BE49-F238E27FC236}">
                      <a16:creationId xmlns:a16="http://schemas.microsoft.com/office/drawing/2014/main" id="{26EFB81C-ADF3-44F2-8E50-CE622AFD9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8896" y="8037977"/>
                  <a:ext cx="1482625" cy="289561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rgbClr val="FFFFFF">
                      <a:lumMod val="65000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 anchorCtr="0"/>
                <a:lstStyle/>
                <a:p>
                  <a:pPr algn="ctr" defTabSz="606716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kumimoji="1" lang="ko-KR" altLang="ko-KR" sz="1429" i="1" kern="0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330" name="Text Box 29">
                <a:extLst>
                  <a:ext uri="{FF2B5EF4-FFF2-40B4-BE49-F238E27FC236}">
                    <a16:creationId xmlns:a16="http://schemas.microsoft.com/office/drawing/2014/main" id="{ECC499EB-D9A1-4233-AA77-D62791C057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7723" y="3758937"/>
                <a:ext cx="854773" cy="17122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0">
                <a:spAutoFit/>
              </a:bodyPr>
              <a:lstStyle>
                <a:defPPr>
                  <a:defRPr lang="ko-KR"/>
                </a:defPPr>
                <a:lvl1pPr marL="418035" indent="-418035" algn="ctr" defTabSz="849386" fontAlgn="base" latinLnBrk="0">
                  <a:lnSpc>
                    <a:spcPts val="800"/>
                  </a:lnSpc>
                  <a:spcBef>
                    <a:spcPct val="0"/>
                  </a:spcBef>
                  <a:defRPr kumimoji="1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defRPr>
                </a:lvl1pPr>
              </a:lstStyle>
              <a:p>
                <a:r>
                  <a:rPr lang="ko-KR" altLang="en-US" sz="500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사업완료 보고</a:t>
                </a:r>
              </a:p>
            </p:txBody>
          </p:sp>
          <p:sp>
            <p:nvSpPr>
              <p:cNvPr id="331" name="Text Box 29">
                <a:extLst>
                  <a:ext uri="{FF2B5EF4-FFF2-40B4-BE49-F238E27FC236}">
                    <a16:creationId xmlns:a16="http://schemas.microsoft.com/office/drawing/2014/main" id="{F535C106-E50E-4914-BB25-F958B0C051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8647" y="3566906"/>
                <a:ext cx="593607" cy="1284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298602" indent="-298602" algn="ctr" defTabSz="606716" fontAlgn="base" latinLnBrk="0">
                  <a:spcBef>
                    <a:spcPct val="0"/>
                  </a:spcBef>
                  <a:spcAft>
                    <a:spcPts val="133"/>
                  </a:spcAft>
                  <a:defRPr/>
                </a:pPr>
                <a:r>
                  <a:rPr lang="en-US" altLang="ko-KR" sz="500" kern="0" spc="-43" dirty="0">
                    <a:ln>
                      <a:solidFill>
                        <a:srgbClr val="4BACC6">
                          <a:lumMod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CM-303.</a:t>
                </a:r>
              </a:p>
            </p:txBody>
          </p:sp>
        </p:grpSp>
        <p:cxnSp>
          <p:nvCxnSpPr>
            <p:cNvPr id="327" name="직선 화살표 연결선 326">
              <a:extLst>
                <a:ext uri="{FF2B5EF4-FFF2-40B4-BE49-F238E27FC236}">
                  <a16:creationId xmlns:a16="http://schemas.microsoft.com/office/drawing/2014/main" id="{5CCDED8B-E185-4F23-A87E-96820579359F}"/>
                </a:ext>
              </a:extLst>
            </p:cNvPr>
            <p:cNvCxnSpPr>
              <a:stCxn id="343" idx="2"/>
              <a:endCxn id="337" idx="0"/>
            </p:cNvCxnSpPr>
            <p:nvPr/>
          </p:nvCxnSpPr>
          <p:spPr>
            <a:xfrm>
              <a:off x="11056829" y="4554563"/>
              <a:ext cx="4" cy="21107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</p:spPr>
        </p:cxnSp>
        <p:cxnSp>
          <p:nvCxnSpPr>
            <p:cNvPr id="328" name="직선 화살표 연결선 327">
              <a:extLst>
                <a:ext uri="{FF2B5EF4-FFF2-40B4-BE49-F238E27FC236}">
                  <a16:creationId xmlns:a16="http://schemas.microsoft.com/office/drawing/2014/main" id="{96127790-13E7-4093-BD69-AE1293FE1896}"/>
                </a:ext>
              </a:extLst>
            </p:cNvPr>
            <p:cNvCxnSpPr>
              <a:stCxn id="338" idx="2"/>
              <a:endCxn id="332" idx="0"/>
            </p:cNvCxnSpPr>
            <p:nvPr/>
          </p:nvCxnSpPr>
          <p:spPr>
            <a:xfrm>
              <a:off x="11056831" y="5163573"/>
              <a:ext cx="2" cy="232198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sm" len="sm"/>
              <a:tailEnd type="triangle" w="sm" len="sm"/>
            </a:ln>
          </p:spPr>
        </p:cxnSp>
      </p:grpSp>
      <p:cxnSp>
        <p:nvCxnSpPr>
          <p:cNvPr id="344" name="직선 화살표 연결선 343">
            <a:extLst>
              <a:ext uri="{FF2B5EF4-FFF2-40B4-BE49-F238E27FC236}">
                <a16:creationId xmlns:a16="http://schemas.microsoft.com/office/drawing/2014/main" id="{27458BAD-3772-4CEF-80EF-3E65952A59FB}"/>
              </a:ext>
            </a:extLst>
          </p:cNvPr>
          <p:cNvCxnSpPr/>
          <p:nvPr/>
        </p:nvCxnSpPr>
        <p:spPr>
          <a:xfrm>
            <a:off x="6558958" y="2295069"/>
            <a:ext cx="76993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F7FA771D-57BA-4E48-AC50-88152BC0FA1C}"/>
              </a:ext>
            </a:extLst>
          </p:cNvPr>
          <p:cNvCxnSpPr>
            <a:stCxn id="132" idx="3"/>
            <a:endCxn id="223" idx="1"/>
          </p:cNvCxnSpPr>
          <p:nvPr/>
        </p:nvCxnSpPr>
        <p:spPr>
          <a:xfrm>
            <a:off x="7221243" y="3745796"/>
            <a:ext cx="322818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46" name="직선 화살표 연결선 345">
            <a:extLst>
              <a:ext uri="{FF2B5EF4-FFF2-40B4-BE49-F238E27FC236}">
                <a16:creationId xmlns:a16="http://schemas.microsoft.com/office/drawing/2014/main" id="{2C662DF8-4099-4D7D-B8DC-E8BAB0EA956A}"/>
              </a:ext>
            </a:extLst>
          </p:cNvPr>
          <p:cNvCxnSpPr/>
          <p:nvPr/>
        </p:nvCxnSpPr>
        <p:spPr>
          <a:xfrm>
            <a:off x="6558958" y="4121727"/>
            <a:ext cx="76993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47" name="직선 화살표 연결선 346">
            <a:extLst>
              <a:ext uri="{FF2B5EF4-FFF2-40B4-BE49-F238E27FC236}">
                <a16:creationId xmlns:a16="http://schemas.microsoft.com/office/drawing/2014/main" id="{9542E189-C450-482A-BEC8-A1F6F25808FE}"/>
              </a:ext>
            </a:extLst>
          </p:cNvPr>
          <p:cNvCxnSpPr>
            <a:cxnSpLocks/>
            <a:endCxn id="187" idx="1"/>
          </p:cNvCxnSpPr>
          <p:nvPr/>
        </p:nvCxnSpPr>
        <p:spPr>
          <a:xfrm>
            <a:off x="6564354" y="2644856"/>
            <a:ext cx="395266" cy="5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6EBD61B5-FFD8-4C28-82C5-FB5B626F26DE}"/>
              </a:ext>
            </a:extLst>
          </p:cNvPr>
          <p:cNvCxnSpPr>
            <a:cxnSpLocks/>
            <a:stCxn id="120" idx="3"/>
            <a:endCxn id="211" idx="1"/>
          </p:cNvCxnSpPr>
          <p:nvPr/>
        </p:nvCxnSpPr>
        <p:spPr>
          <a:xfrm>
            <a:off x="6552922" y="3381215"/>
            <a:ext cx="406698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49" name="직선 화살표 연결선 348">
            <a:extLst>
              <a:ext uri="{FF2B5EF4-FFF2-40B4-BE49-F238E27FC236}">
                <a16:creationId xmlns:a16="http://schemas.microsoft.com/office/drawing/2014/main" id="{0EB5D1A7-835B-472E-B87C-E6E26D3571F3}"/>
              </a:ext>
            </a:extLst>
          </p:cNvPr>
          <p:cNvCxnSpPr>
            <a:endCxn id="253" idx="1"/>
          </p:cNvCxnSpPr>
          <p:nvPr/>
        </p:nvCxnSpPr>
        <p:spPr>
          <a:xfrm>
            <a:off x="6589755" y="4467669"/>
            <a:ext cx="526085" cy="1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50" name="직선 화살표 연결선 349">
            <a:extLst>
              <a:ext uri="{FF2B5EF4-FFF2-40B4-BE49-F238E27FC236}">
                <a16:creationId xmlns:a16="http://schemas.microsoft.com/office/drawing/2014/main" id="{C7FEF96D-40A9-4DC5-A584-EEE304828580}"/>
              </a:ext>
            </a:extLst>
          </p:cNvPr>
          <p:cNvCxnSpPr>
            <a:endCxn id="265" idx="1"/>
          </p:cNvCxnSpPr>
          <p:nvPr/>
        </p:nvCxnSpPr>
        <p:spPr>
          <a:xfrm flipV="1">
            <a:off x="6589754" y="4838812"/>
            <a:ext cx="526087" cy="1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51" name="직선 화살표 연결선 350">
            <a:extLst>
              <a:ext uri="{FF2B5EF4-FFF2-40B4-BE49-F238E27FC236}">
                <a16:creationId xmlns:a16="http://schemas.microsoft.com/office/drawing/2014/main" id="{3C79CC78-6EE2-4F1D-AEB2-E006F70E48B7}"/>
              </a:ext>
            </a:extLst>
          </p:cNvPr>
          <p:cNvCxnSpPr>
            <a:endCxn id="277" idx="1"/>
          </p:cNvCxnSpPr>
          <p:nvPr/>
        </p:nvCxnSpPr>
        <p:spPr>
          <a:xfrm>
            <a:off x="6589755" y="5195057"/>
            <a:ext cx="526085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4D093DDA-7E45-46E1-B7C1-F9232BE5B29C}"/>
              </a:ext>
            </a:extLst>
          </p:cNvPr>
          <p:cNvCxnSpPr>
            <a:endCxn id="289" idx="1"/>
          </p:cNvCxnSpPr>
          <p:nvPr/>
        </p:nvCxnSpPr>
        <p:spPr>
          <a:xfrm>
            <a:off x="6589754" y="5551591"/>
            <a:ext cx="526086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sp>
        <p:nvSpPr>
          <p:cNvPr id="353" name="Text Box 29">
            <a:extLst>
              <a:ext uri="{FF2B5EF4-FFF2-40B4-BE49-F238E27FC236}">
                <a16:creationId xmlns:a16="http://schemas.microsoft.com/office/drawing/2014/main" id="{D6EC94E3-27CA-4058-B826-93C7B08D3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736" y="4482789"/>
            <a:ext cx="397067" cy="75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 anchorCtr="0">
            <a:noAutofit/>
          </a:bodyPr>
          <a:lstStyle/>
          <a:p>
            <a:pPr marL="298602" indent="-298602" algn="ctr" defTabSz="606716" fontAlgn="base" latinLnBrk="0">
              <a:lnSpc>
                <a:spcPts val="571"/>
              </a:lnSpc>
              <a:spcBef>
                <a:spcPct val="0"/>
              </a:spcBef>
              <a:spcAft>
                <a:spcPts val="133"/>
              </a:spcAft>
              <a:defRPr/>
            </a:pPr>
            <a:r>
              <a:rPr kumimoji="1" lang="ko-KR" altLang="en-US" sz="500" i="1" spc="-43" dirty="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품질관리계획서</a:t>
            </a:r>
          </a:p>
        </p:txBody>
      </p:sp>
      <p:sp>
        <p:nvSpPr>
          <p:cNvPr id="354" name="Text Box 29">
            <a:extLst>
              <a:ext uri="{FF2B5EF4-FFF2-40B4-BE49-F238E27FC236}">
                <a16:creationId xmlns:a16="http://schemas.microsoft.com/office/drawing/2014/main" id="{8F63BE97-0F70-4C02-A224-042E3B6C1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8107" y="4755942"/>
            <a:ext cx="544087" cy="177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-6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의사소통관리</a:t>
            </a:r>
            <a:endParaRPr lang="en-US" altLang="ko-KR" sz="57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계획서</a:t>
            </a:r>
          </a:p>
        </p:txBody>
      </p:sp>
      <p:sp>
        <p:nvSpPr>
          <p:cNvPr id="355" name="Text Box 29">
            <a:extLst>
              <a:ext uri="{FF2B5EF4-FFF2-40B4-BE49-F238E27FC236}">
                <a16:creationId xmlns:a16="http://schemas.microsoft.com/office/drawing/2014/main" id="{9DDCDD69-8BBE-450E-B6D5-0D073F079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469" y="5192883"/>
            <a:ext cx="465496" cy="1099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-6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변경관리계획서</a:t>
            </a:r>
          </a:p>
        </p:txBody>
      </p:sp>
      <p:sp>
        <p:nvSpPr>
          <p:cNvPr id="356" name="Text Box 29">
            <a:extLst>
              <a:ext uri="{FF2B5EF4-FFF2-40B4-BE49-F238E27FC236}">
                <a16:creationId xmlns:a16="http://schemas.microsoft.com/office/drawing/2014/main" id="{9015C969-091D-4A94-A0C5-08DB4FEA8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4414" y="5569224"/>
            <a:ext cx="384708" cy="75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 anchorCtr="0">
            <a:noAutofit/>
          </a:bodyPr>
          <a:lstStyle>
            <a:defPPr>
              <a:defRPr lang="ko-KR"/>
            </a:defPPr>
            <a:lvl1pPr marL="418035" indent="-418035" algn="ctr" defTabSz="849386" fontAlgn="base" latinLnBrk="0">
              <a:spcBef>
                <a:spcPct val="0"/>
              </a:spcBef>
              <a:defRPr kumimoji="1" sz="800" i="1" spc="-6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57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보안관리계획서</a:t>
            </a:r>
          </a:p>
        </p:txBody>
      </p:sp>
      <p:grpSp>
        <p:nvGrpSpPr>
          <p:cNvPr id="357" name="그룹 1180">
            <a:extLst>
              <a:ext uri="{FF2B5EF4-FFF2-40B4-BE49-F238E27FC236}">
                <a16:creationId xmlns:a16="http://schemas.microsoft.com/office/drawing/2014/main" id="{63E021E6-B9D0-4C46-A80F-2AF52CFF7BBB}"/>
              </a:ext>
            </a:extLst>
          </p:cNvPr>
          <p:cNvGrpSpPr/>
          <p:nvPr/>
        </p:nvGrpSpPr>
        <p:grpSpPr>
          <a:xfrm>
            <a:off x="8427186" y="3562238"/>
            <a:ext cx="558687" cy="269379"/>
            <a:chOff x="3683799" y="3553297"/>
            <a:chExt cx="1482625" cy="454446"/>
          </a:xfrm>
        </p:grpSpPr>
        <p:grpSp>
          <p:nvGrpSpPr>
            <p:cNvPr id="358" name="그룹 1182">
              <a:extLst>
                <a:ext uri="{FF2B5EF4-FFF2-40B4-BE49-F238E27FC236}">
                  <a16:creationId xmlns:a16="http://schemas.microsoft.com/office/drawing/2014/main" id="{519005B8-03A0-44F3-A55F-17EB70530CED}"/>
                </a:ext>
              </a:extLst>
            </p:cNvPr>
            <p:cNvGrpSpPr/>
            <p:nvPr/>
          </p:nvGrpSpPr>
          <p:grpSpPr>
            <a:xfrm>
              <a:off x="3683799" y="3553297"/>
              <a:ext cx="1482625" cy="454446"/>
              <a:chOff x="638901" y="7893541"/>
              <a:chExt cx="1482625" cy="454446"/>
            </a:xfrm>
          </p:grpSpPr>
          <p:sp>
            <p:nvSpPr>
              <p:cNvPr id="361" name="모서리가 둥근 직사각형 359">
                <a:extLst>
                  <a:ext uri="{FF2B5EF4-FFF2-40B4-BE49-F238E27FC236}">
                    <a16:creationId xmlns:a16="http://schemas.microsoft.com/office/drawing/2014/main" id="{83C92751-AAB6-4CE6-B8FD-1351F1CBF972}"/>
                  </a:ext>
                </a:extLst>
              </p:cNvPr>
              <p:cNvSpPr/>
              <p:nvPr/>
            </p:nvSpPr>
            <p:spPr bwMode="auto">
              <a:xfrm>
                <a:off x="650459" y="7893541"/>
                <a:ext cx="1459510" cy="26870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26852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3857076" algn="l"/>
                  </a:tabLst>
                </a:pPr>
                <a:endParaRPr kumimoji="1" lang="ko-KR" altLang="en-US" sz="714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62" name="AutoShape 25">
                <a:extLst>
                  <a:ext uri="{FF2B5EF4-FFF2-40B4-BE49-F238E27FC236}">
                    <a16:creationId xmlns:a16="http://schemas.microsoft.com/office/drawing/2014/main" id="{A6DD57A7-EEA5-4A31-842C-6341D72FA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01" y="8058427"/>
                <a:ext cx="1482625" cy="289560"/>
              </a:xfrm>
              <a:prstGeom prst="rect">
                <a:avLst/>
              </a:prstGeom>
              <a:solidFill>
                <a:srgbClr val="FFFFFF"/>
              </a:solidFill>
              <a:ln w="317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 anchorCtr="0"/>
              <a:lstStyle/>
              <a:p>
                <a:pPr algn="ctr" defTabSz="60671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ko-KR" sz="1429" i="1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359" name="Text Box 29">
              <a:extLst>
                <a:ext uri="{FF2B5EF4-FFF2-40B4-BE49-F238E27FC236}">
                  <a16:creationId xmlns:a16="http://schemas.microsoft.com/office/drawing/2014/main" id="{09859171-8C79-40D6-B723-A853B0FC8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633" y="3780969"/>
              <a:ext cx="1438946" cy="174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 marL="418035" indent="-418035" algn="ctr" defTabSz="849386" fontAlgn="base" latinLnBrk="0">
                <a:lnSpc>
                  <a:spcPts val="800"/>
                </a:lnSpc>
                <a:spcBef>
                  <a:spcPct val="0"/>
                </a:spcBef>
                <a:defRPr kumimoji="1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defRPr>
              </a:lvl1pPr>
            </a:lstStyle>
            <a:p>
              <a:r>
                <a:rPr lang="ko-KR" altLang="en-US" sz="643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문서 재</a:t>
              </a:r>
              <a:r>
                <a:rPr lang="en-US" altLang="ko-KR" sz="643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643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개정 승인</a:t>
              </a:r>
            </a:p>
          </p:txBody>
        </p:sp>
        <p:sp>
          <p:nvSpPr>
            <p:cNvPr id="360" name="Text Box 29">
              <a:extLst>
                <a:ext uri="{FF2B5EF4-FFF2-40B4-BE49-F238E27FC236}">
                  <a16:creationId xmlns:a16="http://schemas.microsoft.com/office/drawing/2014/main" id="{452128BB-4492-4577-B557-F03529473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4714" y="3565767"/>
              <a:ext cx="593608" cy="1307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marL="298602" indent="-298602" algn="ctr" defTabSz="606716" fontAlgn="base" latinLnBrk="0">
                <a:spcBef>
                  <a:spcPct val="0"/>
                </a:spcBef>
                <a:spcAft>
                  <a:spcPts val="133"/>
                </a:spcAft>
                <a:defRPr/>
              </a:pPr>
              <a:r>
                <a:rPr lang="en-US" altLang="ko-KR" sz="500" kern="0" spc="-43" dirty="0">
                  <a:ln>
                    <a:solidFill>
                      <a:srgbClr val="4BACC6">
                        <a:lumMod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CM-243.</a:t>
              </a:r>
            </a:p>
          </p:txBody>
        </p:sp>
      </p:grpSp>
      <p:cxnSp>
        <p:nvCxnSpPr>
          <p:cNvPr id="363" name="직선 연결선 362">
            <a:extLst>
              <a:ext uri="{FF2B5EF4-FFF2-40B4-BE49-F238E27FC236}">
                <a16:creationId xmlns:a16="http://schemas.microsoft.com/office/drawing/2014/main" id="{1B53D957-FD37-4BBB-921F-3DBF75AE4844}"/>
              </a:ext>
            </a:extLst>
          </p:cNvPr>
          <p:cNvCxnSpPr>
            <a:stCxn id="223" idx="3"/>
            <a:endCxn id="362" idx="1"/>
          </p:cNvCxnSpPr>
          <p:nvPr/>
        </p:nvCxnSpPr>
        <p:spPr>
          <a:xfrm>
            <a:off x="8102749" y="3745796"/>
            <a:ext cx="324437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grpSp>
        <p:nvGrpSpPr>
          <p:cNvPr id="364" name="그룹 363">
            <a:extLst>
              <a:ext uri="{FF2B5EF4-FFF2-40B4-BE49-F238E27FC236}">
                <a16:creationId xmlns:a16="http://schemas.microsoft.com/office/drawing/2014/main" id="{33DBA05B-6ADC-4135-ABDA-96108743C391}"/>
              </a:ext>
            </a:extLst>
          </p:cNvPr>
          <p:cNvGrpSpPr/>
          <p:nvPr/>
        </p:nvGrpSpPr>
        <p:grpSpPr>
          <a:xfrm>
            <a:off x="5994664" y="2440515"/>
            <a:ext cx="566688" cy="298521"/>
            <a:chOff x="4533900" y="7803936"/>
            <a:chExt cx="901700" cy="1378259"/>
          </a:xfrm>
        </p:grpSpPr>
        <p:sp>
          <p:nvSpPr>
            <p:cNvPr id="365" name="세대2 강조1">
              <a:extLst>
                <a:ext uri="{FF2B5EF4-FFF2-40B4-BE49-F238E27FC236}">
                  <a16:creationId xmlns:a16="http://schemas.microsoft.com/office/drawing/2014/main" id="{70DBA045-B8BB-498A-868E-F585D1D077F0}"/>
                </a:ext>
              </a:extLst>
            </p:cNvPr>
            <p:cNvSpPr/>
            <p:nvPr/>
          </p:nvSpPr>
          <p:spPr>
            <a:xfrm flipH="1">
              <a:off x="4533900" y="7803936"/>
              <a:ext cx="901700" cy="1378259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66856" tIns="33428" rIns="66856" bIns="33428" anchor="ctr"/>
            <a:lstStyle/>
            <a:p>
              <a:pPr algn="ctr">
                <a:defRPr/>
              </a:pPr>
              <a:endParaRPr lang="ko-KR" altLang="en-US" sz="714" spc="-43" dirty="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66" name="세대2 강조1">
              <a:extLst>
                <a:ext uri="{FF2B5EF4-FFF2-40B4-BE49-F238E27FC236}">
                  <a16:creationId xmlns:a16="http://schemas.microsoft.com/office/drawing/2014/main" id="{F8084634-86D1-4448-BBB6-3742C13AB0F8}"/>
                </a:ext>
              </a:extLst>
            </p:cNvPr>
            <p:cNvSpPr/>
            <p:nvPr/>
          </p:nvSpPr>
          <p:spPr>
            <a:xfrm flipH="1">
              <a:off x="4533900" y="8325860"/>
              <a:ext cx="901700" cy="856332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66856" tIns="33428" rIns="66856" bIns="33428" anchor="ctr"/>
            <a:lstStyle/>
            <a:p>
              <a:pPr algn="ctr">
                <a:defRPr/>
              </a:pPr>
              <a:endParaRPr lang="ko-KR" altLang="en-US" sz="714" spc="-43" dirty="0">
                <a:ln>
                  <a:solidFill>
                    <a:srgbClr val="4BACC6">
                      <a:lumMod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367" name="Shape 1583">
            <a:extLst>
              <a:ext uri="{FF2B5EF4-FFF2-40B4-BE49-F238E27FC236}">
                <a16:creationId xmlns:a16="http://schemas.microsoft.com/office/drawing/2014/main" id="{0BD11B10-CDEB-49F1-9C1C-D4AD1635E72D}"/>
              </a:ext>
            </a:extLst>
          </p:cNvPr>
          <p:cNvCxnSpPr>
            <a:stCxn id="101" idx="0"/>
            <a:endCxn id="53" idx="2"/>
          </p:cNvCxnSpPr>
          <p:nvPr/>
        </p:nvCxnSpPr>
        <p:spPr>
          <a:xfrm rot="16200000" flipV="1">
            <a:off x="5666317" y="1841680"/>
            <a:ext cx="68052" cy="114647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round/>
            <a:headEnd type="none" w="sm" len="sm"/>
            <a:tailEnd type="triangle" w="sm" len="sm"/>
          </a:ln>
        </p:spPr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13DE74D9-733C-48D1-92F8-AB184F4E8967}"/>
              </a:ext>
            </a:extLst>
          </p:cNvPr>
          <p:cNvSpPr txBox="1"/>
          <p:nvPr/>
        </p:nvSpPr>
        <p:spPr>
          <a:xfrm>
            <a:off x="5536495" y="5909977"/>
            <a:ext cx="3147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유사사업수행으로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 검증된 사업관리방법론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1000" spc="-5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1452FFB6-2918-48F6-994A-4156DB302317}"/>
              </a:ext>
            </a:extLst>
          </p:cNvPr>
          <p:cNvSpPr/>
          <p:nvPr/>
        </p:nvSpPr>
        <p:spPr>
          <a:xfrm>
            <a:off x="888341" y="6240612"/>
            <a:ext cx="2831065" cy="5059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1017395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65" dirty="0">
                <a:ln w="127">
                  <a:solidFill>
                    <a:srgbClr val="D20000">
                      <a:alpha val="10000"/>
                    </a:srgbClr>
                  </a:solidFill>
                </a:ln>
                <a:solidFill>
                  <a:srgbClr val="00638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 성공 보장</a:t>
            </a:r>
          </a:p>
        </p:txBody>
      </p:sp>
      <p:sp>
        <p:nvSpPr>
          <p:cNvPr id="370" name="직사각형 168">
            <a:extLst>
              <a:ext uri="{FF2B5EF4-FFF2-40B4-BE49-F238E27FC236}">
                <a16:creationId xmlns:a16="http://schemas.microsoft.com/office/drawing/2014/main" id="{1A4A7D31-FE70-4EF4-9BDC-F3D810A6F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7" y="6000313"/>
            <a:ext cx="2863482" cy="21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>
            <a:lvl1pPr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5pPr>
            <a:lvl6pPr marL="25146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6pPr>
            <a:lvl7pPr marL="29718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7pPr>
            <a:lvl8pPr marL="34290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8pPr>
            <a:lvl9pPr marL="3886200" indent="-228600" defTabSz="1016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0"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검증된 </a:t>
            </a:r>
            <a:r>
              <a:rPr kumimoji="0" lang="ko-KR" altLang="en-US" sz="1400" dirty="0">
                <a:solidFill>
                  <a:srgbClr val="00B0F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사업수행 방법론 </a:t>
            </a:r>
            <a:r>
              <a:rPr kumimoji="0"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적용으로</a:t>
            </a:r>
          </a:p>
        </p:txBody>
      </p: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74EF1095-8F1F-46C6-9E0C-E8839541DE65}"/>
              </a:ext>
            </a:extLst>
          </p:cNvPr>
          <p:cNvGrpSpPr/>
          <p:nvPr/>
        </p:nvGrpSpPr>
        <p:grpSpPr>
          <a:xfrm>
            <a:off x="1595969" y="5933178"/>
            <a:ext cx="1055683" cy="46035"/>
            <a:chOff x="7274441" y="5795677"/>
            <a:chExt cx="1279244" cy="53975"/>
          </a:xfrm>
        </p:grpSpPr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BFBFA83B-0AF0-448F-92E6-ACE267820A44}"/>
                </a:ext>
              </a:extLst>
            </p:cNvPr>
            <p:cNvGrpSpPr/>
            <p:nvPr/>
          </p:nvGrpSpPr>
          <p:grpSpPr>
            <a:xfrm>
              <a:off x="7274441" y="5795677"/>
              <a:ext cx="629481" cy="53975"/>
              <a:chOff x="7226816" y="5795677"/>
              <a:chExt cx="629481" cy="53975"/>
            </a:xfrm>
          </p:grpSpPr>
          <p:sp>
            <p:nvSpPr>
              <p:cNvPr id="377" name="타원 376">
                <a:extLst>
                  <a:ext uri="{FF2B5EF4-FFF2-40B4-BE49-F238E27FC236}">
                    <a16:creationId xmlns:a16="http://schemas.microsoft.com/office/drawing/2014/main" id="{E8CB4448-A8F6-4044-B834-33FD1CA2E705}"/>
                  </a:ext>
                </a:extLst>
              </p:cNvPr>
              <p:cNvSpPr/>
              <p:nvPr/>
            </p:nvSpPr>
            <p:spPr>
              <a:xfrm>
                <a:off x="7226816" y="5795677"/>
                <a:ext cx="53976" cy="53975"/>
              </a:xfrm>
              <a:prstGeom prst="ellipse">
                <a:avLst/>
              </a:prstGeom>
              <a:solidFill>
                <a:srgbClr val="E56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1" bIns="45721" anchor="ctr"/>
              <a:lstStyle/>
              <a:p>
                <a:pPr algn="ctr" defTabSz="101739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78" name="타원 377">
                <a:extLst>
                  <a:ext uri="{FF2B5EF4-FFF2-40B4-BE49-F238E27FC236}">
                    <a16:creationId xmlns:a16="http://schemas.microsoft.com/office/drawing/2014/main" id="{4225F6F4-F502-4839-8CBD-EB19D607B48D}"/>
                  </a:ext>
                </a:extLst>
              </p:cNvPr>
              <p:cNvSpPr/>
              <p:nvPr/>
            </p:nvSpPr>
            <p:spPr>
              <a:xfrm>
                <a:off x="7415547" y="5795677"/>
                <a:ext cx="53975" cy="53975"/>
              </a:xfrm>
              <a:prstGeom prst="ellipse">
                <a:avLst/>
              </a:prstGeom>
              <a:solidFill>
                <a:srgbClr val="E56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1" bIns="45721" anchor="ctr"/>
              <a:lstStyle/>
              <a:p>
                <a:pPr algn="ctr" defTabSz="101739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79" name="타원 378">
                <a:extLst>
                  <a:ext uri="{FF2B5EF4-FFF2-40B4-BE49-F238E27FC236}">
                    <a16:creationId xmlns:a16="http://schemas.microsoft.com/office/drawing/2014/main" id="{2AAA82B4-D915-4616-A138-6537DA804C02}"/>
                  </a:ext>
                </a:extLst>
              </p:cNvPr>
              <p:cNvSpPr/>
              <p:nvPr/>
            </p:nvSpPr>
            <p:spPr>
              <a:xfrm>
                <a:off x="7606604" y="5795677"/>
                <a:ext cx="53975" cy="53975"/>
              </a:xfrm>
              <a:prstGeom prst="ellipse">
                <a:avLst/>
              </a:prstGeom>
              <a:solidFill>
                <a:srgbClr val="E56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1" bIns="45721" anchor="ctr"/>
              <a:lstStyle/>
              <a:p>
                <a:pPr algn="ctr" defTabSz="101739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80" name="타원 379">
                <a:extLst>
                  <a:ext uri="{FF2B5EF4-FFF2-40B4-BE49-F238E27FC236}">
                    <a16:creationId xmlns:a16="http://schemas.microsoft.com/office/drawing/2014/main" id="{7226DDE1-76FB-4AD9-8591-0C4A4472CF22}"/>
                  </a:ext>
                </a:extLst>
              </p:cNvPr>
              <p:cNvSpPr/>
              <p:nvPr/>
            </p:nvSpPr>
            <p:spPr>
              <a:xfrm>
                <a:off x="7802321" y="5795677"/>
                <a:ext cx="53976" cy="53975"/>
              </a:xfrm>
              <a:prstGeom prst="ellipse">
                <a:avLst/>
              </a:prstGeom>
              <a:solidFill>
                <a:srgbClr val="E56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1" bIns="45721" anchor="ctr"/>
              <a:lstStyle/>
              <a:p>
                <a:pPr algn="ctr" defTabSz="101739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373" name="그룹 372">
              <a:extLst>
                <a:ext uri="{FF2B5EF4-FFF2-40B4-BE49-F238E27FC236}">
                  <a16:creationId xmlns:a16="http://schemas.microsoft.com/office/drawing/2014/main" id="{D9AC87D3-8A25-462A-9682-3E22483962C7}"/>
                </a:ext>
              </a:extLst>
            </p:cNvPr>
            <p:cNvGrpSpPr/>
            <p:nvPr/>
          </p:nvGrpSpPr>
          <p:grpSpPr>
            <a:xfrm>
              <a:off x="8111689" y="5795677"/>
              <a:ext cx="441996" cy="53975"/>
              <a:chOff x="8111689" y="5795677"/>
              <a:chExt cx="441996" cy="53975"/>
            </a:xfrm>
          </p:grpSpPr>
          <p:sp>
            <p:nvSpPr>
              <p:cNvPr id="374" name="타원 373">
                <a:extLst>
                  <a:ext uri="{FF2B5EF4-FFF2-40B4-BE49-F238E27FC236}">
                    <a16:creationId xmlns:a16="http://schemas.microsoft.com/office/drawing/2014/main" id="{77B37DF1-4F88-432E-9F10-EE4AF3585AA2}"/>
                  </a:ext>
                </a:extLst>
              </p:cNvPr>
              <p:cNvSpPr/>
              <p:nvPr/>
            </p:nvSpPr>
            <p:spPr>
              <a:xfrm>
                <a:off x="8111689" y="5795677"/>
                <a:ext cx="52387" cy="53975"/>
              </a:xfrm>
              <a:prstGeom prst="ellipse">
                <a:avLst/>
              </a:prstGeom>
              <a:solidFill>
                <a:srgbClr val="E56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1" bIns="45721" anchor="ctr"/>
              <a:lstStyle/>
              <a:p>
                <a:pPr algn="ctr" defTabSz="101739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046CCBB0-488C-4869-9DB6-9B2C64EF8A48}"/>
                  </a:ext>
                </a:extLst>
              </p:cNvPr>
              <p:cNvSpPr/>
              <p:nvPr/>
            </p:nvSpPr>
            <p:spPr>
              <a:xfrm>
                <a:off x="8315707" y="5795677"/>
                <a:ext cx="52387" cy="53975"/>
              </a:xfrm>
              <a:prstGeom prst="ellipse">
                <a:avLst/>
              </a:prstGeom>
              <a:solidFill>
                <a:srgbClr val="E56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1" bIns="45721" anchor="ctr"/>
              <a:lstStyle/>
              <a:p>
                <a:pPr algn="ctr" defTabSz="101739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76" name="타원 375">
                <a:extLst>
                  <a:ext uri="{FF2B5EF4-FFF2-40B4-BE49-F238E27FC236}">
                    <a16:creationId xmlns:a16="http://schemas.microsoft.com/office/drawing/2014/main" id="{7737B2E7-B00E-4D84-9BFC-AFFF603D0334}"/>
                  </a:ext>
                </a:extLst>
              </p:cNvPr>
              <p:cNvSpPr/>
              <p:nvPr/>
            </p:nvSpPr>
            <p:spPr>
              <a:xfrm>
                <a:off x="8499710" y="5795677"/>
                <a:ext cx="53975" cy="53975"/>
              </a:xfrm>
              <a:prstGeom prst="ellipse">
                <a:avLst/>
              </a:prstGeom>
              <a:solidFill>
                <a:srgbClr val="E56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1" bIns="45721" anchor="ctr"/>
              <a:lstStyle/>
              <a:p>
                <a:pPr algn="ctr" defTabSz="101739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381" name="왼쪽 대괄호 380">
            <a:extLst>
              <a:ext uri="{FF2B5EF4-FFF2-40B4-BE49-F238E27FC236}">
                <a16:creationId xmlns:a16="http://schemas.microsoft.com/office/drawing/2014/main" id="{34864969-032F-4B85-9015-CAF3BD70EA29}"/>
              </a:ext>
            </a:extLst>
          </p:cNvPr>
          <p:cNvSpPr/>
          <p:nvPr/>
        </p:nvSpPr>
        <p:spPr>
          <a:xfrm>
            <a:off x="837185" y="5933502"/>
            <a:ext cx="203351" cy="789680"/>
          </a:xfrm>
          <a:prstGeom prst="leftBracket">
            <a:avLst>
              <a:gd name="adj" fmla="val 0"/>
            </a:avLst>
          </a:prstGeom>
          <a:noFill/>
          <a:ln w="38100">
            <a:gradFill>
              <a:gsLst>
                <a:gs pos="49000">
                  <a:srgbClr val="00B0F0"/>
                </a:gs>
                <a:gs pos="50000">
                  <a:schemeClr val="tx1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1400" dirty="0">
              <a:solidFill>
                <a:schemeClr val="lt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2" name="왼쪽 대괄호 381">
            <a:extLst>
              <a:ext uri="{FF2B5EF4-FFF2-40B4-BE49-F238E27FC236}">
                <a16:creationId xmlns:a16="http://schemas.microsoft.com/office/drawing/2014/main" id="{BEBEFE9A-604E-4911-8ABC-284462E6B6DB}"/>
              </a:ext>
            </a:extLst>
          </p:cNvPr>
          <p:cNvSpPr/>
          <p:nvPr/>
        </p:nvSpPr>
        <p:spPr>
          <a:xfrm flipH="1">
            <a:off x="3477680" y="5933503"/>
            <a:ext cx="203351" cy="789680"/>
          </a:xfrm>
          <a:prstGeom prst="leftBracket">
            <a:avLst>
              <a:gd name="adj" fmla="val 0"/>
            </a:avLst>
          </a:prstGeom>
          <a:noFill/>
          <a:ln w="38100">
            <a:gradFill>
              <a:gsLst>
                <a:gs pos="49000">
                  <a:srgbClr val="00B0F0"/>
                </a:gs>
                <a:gs pos="50000">
                  <a:schemeClr val="tx1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3" name="제목 3">
            <a:extLst>
              <a:ext uri="{FF2B5EF4-FFF2-40B4-BE49-F238E27FC236}">
                <a16:creationId xmlns:a16="http://schemas.microsoft.com/office/drawing/2014/main" id="{CF50C006-5B73-409B-B0CA-B2FBA8A1D888}"/>
              </a:ext>
            </a:extLst>
          </p:cNvPr>
          <p:cNvSpPr txBox="1">
            <a:spLocks/>
          </p:cNvSpPr>
          <p:nvPr/>
        </p:nvSpPr>
        <p:spPr bwMode="auto">
          <a:xfrm>
            <a:off x="795998" y="5170878"/>
            <a:ext cx="2880013" cy="50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128588" indent="-128588" eaLnBrk="1" hangingPunct="1">
              <a:buFont typeface="Arial" panose="020B0604020202020204" pitchFamily="34" charset="0"/>
              <a:buChar char="•"/>
            </a:pPr>
            <a:r>
              <a:rPr kumimoji="0" lang="ko-KR" altLang="en-US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행정기관</a:t>
            </a:r>
            <a:r>
              <a:rPr kumimoji="0" lang="en-US" altLang="ko-KR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kumimoji="0" lang="ko-KR" altLang="en-US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공공기관 정보시스템 구축</a:t>
            </a:r>
            <a:r>
              <a:rPr kumimoji="0" lang="en-US" altLang="ko-KR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kumimoji="0" lang="ko-KR" altLang="en-US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운영 지침</a:t>
            </a:r>
            <a:endParaRPr kumimoji="0" lang="en-US" altLang="ko-KR" sz="1050" spc="-5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28588" indent="-128588" eaLnBrk="1" hangingPunct="1">
              <a:buFont typeface="Arial" panose="020B0604020202020204" pitchFamily="34" charset="0"/>
              <a:buChar char="•"/>
            </a:pPr>
            <a:r>
              <a:rPr kumimoji="0" lang="en-US" altLang="ko-KR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 </a:t>
            </a:r>
            <a:r>
              <a:rPr kumimoji="0" lang="ko-KR" altLang="en-US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아웃소싱 운영 매뉴얼 </a:t>
            </a:r>
            <a:r>
              <a:rPr kumimoji="0" lang="en-US" altLang="ko-KR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kumimoji="0" lang="ko-KR" altLang="en-US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개인정보보호가이드</a:t>
            </a:r>
            <a:endParaRPr kumimoji="0" lang="en-US" altLang="ko-KR" sz="1050" spc="-5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28588" indent="-128588" eaLnBrk="1" hangingPunct="1">
              <a:buFont typeface="Arial" panose="020B0604020202020204" pitchFamily="34" charset="0"/>
              <a:buChar char="•"/>
            </a:pPr>
            <a:r>
              <a:rPr kumimoji="0" lang="ko-KR" altLang="en-US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소프트웨어 보안 가이드 </a:t>
            </a:r>
            <a:r>
              <a:rPr kumimoji="0" lang="en-US" altLang="ko-KR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kumimoji="0" lang="ko-KR" altLang="en-US" sz="105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국가정보원 보안지침</a:t>
            </a:r>
          </a:p>
        </p:txBody>
      </p:sp>
      <p:sp>
        <p:nvSpPr>
          <p:cNvPr id="384" name="타원형 설명선 383">
            <a:extLst>
              <a:ext uri="{FF2B5EF4-FFF2-40B4-BE49-F238E27FC236}">
                <a16:creationId xmlns:a16="http://schemas.microsoft.com/office/drawing/2014/main" id="{5AFCFC15-23A4-4C85-88E8-85A1FFCACC94}"/>
              </a:ext>
            </a:extLst>
          </p:cNvPr>
          <p:cNvSpPr/>
          <p:nvPr/>
        </p:nvSpPr>
        <p:spPr>
          <a:xfrm>
            <a:off x="3112265" y="2048272"/>
            <a:ext cx="647175" cy="633174"/>
          </a:xfrm>
          <a:prstGeom prst="wedgeEllipseCallout">
            <a:avLst>
              <a:gd name="adj1" fmla="val -66861"/>
              <a:gd name="adj2" fmla="val 37267"/>
            </a:avLst>
          </a:prstGeom>
          <a:solidFill>
            <a:srgbClr val="FF0000"/>
          </a:solidFill>
          <a:ln>
            <a:noFill/>
          </a:ln>
          <a:effectLst>
            <a:outerShdw blurRad="38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algn="ctr"/>
            <a:endParaRPr lang="en-US" altLang="ko-KR" sz="1100" spc="-150" dirty="0">
              <a:solidFill>
                <a:schemeClr val="bg1"/>
              </a:solidFill>
              <a:effectLst>
                <a:glow rad="63500">
                  <a:srgbClr val="000000">
                    <a:alpha val="32000"/>
                  </a:srgbClr>
                </a:glo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5" name="모서리가 둥근 직사각형 385">
            <a:extLst>
              <a:ext uri="{FF2B5EF4-FFF2-40B4-BE49-F238E27FC236}">
                <a16:creationId xmlns:a16="http://schemas.microsoft.com/office/drawing/2014/main" id="{858A2E16-166C-4257-A93A-11867D48FE1D}"/>
              </a:ext>
            </a:extLst>
          </p:cNvPr>
          <p:cNvSpPr/>
          <p:nvPr/>
        </p:nvSpPr>
        <p:spPr>
          <a:xfrm>
            <a:off x="4571139" y="5945653"/>
            <a:ext cx="813301" cy="800875"/>
          </a:xfrm>
          <a:prstGeom prst="roundRect">
            <a:avLst>
              <a:gd name="adj" fmla="val 1201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6045684B-A952-4D6E-BC54-C04F7D48CE0F}"/>
              </a:ext>
            </a:extLst>
          </p:cNvPr>
          <p:cNvSpPr/>
          <p:nvPr/>
        </p:nvSpPr>
        <p:spPr>
          <a:xfrm>
            <a:off x="4617976" y="6011007"/>
            <a:ext cx="718263" cy="6946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100"/>
              </a:spcBef>
              <a:buClr>
                <a:srgbClr val="333333"/>
              </a:buClr>
            </a:pPr>
            <a:r>
              <a:rPr lang="en-US" altLang="ko-KR" sz="2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VD</a:t>
            </a:r>
          </a:p>
          <a:p>
            <a:pPr algn="ctr">
              <a:spcBef>
                <a:spcPts val="100"/>
              </a:spcBef>
              <a:buClr>
                <a:srgbClr val="333333"/>
              </a:buClr>
            </a:pPr>
            <a:r>
              <a:rPr lang="en-US" altLang="ko-KR" sz="20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PMS</a:t>
            </a:r>
          </a:p>
        </p:txBody>
      </p:sp>
      <p:sp>
        <p:nvSpPr>
          <p:cNvPr id="387" name="타원형 설명선 408">
            <a:extLst>
              <a:ext uri="{FF2B5EF4-FFF2-40B4-BE49-F238E27FC236}">
                <a16:creationId xmlns:a16="http://schemas.microsoft.com/office/drawing/2014/main" id="{42B5D724-D05E-4027-B7B7-8697E05CB4D2}"/>
              </a:ext>
            </a:extLst>
          </p:cNvPr>
          <p:cNvSpPr/>
          <p:nvPr/>
        </p:nvSpPr>
        <p:spPr>
          <a:xfrm>
            <a:off x="3557062" y="2529820"/>
            <a:ext cx="647175" cy="633174"/>
          </a:xfrm>
          <a:prstGeom prst="wedgeEllipseCallout">
            <a:avLst>
              <a:gd name="adj1" fmla="val 58767"/>
              <a:gd name="adj2" fmla="val -34874"/>
            </a:avLst>
          </a:prstGeom>
          <a:solidFill>
            <a:srgbClr val="FF0000"/>
          </a:solidFill>
          <a:ln>
            <a:noFill/>
          </a:ln>
          <a:effectLst>
            <a:outerShdw blurRad="38100" sx="102000" sy="102000" algn="c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algn="ctr"/>
            <a:endParaRPr lang="en-US" altLang="ko-KR" sz="1100" spc="-150" dirty="0">
              <a:solidFill>
                <a:schemeClr val="bg1"/>
              </a:solidFill>
              <a:effectLst>
                <a:glow rad="63500">
                  <a:srgbClr val="000000">
                    <a:alpha val="32000"/>
                  </a:srgbClr>
                </a:glo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9" name="TextBox 1">
            <a:extLst>
              <a:ext uri="{FF2B5EF4-FFF2-40B4-BE49-F238E27FC236}">
                <a16:creationId xmlns:a16="http://schemas.microsoft.com/office/drawing/2014/main" id="{E28BB5A4-83B4-4801-998B-A77E99F39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8490" y="2145088"/>
            <a:ext cx="600024" cy="46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  <a:scene3d>
              <a:camera prst="orthographicFront"/>
              <a:lightRig rig="threePt" dir="t"/>
            </a:scene3d>
            <a:sp3d extrusionH="12700" contourW="38100">
              <a:bevelT w="0"/>
            </a:sp3d>
          </a:bodyPr>
          <a:lstStyle>
            <a:lvl1pPr eaLnBrk="0" hangingPunct="0"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ko-KR" sz="1600" dirty="0">
                <a:gradFill>
                  <a:gsLst>
                    <a:gs pos="0">
                      <a:srgbClr val="FFFF00"/>
                    </a:gs>
                    <a:gs pos="72000">
                      <a:srgbClr val="FFFF0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</a:t>
            </a:r>
            <a:r>
              <a:rPr lang="ko-KR" altLang="en-US" sz="1600" dirty="0">
                <a:gradFill>
                  <a:gsLst>
                    <a:gs pos="0">
                      <a:srgbClr val="FFFF00"/>
                    </a:gs>
                    <a:gs pos="72000">
                      <a:srgbClr val="FFFF0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</a:t>
            </a:r>
            <a:endParaRPr lang="en-US" altLang="ko-KR" sz="1600" dirty="0">
              <a:gradFill>
                <a:gsLst>
                  <a:gs pos="0">
                    <a:srgbClr val="FFFF00"/>
                  </a:gs>
                  <a:gs pos="72000">
                    <a:srgbClr val="FFFF00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ko-KR" altLang="en-US" sz="1600" dirty="0">
                <a:gradFill>
                  <a:gsLst>
                    <a:gs pos="0">
                      <a:srgbClr val="FFFF00"/>
                    </a:gs>
                    <a:gs pos="72000">
                      <a:srgbClr val="FFFF0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영역</a:t>
            </a:r>
            <a:endParaRPr lang="en-US" altLang="ko-KR" sz="1600" dirty="0">
              <a:gradFill>
                <a:gsLst>
                  <a:gs pos="0">
                    <a:srgbClr val="FFFF00"/>
                  </a:gs>
                  <a:gs pos="72000">
                    <a:srgbClr val="FFFF00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0" name="TextBox 1">
            <a:extLst>
              <a:ext uri="{FF2B5EF4-FFF2-40B4-BE49-F238E27FC236}">
                <a16:creationId xmlns:a16="http://schemas.microsoft.com/office/drawing/2014/main" id="{9F128336-2824-44E4-95E7-86D12D9DD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797" y="2612068"/>
            <a:ext cx="600024" cy="46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  <a:scene3d>
              <a:camera prst="orthographicFront"/>
              <a:lightRig rig="threePt" dir="t"/>
            </a:scene3d>
            <a:sp3d extrusionH="12700" contourW="38100">
              <a:bevelT w="0"/>
            </a:sp3d>
          </a:bodyPr>
          <a:lstStyle>
            <a:lvl1pPr eaLnBrk="0" hangingPunct="0"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ko-KR" sz="1600" dirty="0">
                <a:gradFill>
                  <a:gsLst>
                    <a:gs pos="0">
                      <a:srgbClr val="FFFF00"/>
                    </a:gs>
                    <a:gs pos="72000">
                      <a:srgbClr val="FFFF0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44</a:t>
            </a:r>
            <a:r>
              <a:rPr lang="ko-KR" altLang="en-US" sz="1600" dirty="0">
                <a:gradFill>
                  <a:gsLst>
                    <a:gs pos="0">
                      <a:srgbClr val="FFFF00"/>
                    </a:gs>
                    <a:gs pos="72000">
                      <a:srgbClr val="FFFF0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endParaRPr lang="en-US" altLang="ko-KR" sz="1600" dirty="0">
              <a:gradFill>
                <a:gsLst>
                  <a:gs pos="0">
                    <a:srgbClr val="FFFF00"/>
                  </a:gs>
                  <a:gs pos="72000">
                    <a:srgbClr val="FFFF00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eaLnBrk="1" hangingPunct="1">
              <a:lnSpc>
                <a:spcPct val="90000"/>
              </a:lnSpc>
            </a:pPr>
            <a:r>
              <a:rPr lang="ko-KR" altLang="en-US" sz="1600" dirty="0">
                <a:gradFill>
                  <a:gsLst>
                    <a:gs pos="0">
                      <a:srgbClr val="FFFF00"/>
                    </a:gs>
                    <a:gs pos="72000">
                      <a:srgbClr val="FFFF0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절차</a:t>
            </a:r>
            <a:endParaRPr lang="en-US" altLang="ko-KR" sz="1600" dirty="0">
              <a:gradFill>
                <a:gsLst>
                  <a:gs pos="0">
                    <a:srgbClr val="FFFF00"/>
                  </a:gs>
                  <a:gs pos="72000">
                    <a:srgbClr val="FFFF00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90" name="그림 3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830" y="6186480"/>
            <a:ext cx="1286996" cy="434719"/>
          </a:xfrm>
          <a:prstGeom prst="rect">
            <a:avLst/>
          </a:prstGeom>
        </p:spPr>
      </p:pic>
      <p:pic>
        <p:nvPicPr>
          <p:cNvPr id="391" name="그림 3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6527" y="6768494"/>
            <a:ext cx="1420810" cy="3937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AB8DE3-C977-47D2-05EE-A0ED4EBCF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794" y="3636962"/>
            <a:ext cx="1038225" cy="285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005539-6A3A-2AEB-0574-783526217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7630" y="6191059"/>
            <a:ext cx="1321150" cy="363619"/>
          </a:xfrm>
          <a:prstGeom prst="rect">
            <a:avLst/>
          </a:prstGeom>
        </p:spPr>
      </p:pic>
      <p:pic>
        <p:nvPicPr>
          <p:cNvPr id="392" name="그림 391">
            <a:extLst>
              <a:ext uri="{FF2B5EF4-FFF2-40B4-BE49-F238E27FC236}">
                <a16:creationId xmlns:a16="http://schemas.microsoft.com/office/drawing/2014/main" id="{13694249-CDCB-EFC3-3F3E-514E5341B3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9263" y="6780372"/>
            <a:ext cx="1388513" cy="353327"/>
          </a:xfrm>
          <a:prstGeom prst="rect">
            <a:avLst/>
          </a:prstGeom>
        </p:spPr>
      </p:pic>
      <p:pic>
        <p:nvPicPr>
          <p:cNvPr id="394" name="그림 393">
            <a:extLst>
              <a:ext uri="{FF2B5EF4-FFF2-40B4-BE49-F238E27FC236}">
                <a16:creationId xmlns:a16="http://schemas.microsoft.com/office/drawing/2014/main" id="{D073BA37-94F1-C6AF-0356-F799288EE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0958" y="6210787"/>
            <a:ext cx="978809" cy="52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6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사업수행 조직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사업관리 방안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249F0E-98A5-01DB-683F-56A38F079833}"/>
              </a:ext>
            </a:extLst>
          </p:cNvPr>
          <p:cNvCxnSpPr>
            <a:cxnSpLocks/>
          </p:cNvCxnSpPr>
          <p:nvPr/>
        </p:nvCxnSpPr>
        <p:spPr>
          <a:xfrm flipH="1">
            <a:off x="3595796" y="3642445"/>
            <a:ext cx="304" cy="6262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7039C8-0205-3C1E-1137-F5042D09A3C7}"/>
              </a:ext>
            </a:extLst>
          </p:cNvPr>
          <p:cNvSpPr/>
          <p:nvPr/>
        </p:nvSpPr>
        <p:spPr>
          <a:xfrm>
            <a:off x="11837" y="972977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풍부한 유사사업경험을 보유한 전문인력 투입을 통한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sz="2000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안정되고 확장성 있는 시스템으로 구축</a:t>
            </a:r>
          </a:p>
        </p:txBody>
      </p:sp>
      <p:sp>
        <p:nvSpPr>
          <p:cNvPr id="7" name="Rectangle 309">
            <a:extLst>
              <a:ext uri="{FF2B5EF4-FFF2-40B4-BE49-F238E27FC236}">
                <a16:creationId xmlns:a16="http://schemas.microsoft.com/office/drawing/2014/main" id="{53C49901-CCF6-3955-4DD0-3DFD5E703A3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707138" y="2016272"/>
            <a:ext cx="1827044" cy="236443"/>
          </a:xfrm>
          <a:prstGeom prst="round2SameRect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pc="-53" dirty="0">
              <a:ln>
                <a:solidFill>
                  <a:schemeClr val="bg1"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Rectangle 309">
            <a:extLst>
              <a:ext uri="{FF2B5EF4-FFF2-40B4-BE49-F238E27FC236}">
                <a16:creationId xmlns:a16="http://schemas.microsoft.com/office/drawing/2014/main" id="{488787ED-9051-8E29-D8FF-4104E0B80AA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703257" y="2240756"/>
            <a:ext cx="1834798" cy="451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ko-KR" altLang="en-US" sz="882" dirty="0">
              <a:ln>
                <a:solidFill>
                  <a:schemeClr val="bg1"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99">
            <a:extLst>
              <a:ext uri="{FF2B5EF4-FFF2-40B4-BE49-F238E27FC236}">
                <a16:creationId xmlns:a16="http://schemas.microsoft.com/office/drawing/2014/main" id="{50DD119E-B636-E208-CB78-DD3364FA5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359" y="2056766"/>
            <a:ext cx="234039" cy="19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84263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084263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084263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084263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084263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0842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0842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0842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0842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latinLnBrk="0"/>
            <a:r>
              <a:rPr kumimoji="0" lang="en-US" altLang="ko-KR" sz="123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PM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778823-C6D9-A63F-F118-60ECCA2C5431}"/>
              </a:ext>
            </a:extLst>
          </p:cNvPr>
          <p:cNvSpPr/>
          <p:nvPr/>
        </p:nvSpPr>
        <p:spPr>
          <a:xfrm>
            <a:off x="3271519" y="2371760"/>
            <a:ext cx="703719" cy="194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indent="-162287" algn="ctr">
              <a:lnSpc>
                <a:spcPct val="110000"/>
              </a:lnSpc>
              <a:spcBef>
                <a:spcPct val="50000"/>
              </a:spcBef>
              <a:spcAft>
                <a:spcPts val="215"/>
              </a:spcAft>
              <a:buClr>
                <a:srgbClr val="597DB7"/>
              </a:buClr>
              <a:buSzPct val="80000"/>
              <a:defRPr/>
            </a:pPr>
            <a:r>
              <a:rPr lang="ko-KR" altLang="en-US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나성인 이사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E55E990-67B1-B819-2AB8-59CCC24AF38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620352" y="2692699"/>
            <a:ext cx="304" cy="6262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9FA13C1-D786-03F9-68F6-C345BFC46BBB}"/>
              </a:ext>
            </a:extLst>
          </p:cNvPr>
          <p:cNvCxnSpPr/>
          <p:nvPr/>
        </p:nvCxnSpPr>
        <p:spPr>
          <a:xfrm>
            <a:off x="1988094" y="3010357"/>
            <a:ext cx="333432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2DC2D98-B03D-B0B2-0D02-36ADA193BEE1}"/>
              </a:ext>
            </a:extLst>
          </p:cNvPr>
          <p:cNvCxnSpPr>
            <a:cxnSpLocks/>
          </p:cNvCxnSpPr>
          <p:nvPr/>
        </p:nvCxnSpPr>
        <p:spPr>
          <a:xfrm>
            <a:off x="1987686" y="3016232"/>
            <a:ext cx="0" cy="299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D7CD8B2-4F2E-D5B5-249B-5720FA7BE9F2}"/>
              </a:ext>
            </a:extLst>
          </p:cNvPr>
          <p:cNvCxnSpPr>
            <a:cxnSpLocks/>
          </p:cNvCxnSpPr>
          <p:nvPr/>
        </p:nvCxnSpPr>
        <p:spPr>
          <a:xfrm>
            <a:off x="5318714" y="3016232"/>
            <a:ext cx="0" cy="299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66">
            <a:extLst>
              <a:ext uri="{FF2B5EF4-FFF2-40B4-BE49-F238E27FC236}">
                <a16:creationId xmlns:a16="http://schemas.microsoft.com/office/drawing/2014/main" id="{1F428A84-507B-549C-D59C-BBC649E1749B}"/>
              </a:ext>
            </a:extLst>
          </p:cNvPr>
          <p:cNvSpPr/>
          <p:nvPr/>
        </p:nvSpPr>
        <p:spPr>
          <a:xfrm flipH="1">
            <a:off x="7112033" y="2628542"/>
            <a:ext cx="3318471" cy="216516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ko-KR" altLang="en-US" sz="882" dirty="0">
              <a:ln>
                <a:solidFill>
                  <a:schemeClr val="bg1"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6" name="모서리가 둥근 직사각형 174">
            <a:extLst>
              <a:ext uri="{FF2B5EF4-FFF2-40B4-BE49-F238E27FC236}">
                <a16:creationId xmlns:a16="http://schemas.microsoft.com/office/drawing/2014/main" id="{143B42B1-A0B0-EB05-E262-4785436ECED7}"/>
              </a:ext>
            </a:extLst>
          </p:cNvPr>
          <p:cNvSpPr/>
          <p:nvPr/>
        </p:nvSpPr>
        <p:spPr>
          <a:xfrm flipH="1">
            <a:off x="6961164" y="4641745"/>
            <a:ext cx="3464338" cy="2073727"/>
          </a:xfrm>
          <a:prstGeom prst="roundRect">
            <a:avLst>
              <a:gd name="adj" fmla="val 0"/>
            </a:avLst>
          </a:prstGeom>
          <a:solidFill>
            <a:srgbClr val="DDDDDD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764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23F0F05-0723-2F61-D57F-886F4C35AD5C}"/>
              </a:ext>
            </a:extLst>
          </p:cNvPr>
          <p:cNvSpPr/>
          <p:nvPr/>
        </p:nvSpPr>
        <p:spPr>
          <a:xfrm rot="16200000" flipH="1">
            <a:off x="6952661" y="2656222"/>
            <a:ext cx="168517" cy="124187"/>
          </a:xfrm>
          <a:prstGeom prst="rtTriangle">
            <a:avLst/>
          </a:prstGeom>
          <a:solidFill>
            <a:srgbClr val="5A5A5A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764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8727FE0F-F91C-F8A3-54C8-D22FDEB7DC4D}"/>
              </a:ext>
            </a:extLst>
          </p:cNvPr>
          <p:cNvSpPr/>
          <p:nvPr/>
        </p:nvSpPr>
        <p:spPr>
          <a:xfrm rot="5400000" flipH="1" flipV="1">
            <a:off x="6959492" y="4464058"/>
            <a:ext cx="168517" cy="137849"/>
          </a:xfrm>
          <a:prstGeom prst="rtTriangle">
            <a:avLst/>
          </a:prstGeom>
          <a:solidFill>
            <a:srgbClr val="5A5A5A"/>
          </a:solidFill>
          <a:ln w="19050" cap="flat" cmpd="sng" algn="ctr">
            <a:noFill/>
            <a:prstDash val="solid"/>
            <a:round/>
            <a:headEnd type="none" w="med" len="med"/>
            <a:tailEnd type="stealth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764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698A76-9F97-222A-F1D0-9E9C87A38A86}"/>
              </a:ext>
            </a:extLst>
          </p:cNvPr>
          <p:cNvSpPr txBox="1"/>
          <p:nvPr/>
        </p:nvSpPr>
        <p:spPr bwMode="auto">
          <a:xfrm flipH="1">
            <a:off x="9125621" y="5034934"/>
            <a:ext cx="1294276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11" lvl="1" indent="-81211" defTabSz="918758"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300"/>
              </a:spcAft>
              <a:buSzPct val="140000"/>
              <a:buFont typeface="Arial" panose="020B0604020202020204" pitchFamily="34" charset="0"/>
              <a:buChar char="•"/>
              <a:tabLst>
                <a:tab pos="2530687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 UI/UX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전문가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1211" lvl="1" indent="-81211" defTabSz="918758"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300"/>
              </a:spcAft>
              <a:buSzPct val="140000"/>
              <a:buFont typeface="Arial" panose="020B0604020202020204" pitchFamily="34" charset="0"/>
              <a:buChar char="•"/>
              <a:tabLst>
                <a:tab pos="2530687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본시스템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구축 유경험자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1211" lvl="1" indent="-81211" defTabSz="918758"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300"/>
              </a:spcAft>
              <a:buSzPct val="140000"/>
              <a:buFont typeface="Arial" panose="020B0604020202020204" pitchFamily="34" charset="0"/>
              <a:buChar char="•"/>
              <a:tabLst>
                <a:tab pos="2530687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DB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관리 전문가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1211" lvl="1" indent="-81211" defTabSz="918758"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300"/>
              </a:spcAft>
              <a:buSzPct val="140000"/>
              <a:buFont typeface="Arial" panose="020B0604020202020204" pitchFamily="34" charset="0"/>
              <a:buChar char="•"/>
              <a:tabLst>
                <a:tab pos="2530687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표준화 기반 기술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4E8FB4-DC7E-8455-AB6E-F1D4C4CA0B24}"/>
              </a:ext>
            </a:extLst>
          </p:cNvPr>
          <p:cNvGrpSpPr/>
          <p:nvPr/>
        </p:nvGrpSpPr>
        <p:grpSpPr>
          <a:xfrm flipH="1">
            <a:off x="6961164" y="2009318"/>
            <a:ext cx="3464338" cy="619898"/>
            <a:chOff x="420473" y="2330238"/>
            <a:chExt cx="3464338" cy="52244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FB01707-9DDF-F54B-EBD3-72C1ADE3559B}"/>
                </a:ext>
              </a:extLst>
            </p:cNvPr>
            <p:cNvGrpSpPr/>
            <p:nvPr/>
          </p:nvGrpSpPr>
          <p:grpSpPr>
            <a:xfrm>
              <a:off x="420473" y="2330238"/>
              <a:ext cx="3464338" cy="522449"/>
              <a:chOff x="420473" y="2330238"/>
              <a:chExt cx="3464338" cy="522449"/>
            </a:xfrm>
          </p:grpSpPr>
          <p:sp>
            <p:nvSpPr>
              <p:cNvPr id="23" name="모서리가 둥근 직사각형 168">
                <a:extLst>
                  <a:ext uri="{FF2B5EF4-FFF2-40B4-BE49-F238E27FC236}">
                    <a16:creationId xmlns:a16="http://schemas.microsoft.com/office/drawing/2014/main" id="{04188998-28D3-27E9-19EB-EF7DFE3EECAF}"/>
                  </a:ext>
                </a:extLst>
              </p:cNvPr>
              <p:cNvSpPr/>
              <p:nvPr/>
            </p:nvSpPr>
            <p:spPr>
              <a:xfrm>
                <a:off x="420473" y="2414564"/>
                <a:ext cx="3464338" cy="438123"/>
              </a:xfrm>
              <a:prstGeom prst="roundRect">
                <a:avLst>
                  <a:gd name="adj" fmla="val 0"/>
                </a:avLst>
              </a:prstGeom>
              <a:solidFill>
                <a:srgbClr val="00386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882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24" name="모서리가 둥근 직사각형 185">
                <a:extLst>
                  <a:ext uri="{FF2B5EF4-FFF2-40B4-BE49-F238E27FC236}">
                    <a16:creationId xmlns:a16="http://schemas.microsoft.com/office/drawing/2014/main" id="{59590DDC-74C2-E20B-9878-D3BB4C21118D}"/>
                  </a:ext>
                </a:extLst>
              </p:cNvPr>
              <p:cNvSpPr/>
              <p:nvPr/>
            </p:nvSpPr>
            <p:spPr>
              <a:xfrm>
                <a:off x="420473" y="2330238"/>
                <a:ext cx="3464338" cy="448314"/>
              </a:xfrm>
              <a:prstGeom prst="roundRect">
                <a:avLst>
                  <a:gd name="adj" fmla="val 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pc="-53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5FB98B-880C-58CD-A153-1BE64D315C02}"/>
                </a:ext>
              </a:extLst>
            </p:cNvPr>
            <p:cNvSpPr txBox="1"/>
            <p:nvPr/>
          </p:nvSpPr>
          <p:spPr>
            <a:xfrm>
              <a:off x="810113" y="2431141"/>
              <a:ext cx="2680221" cy="2714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>
                <a:lnSpc>
                  <a:spcPct val="100000"/>
                </a:lnSpc>
              </a:pPr>
              <a:r>
                <a:rPr lang="ko-KR" altLang="en-US" sz="1764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</a:rPr>
                <a:t>경험과 역량 중심의 인력 구성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30E4B1-876D-8F0A-5A6E-CBBED562740B}"/>
              </a:ext>
            </a:extLst>
          </p:cNvPr>
          <p:cNvSpPr txBox="1"/>
          <p:nvPr/>
        </p:nvSpPr>
        <p:spPr>
          <a:xfrm flipH="1">
            <a:off x="7288262" y="4750693"/>
            <a:ext cx="2747600" cy="208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844823">
              <a:lnSpc>
                <a:spcPct val="120000"/>
              </a:lnSpc>
              <a:buClr>
                <a:srgbClr val="4D4D4D"/>
              </a:buClr>
              <a:buSzPct val="80000"/>
            </a:pPr>
            <a:r>
              <a:rPr lang="ko-KR" altLang="en-US" sz="1200" kern="0" spc="-44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7C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특급</a:t>
            </a:r>
            <a:r>
              <a:rPr lang="en-US" altLang="ko-KR" sz="1200" kern="0" spc="-44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7C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lang="ko-KR" altLang="en-US" sz="1200" kern="0" spc="-44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7C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고급 위주 구성 </a:t>
            </a:r>
            <a:r>
              <a:rPr lang="en-US" altLang="ko-KR" sz="1200" kern="0" spc="-44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7C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60%, </a:t>
            </a:r>
            <a:r>
              <a:rPr lang="ko-KR" altLang="en-US" sz="1200" kern="0" spc="-44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7C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총 </a:t>
            </a:r>
            <a:r>
              <a:rPr lang="en-US" altLang="ko-KR" sz="1200" kern="0" spc="-44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7C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13.5 M/M </a:t>
            </a:r>
            <a:r>
              <a:rPr lang="ko-KR" altLang="en-US" sz="1200" kern="0" spc="-44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7C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투입</a:t>
            </a:r>
            <a:endParaRPr lang="en-US" altLang="ko-KR" sz="1200" kern="0" spc="-44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77C8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24E7898-6739-10B0-104D-E95B3D3B1CFC}"/>
              </a:ext>
            </a:extLst>
          </p:cNvPr>
          <p:cNvSpPr/>
          <p:nvPr/>
        </p:nvSpPr>
        <p:spPr>
          <a:xfrm flipH="1">
            <a:off x="8147947" y="5341601"/>
            <a:ext cx="949123" cy="9498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90000"/>
              </a:lnSpc>
            </a:pPr>
            <a:endParaRPr lang="ko-KR" altLang="en-US" sz="141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67B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5A6EBC-CE5F-A9F2-5DB7-980DCA4200DC}"/>
              </a:ext>
            </a:extLst>
          </p:cNvPr>
          <p:cNvGrpSpPr/>
          <p:nvPr/>
        </p:nvGrpSpPr>
        <p:grpSpPr>
          <a:xfrm flipH="1">
            <a:off x="7090546" y="5110118"/>
            <a:ext cx="1361374" cy="1321990"/>
            <a:chOff x="2496326" y="3027249"/>
            <a:chExt cx="1476232" cy="147380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775C91E-708E-D3DE-07A0-6C685A77BAD8}"/>
                </a:ext>
              </a:extLst>
            </p:cNvPr>
            <p:cNvGrpSpPr/>
            <p:nvPr/>
          </p:nvGrpSpPr>
          <p:grpSpPr>
            <a:xfrm>
              <a:off x="2496326" y="3027249"/>
              <a:ext cx="1476232" cy="1473808"/>
              <a:chOff x="-2296732" y="6178275"/>
              <a:chExt cx="1889887" cy="1886785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213DF241-08FE-8320-3D5B-1F1CE7F99926}"/>
                  </a:ext>
                </a:extLst>
              </p:cNvPr>
              <p:cNvGrpSpPr/>
              <p:nvPr/>
            </p:nvGrpSpPr>
            <p:grpSpPr>
              <a:xfrm>
                <a:off x="-2296732" y="6178275"/>
                <a:ext cx="1889887" cy="1886785"/>
                <a:chOff x="822184" y="7270076"/>
                <a:chExt cx="1889887" cy="1886785"/>
              </a:xfrm>
            </p:grpSpPr>
            <p:sp>
              <p:nvSpPr>
                <p:cNvPr id="35" name="Oval 413">
                  <a:extLst>
                    <a:ext uri="{FF2B5EF4-FFF2-40B4-BE49-F238E27FC236}">
                      <a16:creationId xmlns:a16="http://schemas.microsoft.com/office/drawing/2014/main" id="{97790EC9-CC00-33BB-D370-052F9A1FCA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7672" y="7307008"/>
                  <a:ext cx="1818923" cy="18129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lnSpc>
                      <a:spcPct val="90000"/>
                    </a:lnSpc>
                  </a:pPr>
                  <a:endParaRPr lang="ko-KR" altLang="ko-KR" sz="141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0067B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C095F1C6-7F7C-075A-2EC3-436A2BA36DF4}"/>
                    </a:ext>
                  </a:extLst>
                </p:cNvPr>
                <p:cNvGrpSpPr/>
                <p:nvPr/>
              </p:nvGrpSpPr>
              <p:grpSpPr>
                <a:xfrm>
                  <a:off x="822184" y="7270076"/>
                  <a:ext cx="1889887" cy="1886785"/>
                  <a:chOff x="2924072" y="7403918"/>
                  <a:chExt cx="1305995" cy="1303850"/>
                </a:xfrm>
              </p:grpSpPr>
              <p:sp>
                <p:nvSpPr>
                  <p:cNvPr id="38" name="원형 223">
                    <a:extLst>
                      <a:ext uri="{FF2B5EF4-FFF2-40B4-BE49-F238E27FC236}">
                        <a16:creationId xmlns:a16="http://schemas.microsoft.com/office/drawing/2014/main" id="{1E4C988F-19CA-FB8A-CF36-71C6E63A660D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023658" y="7501526"/>
                    <a:ext cx="1106825" cy="1108644"/>
                  </a:xfrm>
                  <a:prstGeom prst="pie">
                    <a:avLst>
                      <a:gd name="adj1" fmla="val 12333173"/>
                      <a:gd name="adj2" fmla="val 2902376"/>
                    </a:avLst>
                  </a:prstGeom>
                  <a:solidFill>
                    <a:srgbClr val="A9D2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>
                      <a:lnSpc>
                        <a:spcPct val="90000"/>
                      </a:lnSpc>
                    </a:pPr>
                    <a:endParaRPr lang="ko-KR" altLang="en-US" sz="1411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0067B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sp>
                <p:nvSpPr>
                  <p:cNvPr id="46" name="원형 224">
                    <a:extLst>
                      <a:ext uri="{FF2B5EF4-FFF2-40B4-BE49-F238E27FC236}">
                        <a16:creationId xmlns:a16="http://schemas.microsoft.com/office/drawing/2014/main" id="{640A1850-5EDE-0923-FD5A-E9FC012E0066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2925145" y="7402845"/>
                    <a:ext cx="1303850" cy="1305995"/>
                  </a:xfrm>
                  <a:prstGeom prst="pie">
                    <a:avLst>
                      <a:gd name="adj1" fmla="val 4917670"/>
                      <a:gd name="adj2" fmla="val 18847245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/>
                    <a:endParaRPr lang="ko-KR" altLang="en-US" spc="-53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37" name="Oval 422">
                  <a:extLst>
                    <a:ext uri="{FF2B5EF4-FFF2-40B4-BE49-F238E27FC236}">
                      <a16:creationId xmlns:a16="http://schemas.microsoft.com/office/drawing/2014/main" id="{A5639F93-E2D5-7850-0D2F-4127C6846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4851" y="7851672"/>
                  <a:ext cx="724566" cy="7235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none" lIns="80649" tIns="40325" rIns="80649" bIns="40325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r" defTabSz="806511" eaLnBrk="1" hangingPunct="1"/>
                  <a:endParaRPr kumimoji="1" lang="ko-KR" altLang="ko-KR" sz="63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Rix모던고딕 B" panose="02020603020101020101" pitchFamily="18" charset="-127"/>
                    <a:ea typeface="Rix모던고딕 B" panose="02020603020101020101" pitchFamily="18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34" name="TextBox 137">
                <a:extLst>
                  <a:ext uri="{FF2B5EF4-FFF2-40B4-BE49-F238E27FC236}">
                    <a16:creationId xmlns:a16="http://schemas.microsoft.com/office/drawing/2014/main" id="{2DD03B2A-AABB-BC7C-C19C-B4B5B326A4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827576" y="7546663"/>
                <a:ext cx="1043677" cy="219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B2B2B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algn="ctr" defTabSz="1019175" eaLnBrk="1" hangingPunct="1">
                  <a:buClrTx/>
                  <a:buSzTx/>
                  <a:buFont typeface="Wingdings" pitchFamily="2" charset="2"/>
                  <a:buNone/>
                  <a:defRPr sz="900">
                    <a:latin typeface="Rix모던고딕 M" pitchFamily="18" charset="-127"/>
                    <a:ea typeface="Rix모던고딕 M" pitchFamily="18" charset="-127"/>
                  </a:defRPr>
                </a:lvl1pPr>
                <a:lvl2pPr marL="742950" indent="-285750" defTabSz="1019175" eaLnBrk="0" hangingPunct="0">
                  <a:defRPr sz="1200">
                    <a:solidFill>
                      <a:srgbClr val="CC0000"/>
                    </a:solidFill>
                    <a:latin typeface="산돌고딕B" pitchFamily="50" charset="-127"/>
                    <a:ea typeface="산돌고딕B" pitchFamily="50" charset="-127"/>
                  </a:defRPr>
                </a:lvl2pPr>
                <a:lvl3pPr marL="1143000" indent="-228600" defTabSz="1019175" eaLnBrk="0" hangingPunct="0">
                  <a:defRPr sz="1200">
                    <a:solidFill>
                      <a:srgbClr val="CC0000"/>
                    </a:solidFill>
                    <a:latin typeface="산돌고딕B" pitchFamily="50" charset="-127"/>
                    <a:ea typeface="산돌고딕B" pitchFamily="50" charset="-127"/>
                  </a:defRPr>
                </a:lvl3pPr>
                <a:lvl4pPr marL="1600200" indent="-228600" defTabSz="1019175" eaLnBrk="0" hangingPunct="0">
                  <a:defRPr sz="1200">
                    <a:solidFill>
                      <a:srgbClr val="CC0000"/>
                    </a:solidFill>
                    <a:latin typeface="산돌고딕B" pitchFamily="50" charset="-127"/>
                    <a:ea typeface="산돌고딕B" pitchFamily="50" charset="-127"/>
                  </a:defRPr>
                </a:lvl4pPr>
                <a:lvl5pPr marL="2057400" indent="-228600" defTabSz="1019175" eaLnBrk="0" hangingPunct="0">
                  <a:defRPr sz="1200">
                    <a:solidFill>
                      <a:srgbClr val="CC0000"/>
                    </a:solidFill>
                    <a:latin typeface="산돌고딕B" pitchFamily="50" charset="-127"/>
                    <a:ea typeface="산돌고딕B" pitchFamily="50" charset="-127"/>
                  </a:defRPr>
                </a:lvl5pPr>
                <a:lvl6pPr marL="2514600" indent="-228600" defTabSz="1019175" eaLnBrk="0" fontAlgn="t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bg2"/>
                  </a:buClr>
                  <a:buSzPct val="80000"/>
                  <a:buFont typeface="Wingdings" pitchFamily="2" charset="2"/>
                  <a:buChar char="n"/>
                  <a:defRPr sz="1200">
                    <a:solidFill>
                      <a:srgbClr val="CC0000"/>
                    </a:solidFill>
                    <a:latin typeface="산돌고딕B" pitchFamily="50" charset="-127"/>
                    <a:ea typeface="산돌고딕B" pitchFamily="50" charset="-127"/>
                  </a:defRPr>
                </a:lvl6pPr>
                <a:lvl7pPr marL="2971800" indent="-228600" defTabSz="1019175" eaLnBrk="0" fontAlgn="t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bg2"/>
                  </a:buClr>
                  <a:buSzPct val="80000"/>
                  <a:buFont typeface="Wingdings" pitchFamily="2" charset="2"/>
                  <a:buChar char="n"/>
                  <a:defRPr sz="1200">
                    <a:solidFill>
                      <a:srgbClr val="CC0000"/>
                    </a:solidFill>
                    <a:latin typeface="산돌고딕B" pitchFamily="50" charset="-127"/>
                    <a:ea typeface="산돌고딕B" pitchFamily="50" charset="-127"/>
                  </a:defRPr>
                </a:lvl7pPr>
                <a:lvl8pPr marL="3429000" indent="-228600" defTabSz="1019175" eaLnBrk="0" fontAlgn="t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bg2"/>
                  </a:buClr>
                  <a:buSzPct val="80000"/>
                  <a:buFont typeface="Wingdings" pitchFamily="2" charset="2"/>
                  <a:buChar char="n"/>
                  <a:defRPr sz="1200">
                    <a:solidFill>
                      <a:srgbClr val="CC0000"/>
                    </a:solidFill>
                    <a:latin typeface="산돌고딕B" pitchFamily="50" charset="-127"/>
                    <a:ea typeface="산돌고딕B" pitchFamily="50" charset="-127"/>
                  </a:defRPr>
                </a:lvl8pPr>
                <a:lvl9pPr marL="3886200" indent="-228600" defTabSz="1019175" eaLnBrk="0" fontAlgn="t" hangingPunct="0">
                  <a:spcBef>
                    <a:spcPct val="30000"/>
                  </a:spcBef>
                  <a:spcAft>
                    <a:spcPct val="0"/>
                  </a:spcAft>
                  <a:buClr>
                    <a:schemeClr val="bg2"/>
                  </a:buClr>
                  <a:buSzPct val="80000"/>
                  <a:buFont typeface="Wingdings" pitchFamily="2" charset="2"/>
                  <a:buChar char="n"/>
                  <a:defRPr sz="1200">
                    <a:solidFill>
                      <a:srgbClr val="CC0000"/>
                    </a:solidFill>
                    <a:latin typeface="산돌고딕B" pitchFamily="50" charset="-127"/>
                    <a:ea typeface="산돌고딕B" pitchFamily="50" charset="-127"/>
                  </a:defRPr>
                </a:lvl9pPr>
              </a:lstStyle>
              <a:p>
                <a:pPr algn="l" latinLnBrk="0"/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고급</a:t>
                </a:r>
                <a:r>
                  <a:rPr lang="en-US" altLang="ko-KR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/</a:t>
                </a: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특급 </a:t>
                </a:r>
                <a:r>
                  <a:rPr lang="en-US" altLang="ko-KR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4</a:t>
                </a:r>
                <a:r>
                  <a:rPr lang="ko-KR" altLang="en-US" sz="1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명</a:t>
                </a:r>
                <a:endPara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32" name="TextBox 137">
              <a:extLst>
                <a:ext uri="{FF2B5EF4-FFF2-40B4-BE49-F238E27FC236}">
                  <a16:creationId xmlns:a16="http://schemas.microsoft.com/office/drawing/2014/main" id="{6E87152E-8195-57A3-F809-26C8B3B3E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7605" y="3592590"/>
              <a:ext cx="453683" cy="343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B2B2B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algn="ctr" defTabSz="1019175" eaLnBrk="1" hangingPunct="1">
                <a:buClrTx/>
                <a:buSzTx/>
                <a:buFont typeface="Wingdings" pitchFamily="2" charset="2"/>
                <a:buNone/>
                <a:defRPr sz="900">
                  <a:latin typeface="Rix모던고딕 M" pitchFamily="18" charset="-127"/>
                  <a:ea typeface="Rix모던고딕 M" pitchFamily="18" charset="-127"/>
                </a:defRPr>
              </a:lvl1pPr>
              <a:lvl2pPr marL="742950" indent="-285750" defTabSz="1019175" eaLnBrk="0" hangingPunct="0">
                <a:defRPr sz="1200">
                  <a:solidFill>
                    <a:srgbClr val="CC0000"/>
                  </a:solidFill>
                  <a:latin typeface="산돌고딕B" pitchFamily="50" charset="-127"/>
                  <a:ea typeface="산돌고딕B" pitchFamily="50" charset="-127"/>
                </a:defRPr>
              </a:lvl2pPr>
              <a:lvl3pPr marL="1143000" indent="-228600" defTabSz="1019175" eaLnBrk="0" hangingPunct="0">
                <a:defRPr sz="1200">
                  <a:solidFill>
                    <a:srgbClr val="CC0000"/>
                  </a:solidFill>
                  <a:latin typeface="산돌고딕B" pitchFamily="50" charset="-127"/>
                  <a:ea typeface="산돌고딕B" pitchFamily="50" charset="-127"/>
                </a:defRPr>
              </a:lvl3pPr>
              <a:lvl4pPr marL="1600200" indent="-228600" defTabSz="1019175" eaLnBrk="0" hangingPunct="0">
                <a:defRPr sz="1200">
                  <a:solidFill>
                    <a:srgbClr val="CC0000"/>
                  </a:solidFill>
                  <a:latin typeface="산돌고딕B" pitchFamily="50" charset="-127"/>
                  <a:ea typeface="산돌고딕B" pitchFamily="50" charset="-127"/>
                </a:defRPr>
              </a:lvl4pPr>
              <a:lvl5pPr marL="2057400" indent="-228600" defTabSz="1019175" eaLnBrk="0" hangingPunct="0">
                <a:defRPr sz="1200">
                  <a:solidFill>
                    <a:srgbClr val="CC0000"/>
                  </a:solidFill>
                  <a:latin typeface="산돌고딕B" pitchFamily="50" charset="-127"/>
                  <a:ea typeface="산돌고딕B" pitchFamily="50" charset="-127"/>
                </a:defRPr>
              </a:lvl5pPr>
              <a:lvl6pPr marL="2514600" indent="-228600" defTabSz="1019175" eaLnBrk="0" fontAlgn="t" hangingPunct="0">
                <a:spcBef>
                  <a:spcPct val="30000"/>
                </a:spcBef>
                <a:spcAft>
                  <a:spcPct val="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sz="1200">
                  <a:solidFill>
                    <a:srgbClr val="CC0000"/>
                  </a:solidFill>
                  <a:latin typeface="산돌고딕B" pitchFamily="50" charset="-127"/>
                  <a:ea typeface="산돌고딕B" pitchFamily="50" charset="-127"/>
                </a:defRPr>
              </a:lvl6pPr>
              <a:lvl7pPr marL="2971800" indent="-228600" defTabSz="1019175" eaLnBrk="0" fontAlgn="t" hangingPunct="0">
                <a:spcBef>
                  <a:spcPct val="30000"/>
                </a:spcBef>
                <a:spcAft>
                  <a:spcPct val="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sz="1200">
                  <a:solidFill>
                    <a:srgbClr val="CC0000"/>
                  </a:solidFill>
                  <a:latin typeface="산돌고딕B" pitchFamily="50" charset="-127"/>
                  <a:ea typeface="산돌고딕B" pitchFamily="50" charset="-127"/>
                </a:defRPr>
              </a:lvl7pPr>
              <a:lvl8pPr marL="3429000" indent="-228600" defTabSz="1019175" eaLnBrk="0" fontAlgn="t" hangingPunct="0">
                <a:spcBef>
                  <a:spcPct val="30000"/>
                </a:spcBef>
                <a:spcAft>
                  <a:spcPct val="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sz="1200">
                  <a:solidFill>
                    <a:srgbClr val="CC0000"/>
                  </a:solidFill>
                  <a:latin typeface="산돌고딕B" pitchFamily="50" charset="-127"/>
                  <a:ea typeface="산돌고딕B" pitchFamily="50" charset="-127"/>
                </a:defRPr>
              </a:lvl8pPr>
              <a:lvl9pPr marL="3886200" indent="-228600" defTabSz="1019175" eaLnBrk="0" fontAlgn="t" hangingPunct="0">
                <a:spcBef>
                  <a:spcPct val="30000"/>
                </a:spcBef>
                <a:spcAft>
                  <a:spcPct val="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sz="1200">
                  <a:solidFill>
                    <a:srgbClr val="CC0000"/>
                  </a:solidFill>
                  <a:latin typeface="산돌고딕B" pitchFamily="50" charset="-127"/>
                  <a:ea typeface="산돌고딕B" pitchFamily="50" charset="-127"/>
                </a:defRPr>
              </a:lvl9pPr>
            </a:lstStyle>
            <a:p>
              <a:pPr latinLnBrk="0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전체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3333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latinLnBrk="0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총 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10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명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3333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45834F45-C084-048D-9DBD-11766E8350CD}"/>
              </a:ext>
            </a:extLst>
          </p:cNvPr>
          <p:cNvSpPr/>
          <p:nvPr/>
        </p:nvSpPr>
        <p:spPr>
          <a:xfrm flipH="1">
            <a:off x="8253805" y="5447442"/>
            <a:ext cx="717793" cy="74861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000000"/>
              </a:buClr>
              <a:buSzPct val="80000"/>
              <a:tabLst>
                <a:tab pos="4981881" algn="l"/>
              </a:tabLst>
            </a:pPr>
            <a:r>
              <a:rPr lang="ko-KR" altLang="en-US" sz="1600" spc="-53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有</a:t>
            </a:r>
            <a:br>
              <a:rPr lang="en-US" altLang="ko-KR" sz="1050" spc="-53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ko-KR" altLang="en-US" sz="900" spc="-53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전문가 위주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F48939-DF94-158C-5904-D210B28A99FF}"/>
              </a:ext>
            </a:extLst>
          </p:cNvPr>
          <p:cNvSpPr/>
          <p:nvPr/>
        </p:nvSpPr>
        <p:spPr>
          <a:xfrm>
            <a:off x="8042266" y="3000652"/>
            <a:ext cx="2455208" cy="1063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663" indent="-93663">
              <a:lnSpc>
                <a:spcPct val="110000"/>
              </a:lnSpc>
              <a:buClr>
                <a:srgbClr val="597DB7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원광대학교 건축공학과 학사</a:t>
            </a:r>
            <a:endParaRPr lang="en-US" altLang="ko-KR" sz="1147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93663" indent="-93663">
              <a:lnSpc>
                <a:spcPct val="110000"/>
              </a:lnSpc>
              <a:buClr>
                <a:srgbClr val="597DB7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47" kern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전산경력</a:t>
            </a:r>
            <a:r>
              <a:rPr lang="ko-KR" altLang="en-US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</a:t>
            </a:r>
            <a:r>
              <a:rPr lang="ko-KR" altLang="en-US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endParaRPr lang="en-US" altLang="ko-KR" sz="1147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93663" indent="-93663">
              <a:lnSpc>
                <a:spcPct val="110000"/>
              </a:lnSpc>
              <a:buClr>
                <a:srgbClr val="597DB7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PMO</a:t>
            </a:r>
            <a:r>
              <a:rPr lang="ko-KR" altLang="en-US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공인 </a:t>
            </a:r>
            <a:r>
              <a:rPr lang="ko-KR" altLang="en-US" sz="1147" kern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자격소지자</a:t>
            </a:r>
            <a:endParaRPr lang="en-US" altLang="ko-KR" sz="1147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93663" indent="-93663">
              <a:lnSpc>
                <a:spcPct val="110000"/>
              </a:lnSpc>
              <a:buClr>
                <a:srgbClr val="597DB7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UI/UX </a:t>
            </a:r>
            <a:r>
              <a:rPr lang="ko-KR" altLang="en-US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개선 컨설팅</a:t>
            </a:r>
            <a:endParaRPr lang="en-US" altLang="ko-KR" sz="1147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93663" indent="-93663">
              <a:lnSpc>
                <a:spcPct val="110000"/>
              </a:lnSpc>
              <a:buClr>
                <a:srgbClr val="597DB7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공공</a:t>
            </a:r>
            <a:r>
              <a:rPr lang="en-US" altLang="ko-KR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lang="ko-KR" altLang="en-US" sz="1147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민간 다양한 사이트 컨설팅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D989F4-2182-D4E9-3CEC-45073C43A17C}"/>
              </a:ext>
            </a:extLst>
          </p:cNvPr>
          <p:cNvSpPr txBox="1"/>
          <p:nvPr/>
        </p:nvSpPr>
        <p:spPr>
          <a:xfrm>
            <a:off x="7886700" y="2663264"/>
            <a:ext cx="192882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ko-KR" altLang="en-US" sz="1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나성인 이사</a:t>
            </a:r>
            <a:r>
              <a:rPr lang="en-US" altLang="ko-KR" sz="1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특급</a:t>
            </a:r>
            <a:r>
              <a:rPr lang="en-US" altLang="ko-KR" sz="1400" kern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kern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BB0C80-2B80-8267-AA37-9ADB55F06471}"/>
              </a:ext>
            </a:extLst>
          </p:cNvPr>
          <p:cNvSpPr txBox="1"/>
          <p:nvPr/>
        </p:nvSpPr>
        <p:spPr bwMode="auto">
          <a:xfrm flipH="1">
            <a:off x="7117101" y="2834019"/>
            <a:ext cx="822763" cy="30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11" lvl="1" indent="-81211" algn="ctr" defTabSz="918758"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300"/>
              </a:spcAft>
              <a:buSzPct val="140000"/>
              <a:buFont typeface="Arial" panose="020B0604020202020204" pitchFamily="34" charset="0"/>
              <a:buChar char="•"/>
              <a:tabLst>
                <a:tab pos="2530687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수행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PM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6D40DE-8149-A128-BEEB-E3E1570788C5}"/>
              </a:ext>
            </a:extLst>
          </p:cNvPr>
          <p:cNvSpPr txBox="1"/>
          <p:nvPr/>
        </p:nvSpPr>
        <p:spPr>
          <a:xfrm>
            <a:off x="7386599" y="4223432"/>
            <a:ext cx="27476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ko-KR" altLang="en-US" sz="1400" kern="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정보시스템구축 프로세스전문가</a:t>
            </a:r>
          </a:p>
        </p:txBody>
      </p:sp>
      <p:sp>
        <p:nvSpPr>
          <p:cNvPr id="52" name="TextBox 137">
            <a:extLst>
              <a:ext uri="{FF2B5EF4-FFF2-40B4-BE49-F238E27FC236}">
                <a16:creationId xmlns:a16="http://schemas.microsoft.com/office/drawing/2014/main" id="{0F4E7EF2-5FF9-93B3-F0E3-713E3E852A4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461951" y="5204875"/>
            <a:ext cx="5354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ctr" defTabSz="1019175" eaLnBrk="1" hangingPunct="1">
              <a:buClrTx/>
              <a:buSzTx/>
              <a:buFont typeface="Wingdings" pitchFamily="2" charset="2"/>
              <a:buNone/>
              <a:defRPr sz="900">
                <a:latin typeface="Rix모던고딕 M" pitchFamily="18" charset="-127"/>
                <a:ea typeface="Rix모던고딕 M" pitchFamily="18" charset="-127"/>
              </a:defRPr>
            </a:lvl1pPr>
            <a:lvl2pPr marL="742950" indent="-285750" defTabSz="1019175" eaLnBrk="0" hangingPunct="0">
              <a:defRPr sz="1200">
                <a:solidFill>
                  <a:srgbClr val="CC0000"/>
                </a:solidFill>
                <a:latin typeface="산돌고딕B" pitchFamily="50" charset="-127"/>
                <a:ea typeface="산돌고딕B" pitchFamily="50" charset="-127"/>
              </a:defRPr>
            </a:lvl2pPr>
            <a:lvl3pPr marL="1143000" indent="-228600" defTabSz="1019175" eaLnBrk="0" hangingPunct="0">
              <a:defRPr sz="1200">
                <a:solidFill>
                  <a:srgbClr val="CC0000"/>
                </a:solidFill>
                <a:latin typeface="산돌고딕B" pitchFamily="50" charset="-127"/>
                <a:ea typeface="산돌고딕B" pitchFamily="50" charset="-127"/>
              </a:defRPr>
            </a:lvl3pPr>
            <a:lvl4pPr marL="1600200" indent="-228600" defTabSz="1019175" eaLnBrk="0" hangingPunct="0">
              <a:defRPr sz="1200">
                <a:solidFill>
                  <a:srgbClr val="CC0000"/>
                </a:solidFill>
                <a:latin typeface="산돌고딕B" pitchFamily="50" charset="-127"/>
                <a:ea typeface="산돌고딕B" pitchFamily="50" charset="-127"/>
              </a:defRPr>
            </a:lvl4pPr>
            <a:lvl5pPr marL="2057400" indent="-228600" defTabSz="1019175" eaLnBrk="0" hangingPunct="0">
              <a:defRPr sz="1200">
                <a:solidFill>
                  <a:srgbClr val="CC0000"/>
                </a:solidFill>
                <a:latin typeface="산돌고딕B" pitchFamily="50" charset="-127"/>
                <a:ea typeface="산돌고딕B" pitchFamily="50" charset="-127"/>
              </a:defRPr>
            </a:lvl5pPr>
            <a:lvl6pPr marL="2514600" indent="-228600" defTabSz="1019175" eaLnBrk="0" fontAlgn="t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200">
                <a:solidFill>
                  <a:srgbClr val="CC0000"/>
                </a:solidFill>
                <a:latin typeface="산돌고딕B" pitchFamily="50" charset="-127"/>
                <a:ea typeface="산돌고딕B" pitchFamily="50" charset="-127"/>
              </a:defRPr>
            </a:lvl6pPr>
            <a:lvl7pPr marL="2971800" indent="-228600" defTabSz="1019175" eaLnBrk="0" fontAlgn="t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200">
                <a:solidFill>
                  <a:srgbClr val="CC0000"/>
                </a:solidFill>
                <a:latin typeface="산돌고딕B" pitchFamily="50" charset="-127"/>
                <a:ea typeface="산돌고딕B" pitchFamily="50" charset="-127"/>
              </a:defRPr>
            </a:lvl7pPr>
            <a:lvl8pPr marL="3429000" indent="-228600" defTabSz="1019175" eaLnBrk="0" fontAlgn="t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200">
                <a:solidFill>
                  <a:srgbClr val="CC0000"/>
                </a:solidFill>
                <a:latin typeface="산돌고딕B" pitchFamily="50" charset="-127"/>
                <a:ea typeface="산돌고딕B" pitchFamily="50" charset="-127"/>
              </a:defRPr>
            </a:lvl8pPr>
            <a:lvl9pPr marL="3886200" indent="-228600" defTabSz="1019175" eaLnBrk="0" fontAlgn="t" hangingPunct="0"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200">
                <a:solidFill>
                  <a:srgbClr val="CC0000"/>
                </a:solidFill>
                <a:latin typeface="산돌고딕B" pitchFamily="50" charset="-127"/>
                <a:ea typeface="산돌고딕B" pitchFamily="50" charset="-127"/>
              </a:defRPr>
            </a:lvl9pPr>
          </a:lstStyle>
          <a:p>
            <a:pPr latinLnBrk="0"/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3333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유경험자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33333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latinLnBrk="0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3333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90%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3333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이상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33333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4FB507-6B3C-3F8F-5CD7-33F0093FB500}"/>
              </a:ext>
            </a:extLst>
          </p:cNvPr>
          <p:cNvCxnSpPr/>
          <p:nvPr/>
        </p:nvCxnSpPr>
        <p:spPr bwMode="gray">
          <a:xfrm flipV="1">
            <a:off x="1299866" y="3623284"/>
            <a:ext cx="2256683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DB789A1-726C-190E-FA34-7FCDF898F247}"/>
              </a:ext>
            </a:extLst>
          </p:cNvPr>
          <p:cNvCxnSpPr/>
          <p:nvPr/>
        </p:nvCxnSpPr>
        <p:spPr bwMode="gray">
          <a:xfrm>
            <a:off x="1285523" y="4314561"/>
            <a:ext cx="0" cy="23760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C1C5831-5900-3070-2CE9-2968E9B98F68}"/>
              </a:ext>
            </a:extLst>
          </p:cNvPr>
          <p:cNvCxnSpPr/>
          <p:nvPr/>
        </p:nvCxnSpPr>
        <p:spPr bwMode="gray">
          <a:xfrm flipV="1">
            <a:off x="3516206" y="3618937"/>
            <a:ext cx="2256683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AE40301-39BE-FEA3-79D7-DDAF88D6F84F}"/>
              </a:ext>
            </a:extLst>
          </p:cNvPr>
          <p:cNvCxnSpPr/>
          <p:nvPr/>
        </p:nvCxnSpPr>
        <p:spPr bwMode="gray">
          <a:xfrm>
            <a:off x="2788846" y="4280556"/>
            <a:ext cx="0" cy="23760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D307072-6167-FFBF-3CC5-BB11CA9601E6}"/>
              </a:ext>
            </a:extLst>
          </p:cNvPr>
          <p:cNvCxnSpPr/>
          <p:nvPr/>
        </p:nvCxnSpPr>
        <p:spPr bwMode="gray">
          <a:xfrm>
            <a:off x="5812974" y="4319288"/>
            <a:ext cx="0" cy="23760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ABF7433-9A6D-3D24-1389-5CD3DE588915}"/>
              </a:ext>
            </a:extLst>
          </p:cNvPr>
          <p:cNvSpPr/>
          <p:nvPr/>
        </p:nvSpPr>
        <p:spPr bwMode="gray">
          <a:xfrm>
            <a:off x="4987305" y="3327464"/>
            <a:ext cx="1575172" cy="56245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C6E266E-A596-8D16-8B25-7CAF5795249F}"/>
              </a:ext>
            </a:extLst>
          </p:cNvPr>
          <p:cNvSpPr/>
          <p:nvPr/>
        </p:nvSpPr>
        <p:spPr bwMode="gray">
          <a:xfrm>
            <a:off x="5380686" y="3649348"/>
            <a:ext cx="796693" cy="169277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콜센터 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운영팀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F35BF6A-F423-044A-2EC8-FD8B9850CFDB}"/>
              </a:ext>
            </a:extLst>
          </p:cNvPr>
          <p:cNvSpPr/>
          <p:nvPr/>
        </p:nvSpPr>
        <p:spPr bwMode="gray">
          <a:xfrm>
            <a:off x="653355" y="4549045"/>
            <a:ext cx="1284940" cy="94605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7809CA-D5FE-0F68-14B9-05FB90125DC5}"/>
              </a:ext>
            </a:extLst>
          </p:cNvPr>
          <p:cNvSpPr/>
          <p:nvPr/>
        </p:nvSpPr>
        <p:spPr bwMode="gray">
          <a:xfrm>
            <a:off x="2163705" y="4549045"/>
            <a:ext cx="1284940" cy="94605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7552FB1-26E3-DDB6-9339-EDA99BF982BF}"/>
              </a:ext>
            </a:extLst>
          </p:cNvPr>
          <p:cNvSpPr/>
          <p:nvPr/>
        </p:nvSpPr>
        <p:spPr bwMode="gray">
          <a:xfrm>
            <a:off x="3674054" y="4549045"/>
            <a:ext cx="1284940" cy="94605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F4A3AC-1D80-3878-5C82-8B2CDF3867B4}"/>
              </a:ext>
            </a:extLst>
          </p:cNvPr>
          <p:cNvSpPr/>
          <p:nvPr/>
        </p:nvSpPr>
        <p:spPr bwMode="gray">
          <a:xfrm>
            <a:off x="5173144" y="4549045"/>
            <a:ext cx="1284940" cy="94605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64" name="Rectangle 78">
            <a:extLst>
              <a:ext uri="{FF2B5EF4-FFF2-40B4-BE49-F238E27FC236}">
                <a16:creationId xmlns:a16="http://schemas.microsoft.com/office/drawing/2014/main" id="{EA661CB6-E17A-CDD7-D34E-7F0F62ED70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0871" y="4557587"/>
            <a:ext cx="1289908" cy="422033"/>
          </a:xfrm>
          <a:prstGeom prst="rect">
            <a:avLst/>
          </a:prstGeom>
          <a:solidFill>
            <a:srgbClr val="DA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운영 지원팀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+mn-cs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96EAA79-4433-E16C-0FFE-448CADC5C425}"/>
              </a:ext>
            </a:extLst>
          </p:cNvPr>
          <p:cNvSpPr>
            <a:spLocks noChangeAspect="1"/>
          </p:cNvSpPr>
          <p:nvPr/>
        </p:nvSpPr>
        <p:spPr bwMode="gray">
          <a:xfrm>
            <a:off x="1249935" y="4500222"/>
            <a:ext cx="91781" cy="9552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2" tIns="47891" rIns="95782" bIns="47891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 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843B82-D322-89DD-3E50-512B4C342FF7}"/>
              </a:ext>
            </a:extLst>
          </p:cNvPr>
          <p:cNvSpPr/>
          <p:nvPr/>
        </p:nvSpPr>
        <p:spPr bwMode="gray">
          <a:xfrm>
            <a:off x="906676" y="5001959"/>
            <a:ext cx="714939" cy="323165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박 응 석 과장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원 성 문 사원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67" name="Rectangle 78">
            <a:extLst>
              <a:ext uri="{FF2B5EF4-FFF2-40B4-BE49-F238E27FC236}">
                <a16:creationId xmlns:a16="http://schemas.microsoft.com/office/drawing/2014/main" id="{C06B7D09-FD00-042C-87BE-6D2E0F5F28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61221" y="4557587"/>
            <a:ext cx="1289908" cy="422033"/>
          </a:xfrm>
          <a:prstGeom prst="rect">
            <a:avLst/>
          </a:prstGeom>
          <a:solidFill>
            <a:srgbClr val="DA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rPr>
              <a:t>응용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rPr>
              <a:t>1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rPr>
              <a:t>팀 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155F603-1C1D-A924-186A-DC9F6874BD09}"/>
              </a:ext>
            </a:extLst>
          </p:cNvPr>
          <p:cNvSpPr>
            <a:spLocks noChangeAspect="1"/>
          </p:cNvSpPr>
          <p:nvPr/>
        </p:nvSpPr>
        <p:spPr bwMode="gray">
          <a:xfrm>
            <a:off x="2760284" y="4500222"/>
            <a:ext cx="91781" cy="9552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2" tIns="47891" rIns="95782" bIns="47891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 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133" name="Rectangle 78">
            <a:extLst>
              <a:ext uri="{FF2B5EF4-FFF2-40B4-BE49-F238E27FC236}">
                <a16:creationId xmlns:a16="http://schemas.microsoft.com/office/drawing/2014/main" id="{06401DEA-C90D-9A37-3E75-A165C91086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71570" y="4557587"/>
            <a:ext cx="1289908" cy="422033"/>
          </a:xfrm>
          <a:prstGeom prst="rect">
            <a:avLst/>
          </a:prstGeom>
          <a:solidFill>
            <a:srgbClr val="DA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UI UX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+mn-cs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4A05CF14-0970-F399-5B50-0047B783C220}"/>
              </a:ext>
            </a:extLst>
          </p:cNvPr>
          <p:cNvSpPr>
            <a:spLocks noChangeAspect="1"/>
          </p:cNvSpPr>
          <p:nvPr/>
        </p:nvSpPr>
        <p:spPr bwMode="gray">
          <a:xfrm>
            <a:off x="4270634" y="4500222"/>
            <a:ext cx="91781" cy="9552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2" tIns="47891" rIns="95782" bIns="47891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 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135" name="Rectangle 78">
            <a:extLst>
              <a:ext uri="{FF2B5EF4-FFF2-40B4-BE49-F238E27FC236}">
                <a16:creationId xmlns:a16="http://schemas.microsoft.com/office/drawing/2014/main" id="{E45B6902-0854-0C0E-63FD-C808179EF0D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70660" y="4557587"/>
            <a:ext cx="1289908" cy="422033"/>
          </a:xfrm>
          <a:prstGeom prst="rect">
            <a:avLst/>
          </a:prstGeom>
          <a:solidFill>
            <a:srgbClr val="DA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품질보증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+mn-cs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A046B4-65D1-552B-E8D9-706C1FBCE303}"/>
              </a:ext>
            </a:extLst>
          </p:cNvPr>
          <p:cNvSpPr>
            <a:spLocks noChangeAspect="1"/>
          </p:cNvSpPr>
          <p:nvPr/>
        </p:nvSpPr>
        <p:spPr bwMode="gray">
          <a:xfrm>
            <a:off x="5769723" y="4500222"/>
            <a:ext cx="91781" cy="9552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2" tIns="47891" rIns="95782" bIns="47891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 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68BDC29-BF54-9FA7-9319-7BC16F851216}"/>
              </a:ext>
            </a:extLst>
          </p:cNvPr>
          <p:cNvSpPr/>
          <p:nvPr/>
        </p:nvSpPr>
        <p:spPr bwMode="gray">
          <a:xfrm>
            <a:off x="3913164" y="5000360"/>
            <a:ext cx="679673" cy="323165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이 효인 </a:t>
            </a:r>
            <a:r>
              <a:rPr lang="ko-KR" altLang="en-US" sz="1050" kern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주임</a:t>
            </a:r>
            <a:endParaRPr lang="en-US" altLang="ko-KR" sz="1050" kern="0" dirty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한 상윤 사원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F6545D9-AAB3-5FC2-B64F-F45C85BC2696}"/>
              </a:ext>
            </a:extLst>
          </p:cNvPr>
          <p:cNvSpPr/>
          <p:nvPr/>
        </p:nvSpPr>
        <p:spPr bwMode="gray">
          <a:xfrm>
            <a:off x="5395570" y="5071631"/>
            <a:ext cx="750205" cy="161583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원 성 문 사원 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129A69F-76A5-9FEE-4F4D-4EB9B253825C}"/>
              </a:ext>
            </a:extLst>
          </p:cNvPr>
          <p:cNvSpPr/>
          <p:nvPr/>
        </p:nvSpPr>
        <p:spPr bwMode="gray">
          <a:xfrm>
            <a:off x="2451584" y="4997387"/>
            <a:ext cx="714939" cy="323165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rPr>
              <a:t>신 명 철 과장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김 대 현 사원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61490249-6DEE-579A-70D8-2C73930AF0C3}"/>
              </a:ext>
            </a:extLst>
          </p:cNvPr>
          <p:cNvCxnSpPr/>
          <p:nvPr/>
        </p:nvCxnSpPr>
        <p:spPr bwMode="gray">
          <a:xfrm>
            <a:off x="4300806" y="4274931"/>
            <a:ext cx="0" cy="23760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121">
            <a:extLst>
              <a:ext uri="{FF2B5EF4-FFF2-40B4-BE49-F238E27FC236}">
                <a16:creationId xmlns:a16="http://schemas.microsoft.com/office/drawing/2014/main" id="{E607DA33-2907-BAAA-644B-853F88A81B0E}"/>
              </a:ext>
            </a:extLst>
          </p:cNvPr>
          <p:cNvSpPr/>
          <p:nvPr/>
        </p:nvSpPr>
        <p:spPr bwMode="invGray">
          <a:xfrm>
            <a:off x="421548" y="4096504"/>
            <a:ext cx="6216573" cy="256205"/>
          </a:xfrm>
          <a:prstGeom prst="roundRect">
            <a:avLst>
              <a:gd name="adj" fmla="val 7797"/>
            </a:avLst>
          </a:prstGeom>
          <a:solidFill>
            <a:schemeClr val="tx2"/>
          </a:solidFill>
          <a:ln>
            <a:solidFill>
              <a:srgbClr val="375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rPr>
              <a:t>사업 개발팀</a:t>
            </a:r>
          </a:p>
        </p:txBody>
      </p:sp>
      <p:sp>
        <p:nvSpPr>
          <p:cNvPr id="142" name="Rectangle 78">
            <a:extLst>
              <a:ext uri="{FF2B5EF4-FFF2-40B4-BE49-F238E27FC236}">
                <a16:creationId xmlns:a16="http://schemas.microsoft.com/office/drawing/2014/main" id="{1EBACECF-B4A5-8DBF-C478-0172F50BD32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87304" y="3309463"/>
            <a:ext cx="1581795" cy="260946"/>
          </a:xfrm>
          <a:prstGeom prst="rect">
            <a:avLst/>
          </a:prstGeom>
          <a:solidFill>
            <a:srgbClr val="DA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rPr>
              <a:t>사업지원 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+mn-cs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347571A2-2667-1476-8110-7BE8E34F85F8}"/>
              </a:ext>
            </a:extLst>
          </p:cNvPr>
          <p:cNvGrpSpPr/>
          <p:nvPr/>
        </p:nvGrpSpPr>
        <p:grpSpPr>
          <a:xfrm>
            <a:off x="2655272" y="3232268"/>
            <a:ext cx="1758587" cy="616110"/>
            <a:chOff x="3076059" y="4453002"/>
            <a:chExt cx="1758587" cy="560100"/>
          </a:xfrm>
        </p:grpSpPr>
        <p:sp>
          <p:nvSpPr>
            <p:cNvPr id="144" name="Rectangle 78">
              <a:extLst>
                <a:ext uri="{FF2B5EF4-FFF2-40B4-BE49-F238E27FC236}">
                  <a16:creationId xmlns:a16="http://schemas.microsoft.com/office/drawing/2014/main" id="{25AEABD6-05F2-69EB-AEA0-53CD343AC5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76059" y="4695483"/>
              <a:ext cx="1758587" cy="317619"/>
            </a:xfrm>
            <a:prstGeom prst="rect">
              <a:avLst/>
            </a:prstGeom>
            <a:solidFill>
              <a:srgbClr val="E5E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이 종 현 차장</a:t>
              </a:r>
              <a:endParaRPr kumimoji="1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A117D6C-D9E8-5848-C2A0-4FA641E2A647}"/>
                </a:ext>
              </a:extLst>
            </p:cNvPr>
            <p:cNvSpPr txBox="1"/>
            <p:nvPr/>
          </p:nvSpPr>
          <p:spPr bwMode="gray">
            <a:xfrm>
              <a:off x="3076059" y="4453002"/>
              <a:ext cx="1758587" cy="248755"/>
            </a:xfrm>
            <a:prstGeom prst="rect">
              <a:avLst/>
            </a:prstGeom>
            <a:solidFill>
              <a:srgbClr val="37456D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ctr">
              <a:no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defRPr kumimoji="1" b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용역기술책임</a:t>
              </a:r>
              <a:r>
                <a: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(PL)</a:t>
              </a:r>
              <a:endPara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D8AFC52-6BF6-A0C4-B614-8FA69557FB13}"/>
              </a:ext>
            </a:extLst>
          </p:cNvPr>
          <p:cNvSpPr/>
          <p:nvPr/>
        </p:nvSpPr>
        <p:spPr bwMode="gray">
          <a:xfrm>
            <a:off x="469846" y="3289183"/>
            <a:ext cx="1575172" cy="56245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sp>
        <p:nvSpPr>
          <p:cNvPr id="147" name="Rectangle 78">
            <a:extLst>
              <a:ext uri="{FF2B5EF4-FFF2-40B4-BE49-F238E27FC236}">
                <a16:creationId xmlns:a16="http://schemas.microsoft.com/office/drawing/2014/main" id="{AA3DA26D-0561-B69E-BCD1-DD8E5812DB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6852" y="3294560"/>
            <a:ext cx="1581795" cy="260946"/>
          </a:xfrm>
          <a:prstGeom prst="rect">
            <a:avLst/>
          </a:prstGeom>
          <a:solidFill>
            <a:srgbClr val="DA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품질</a:t>
            </a:r>
            <a:r>
              <a:rPr kumimoji="1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rPr>
              <a:t>관리총괄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+mn-cs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C56A39B-FCB0-5AB0-DB6D-4FF110E3408C}"/>
              </a:ext>
            </a:extLst>
          </p:cNvPr>
          <p:cNvSpPr/>
          <p:nvPr/>
        </p:nvSpPr>
        <p:spPr bwMode="gray">
          <a:xfrm>
            <a:off x="969001" y="3633453"/>
            <a:ext cx="670055" cy="169277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kern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백대현</a:t>
            </a:r>
            <a:r>
              <a:rPr lang="ko-KR" altLang="en-US" sz="1100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이사</a:t>
            </a:r>
            <a:endParaRPr kumimoji="0" lang="en-US" altLang="ko-KR" sz="11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DB022373-89E6-6839-722A-C2A76499B9FA}"/>
              </a:ext>
            </a:extLst>
          </p:cNvPr>
          <p:cNvGrpSpPr/>
          <p:nvPr/>
        </p:nvGrpSpPr>
        <p:grpSpPr bwMode="gray">
          <a:xfrm>
            <a:off x="403876" y="5718000"/>
            <a:ext cx="6212103" cy="1009554"/>
            <a:chOff x="292101" y="7672111"/>
            <a:chExt cx="6261100" cy="1001983"/>
          </a:xfrm>
        </p:grpSpPr>
        <p:sp>
          <p:nvSpPr>
            <p:cNvPr id="150" name="직사각형 262">
              <a:extLst>
                <a:ext uri="{FF2B5EF4-FFF2-40B4-BE49-F238E27FC236}">
                  <a16:creationId xmlns:a16="http://schemas.microsoft.com/office/drawing/2014/main" id="{4BDD115C-8C18-4196-40BB-65A711CC828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2101" y="7672111"/>
              <a:ext cx="6261100" cy="1001983"/>
            </a:xfrm>
            <a:prstGeom prst="rect">
              <a:avLst/>
            </a:prstGeom>
            <a:solidFill>
              <a:schemeClr val="bg1"/>
            </a:solidFill>
            <a:ln w="19050">
              <a:pattFill prst="dkUpDiag">
                <a:fgClr>
                  <a:srgbClr val="888888"/>
                </a:fgClr>
                <a:bgClr>
                  <a:srgbClr val="C5C5C5"/>
                </a:bgClr>
              </a:patt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51" name="Text Box 316">
              <a:extLst>
                <a:ext uri="{FF2B5EF4-FFF2-40B4-BE49-F238E27FC236}">
                  <a16:creationId xmlns:a16="http://schemas.microsoft.com/office/drawing/2014/main" id="{C58570F2-5E64-C5B8-9101-56758DE243B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56692" y="7833478"/>
              <a:ext cx="5931919" cy="692395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2pPr marL="95250" lvl="1" indent="-95250" defTabSz="444500" latinLnBrk="0">
                <a:buClr>
                  <a:schemeClr val="tx1"/>
                </a:buClr>
                <a:buSzPct val="100000"/>
                <a:buFont typeface="Arial" pitchFamily="34" charset="0"/>
                <a:buChar char="•"/>
                <a:defRPr sz="900">
                  <a:latin typeface="Rix모던고딕 M" pitchFamily="18" charset="-127"/>
                  <a:ea typeface="Rix모던고딕 M" pitchFamily="18" charset="-127"/>
                </a:defRPr>
              </a:lvl2pPr>
              <a:lvl3pPr marL="201613" lvl="2" indent="-106363" defTabSz="444500" latinLnBrk="0">
                <a:buClr>
                  <a:schemeClr val="tx1"/>
                </a:buClr>
                <a:buSzPct val="100000"/>
                <a:buFont typeface="Rix모던고딕 B" pitchFamily="18" charset="-127"/>
                <a:buChar char="-"/>
                <a:defRPr sz="900">
                  <a:latin typeface="Rix모던고딕 M" pitchFamily="18" charset="-127"/>
                  <a:ea typeface="Rix모던고딕 M" pitchFamily="18" charset="-127"/>
                </a:defRPr>
              </a:lvl3pPr>
            </a:lstStyle>
            <a:p>
              <a:pPr marL="142875" marR="0" lvl="1" indent="-142875" algn="l" defTabSz="444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>
                  <a:srgbClr val="646464"/>
                </a:buClr>
                <a:buSzPct val="100000"/>
                <a:buFont typeface="Yoon 윤고딕 530_TT" panose="02090603020101020101" pitchFamily="18" charset="-127"/>
                <a:buChar char="+"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유사시스템개발 </a:t>
              </a:r>
              <a:r>
                <a:rPr kumimoji="1" lang="ko-KR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경험자 </a:t>
              </a:r>
              <a:r>
                <a:rPr kumimoji="1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이해자를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 중심으로 한 </a:t>
              </a:r>
              <a:r>
                <a:rPr kumimoji="1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사업수행팀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 구성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endParaRPr>
            </a:p>
            <a:p>
              <a:pPr marL="142875" marR="0" lvl="1" indent="-142875" algn="l" defTabSz="444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>
                  <a:srgbClr val="646464"/>
                </a:buClr>
                <a:buSzPct val="100000"/>
                <a:buFont typeface="Yoon 윤고딕 530_TT" panose="02090603020101020101" pitchFamily="18" charset="-127"/>
                <a:buChar char="+"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전자정부 표준 프레임워크 기반 다수의 시스템 개발 및 운영 경험을 보유한 기획</a:t>
              </a: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·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개발팀 투입을 통한 시스템의 전문성 및 기술력 확보</a:t>
              </a:r>
              <a:endPara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  <a:cs typeface="+mn-cs"/>
              </a:endParaRPr>
            </a:p>
            <a:p>
              <a:pPr marL="142875" marR="0" lvl="1" indent="-142875" algn="l" defTabSz="444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>
                  <a:srgbClr val="646464"/>
                </a:buClr>
                <a:buSzPct val="100000"/>
                <a:buFont typeface="Yoon 윤고딕 530_TT" panose="02090603020101020101" pitchFamily="18" charset="-127"/>
                <a:buChar char="+"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시스템 </a:t>
              </a:r>
              <a:r>
                <a:rPr kumimoji="1" lang="ko-KR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응급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 상황 발생 시 전담 운영 </a:t>
              </a:r>
              <a:r>
                <a:rPr kumimoji="1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인력투입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  <a:cs typeface="+mn-cs"/>
                </a:rPr>
                <a:t> 구성</a:t>
              </a:r>
            </a:p>
          </p:txBody>
        </p:sp>
      </p:grp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8B43AB0-7453-98E8-1B77-6332A7B2EC17}"/>
              </a:ext>
            </a:extLst>
          </p:cNvPr>
          <p:cNvSpPr/>
          <p:nvPr/>
        </p:nvSpPr>
        <p:spPr>
          <a:xfrm>
            <a:off x="4895850" y="3232268"/>
            <a:ext cx="1770846" cy="749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9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사업추진 일정계획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사업관리 방안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9EB7713-43A4-41CD-BE57-980F2687530D}"/>
              </a:ext>
            </a:extLst>
          </p:cNvPr>
          <p:cNvSpPr txBox="1">
            <a:spLocks/>
          </p:cNvSpPr>
          <p:nvPr/>
        </p:nvSpPr>
        <p:spPr>
          <a:xfrm>
            <a:off x="0" y="953820"/>
            <a:ext cx="10691813" cy="37112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마일스톤을 중심으로 하는 추진 일정 계획</a:t>
            </a:r>
          </a:p>
        </p:txBody>
      </p:sp>
      <p:sp>
        <p:nvSpPr>
          <p:cNvPr id="11" name="object 301">
            <a:extLst>
              <a:ext uri="{FF2B5EF4-FFF2-40B4-BE49-F238E27FC236}">
                <a16:creationId xmlns:a16="http://schemas.microsoft.com/office/drawing/2014/main" id="{AB32153E-DE2A-4587-829A-2F05365393CA}"/>
              </a:ext>
            </a:extLst>
          </p:cNvPr>
          <p:cNvSpPr txBox="1"/>
          <p:nvPr/>
        </p:nvSpPr>
        <p:spPr>
          <a:xfrm>
            <a:off x="555314" y="6929266"/>
            <a:ext cx="2720449" cy="122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309" fontAlgn="ctr">
              <a:spcAft>
                <a:spcPts val="300"/>
              </a:spcAft>
              <a:defRPr/>
            </a:pPr>
            <a:r>
              <a:rPr lang="ko-KR" altLang="en-US" sz="800" spc="-8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주관기관과 협의 후 세부 추진 일정은 변경될 수  있습니다.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400D49-115A-FF13-2163-A3D23C2F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5" y="1292972"/>
            <a:ext cx="9804422" cy="56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51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보안성 확보 및 웹 접근성 준수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03.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사업관리 방안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sp>
        <p:nvSpPr>
          <p:cNvPr id="219" name="제목 1">
            <a:extLst>
              <a:ext uri="{FF2B5EF4-FFF2-40B4-BE49-F238E27FC236}">
                <a16:creationId xmlns:a16="http://schemas.microsoft.com/office/drawing/2014/main" id="{ED866358-036E-4499-BEA6-F50CFE0C68CD}"/>
              </a:ext>
            </a:extLst>
          </p:cNvPr>
          <p:cNvSpPr txBox="1">
            <a:spLocks/>
          </p:cNvSpPr>
          <p:nvPr/>
        </p:nvSpPr>
        <p:spPr>
          <a:xfrm>
            <a:off x="0" y="1069118"/>
            <a:ext cx="10691813" cy="37112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분야별 보안성 확보 및 웹 접근성 준수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E412942-1888-41CE-8FE3-9DDA9DEEC927}"/>
              </a:ext>
            </a:extLst>
          </p:cNvPr>
          <p:cNvSpPr/>
          <p:nvPr/>
        </p:nvSpPr>
        <p:spPr>
          <a:xfrm>
            <a:off x="676499" y="2012719"/>
            <a:ext cx="4583465" cy="493766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88" tIns="44892" rIns="89788" bIns="44892" rtlCol="0" anchor="ctr"/>
          <a:lstStyle/>
          <a:p>
            <a:pPr algn="ctr"/>
            <a:endParaRPr lang="ko-KR" altLang="en-US" sz="1661" dirty="0">
              <a:solidFill>
                <a:prstClr val="white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23D8950-C884-4D6F-A95E-EDD69AE89078}"/>
              </a:ext>
            </a:extLst>
          </p:cNvPr>
          <p:cNvSpPr txBox="1"/>
          <p:nvPr/>
        </p:nvSpPr>
        <p:spPr>
          <a:xfrm>
            <a:off x="662961" y="1653954"/>
            <a:ext cx="4597003" cy="358764"/>
          </a:xfrm>
          <a:prstGeom prst="rect">
            <a:avLst/>
          </a:prstGeom>
          <a:solidFill>
            <a:srgbClr val="006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ctr" defTabSz="1019190" eaLnBrk="1" hangingPunct="1">
              <a:defRPr sz="1600">
                <a:latin typeface="Rix모던고딕 EB" pitchFamily="18" charset="-127"/>
                <a:ea typeface="Rix모던고딕 EB" pitchFamily="18" charset="-127"/>
              </a:defRPr>
            </a:lvl1pPr>
            <a:lvl2pPr marL="509313" algn="l" defTabSz="1018624" eaLnBrk="1" hangingPunct="1">
              <a:defRPr sz="2000"/>
            </a:lvl2pPr>
            <a:lvl3pPr marL="1018624" algn="l" defTabSz="1018624" eaLnBrk="1" hangingPunct="1">
              <a:defRPr sz="2000"/>
            </a:lvl3pPr>
            <a:lvl4pPr marL="1527939" algn="l" defTabSz="1018624" eaLnBrk="1" hangingPunct="1">
              <a:defRPr sz="2000"/>
            </a:lvl4pPr>
            <a:lvl5pPr marL="2037251" algn="l" defTabSz="1018624" eaLnBrk="1" hangingPunct="1">
              <a:defRPr sz="2000"/>
            </a:lvl5pPr>
            <a:lvl6pPr marL="2546565" defTabSz="1018624">
              <a:defRPr sz="2000"/>
            </a:lvl6pPr>
            <a:lvl7pPr marL="3055879" defTabSz="1018624">
              <a:defRPr sz="2000"/>
            </a:lvl7pPr>
            <a:lvl8pPr marL="3565187" defTabSz="1018624">
              <a:defRPr sz="2000"/>
            </a:lvl8pPr>
            <a:lvl9pPr marL="4074502" defTabSz="1018624">
              <a:defRPr sz="2000"/>
            </a:lvl9pPr>
          </a:lstStyle>
          <a:p>
            <a:r>
              <a:rPr lang="ko-KR" altLang="en-US" sz="1587" dirty="0">
                <a:solidFill>
                  <a:prstClr val="white"/>
                </a:solidFill>
              </a:rPr>
              <a:t>분야별 보안관리를 통한 서비스 보안성 확보</a:t>
            </a:r>
          </a:p>
        </p:txBody>
      </p:sp>
      <p:grpSp>
        <p:nvGrpSpPr>
          <p:cNvPr id="223" name="그룹 149">
            <a:extLst>
              <a:ext uri="{FF2B5EF4-FFF2-40B4-BE49-F238E27FC236}">
                <a16:creationId xmlns:a16="http://schemas.microsoft.com/office/drawing/2014/main" id="{3CDF8800-E19C-474E-9EBF-0DFAD4195D39}"/>
              </a:ext>
            </a:extLst>
          </p:cNvPr>
          <p:cNvGrpSpPr/>
          <p:nvPr/>
        </p:nvGrpSpPr>
        <p:grpSpPr>
          <a:xfrm>
            <a:off x="693442" y="3777855"/>
            <a:ext cx="789936" cy="743218"/>
            <a:chOff x="5760162" y="4845136"/>
            <a:chExt cx="845746" cy="730899"/>
          </a:xfrm>
        </p:grpSpPr>
        <p:sp>
          <p:nvSpPr>
            <p:cNvPr id="224" name="양쪽 모서리가 둥근 사각형 142">
              <a:extLst>
                <a:ext uri="{FF2B5EF4-FFF2-40B4-BE49-F238E27FC236}">
                  <a16:creationId xmlns:a16="http://schemas.microsoft.com/office/drawing/2014/main" id="{B8963F50-E4EE-49A4-B029-89E27EA58A65}"/>
                </a:ext>
              </a:extLst>
            </p:cNvPr>
            <p:cNvSpPr/>
            <p:nvPr/>
          </p:nvSpPr>
          <p:spPr>
            <a:xfrm rot="5400000">
              <a:off x="5817585" y="4787713"/>
              <a:ext cx="730899" cy="8457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001159" latinLnBrk="0">
                <a:defRPr/>
              </a:pPr>
              <a:endParaRPr lang="ko-KR" altLang="en-US" sz="1411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grpSp>
          <p:nvGrpSpPr>
            <p:cNvPr id="225" name="그룹 165">
              <a:extLst>
                <a:ext uri="{FF2B5EF4-FFF2-40B4-BE49-F238E27FC236}">
                  <a16:creationId xmlns:a16="http://schemas.microsoft.com/office/drawing/2014/main" id="{0FC496B4-9187-4268-9102-C0EC58A41BF1}"/>
                </a:ext>
              </a:extLst>
            </p:cNvPr>
            <p:cNvGrpSpPr/>
            <p:nvPr/>
          </p:nvGrpSpPr>
          <p:grpSpPr>
            <a:xfrm>
              <a:off x="5784932" y="4969093"/>
              <a:ext cx="658063" cy="485740"/>
              <a:chOff x="9131324" y="2367327"/>
              <a:chExt cx="459516" cy="349104"/>
            </a:xfrm>
          </p:grpSpPr>
          <p:pic>
            <p:nvPicPr>
              <p:cNvPr id="226" name="Picture 23" descr="pc">
                <a:extLst>
                  <a:ext uri="{FF2B5EF4-FFF2-40B4-BE49-F238E27FC236}">
                    <a16:creationId xmlns:a16="http://schemas.microsoft.com/office/drawing/2014/main" id="{84D16AD7-D381-46E0-9FBA-F84FB39D2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0249" y="2367327"/>
                <a:ext cx="340591" cy="247073"/>
              </a:xfrm>
              <a:prstGeom prst="rect">
                <a:avLst/>
              </a:prstGeom>
              <a:noFill/>
            </p:spPr>
          </p:pic>
          <p:pic>
            <p:nvPicPr>
              <p:cNvPr id="227" name="Picture 24" descr="사람1">
                <a:extLst>
                  <a:ext uri="{FF2B5EF4-FFF2-40B4-BE49-F238E27FC236}">
                    <a16:creationId xmlns:a16="http://schemas.microsoft.com/office/drawing/2014/main" id="{184373A6-F5C5-401D-B612-C3EFF1E9DD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1324" y="2370068"/>
                <a:ext cx="185882" cy="346363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28" name="모서리가 둥근 직사각형 146">
            <a:extLst>
              <a:ext uri="{FF2B5EF4-FFF2-40B4-BE49-F238E27FC236}">
                <a16:creationId xmlns:a16="http://schemas.microsoft.com/office/drawing/2014/main" id="{4A7FEC95-E7EA-4DFC-BE06-C5DB8AD8878C}"/>
              </a:ext>
            </a:extLst>
          </p:cNvPr>
          <p:cNvSpPr/>
          <p:nvPr/>
        </p:nvSpPr>
        <p:spPr>
          <a:xfrm>
            <a:off x="1454373" y="3565614"/>
            <a:ext cx="3698293" cy="42830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defTabSz="806318" latinLnBrk="0">
              <a:defRPr/>
            </a:pPr>
            <a:r>
              <a:rPr lang="ko-KR" altLang="en-US" sz="1235" kern="0" spc="-69" dirty="0">
                <a:solidFill>
                  <a:srgbClr val="0192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도출된 취약점과 관련 시스템에 미치는 영향에 대한 점검</a:t>
            </a:r>
          </a:p>
        </p:txBody>
      </p:sp>
      <p:grpSp>
        <p:nvGrpSpPr>
          <p:cNvPr id="229" name="Group 52">
            <a:extLst>
              <a:ext uri="{FF2B5EF4-FFF2-40B4-BE49-F238E27FC236}">
                <a16:creationId xmlns:a16="http://schemas.microsoft.com/office/drawing/2014/main" id="{9A55A1E2-BC59-423B-A84A-5167E9A9B0CD}"/>
              </a:ext>
            </a:extLst>
          </p:cNvPr>
          <p:cNvGrpSpPr>
            <a:grpSpLocks/>
          </p:cNvGrpSpPr>
          <p:nvPr/>
        </p:nvGrpSpPr>
        <p:grpSpPr bwMode="auto">
          <a:xfrm>
            <a:off x="1547362" y="3994196"/>
            <a:ext cx="177079" cy="198903"/>
            <a:chOff x="2854" y="1528"/>
            <a:chExt cx="165" cy="164"/>
          </a:xfrm>
        </p:grpSpPr>
        <p:sp>
          <p:nvSpPr>
            <p:cNvPr id="230" name="AutoShape 51">
              <a:extLst>
                <a:ext uri="{FF2B5EF4-FFF2-40B4-BE49-F238E27FC236}">
                  <a16:creationId xmlns:a16="http://schemas.microsoft.com/office/drawing/2014/main" id="{4B39E145-1C4D-4B77-9960-871556282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576"/>
              <a:ext cx="116" cy="116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black"/>
                </a:solidFill>
                <a:ea typeface="나눔고딕 ExtraBold" pitchFamily="50" charset="-127"/>
              </a:endParaRPr>
            </a:p>
          </p:txBody>
        </p:sp>
        <p:sp>
          <p:nvSpPr>
            <p:cNvPr id="231" name="Freeform 119">
              <a:extLst>
                <a:ext uri="{FF2B5EF4-FFF2-40B4-BE49-F238E27FC236}">
                  <a16:creationId xmlns:a16="http://schemas.microsoft.com/office/drawing/2014/main" id="{0BB412CB-D3E5-494F-85A2-78A3C23EA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" y="1528"/>
              <a:ext cx="162" cy="149"/>
            </a:xfrm>
            <a:custGeom>
              <a:avLst/>
              <a:gdLst>
                <a:gd name="T0" fmla="*/ 0 w 648"/>
                <a:gd name="T1" fmla="*/ 124831863 h 618"/>
                <a:gd name="T2" fmla="*/ 134217728 w 648"/>
                <a:gd name="T3" fmla="*/ 124831863 h 618"/>
                <a:gd name="T4" fmla="*/ 134217728 w 648"/>
                <a:gd name="T5" fmla="*/ 124831863 h 618"/>
                <a:gd name="T6" fmla="*/ 134217728 w 648"/>
                <a:gd name="T7" fmla="*/ 124831863 h 618"/>
                <a:gd name="T8" fmla="*/ 134217728 w 648"/>
                <a:gd name="T9" fmla="*/ 124831863 h 618"/>
                <a:gd name="T10" fmla="*/ 134217728 w 648"/>
                <a:gd name="T11" fmla="*/ 124831863 h 618"/>
                <a:gd name="T12" fmla="*/ 134217728 w 648"/>
                <a:gd name="T13" fmla="*/ 124831863 h 618"/>
                <a:gd name="T14" fmla="*/ 134217728 w 648"/>
                <a:gd name="T15" fmla="*/ 0 h 618"/>
                <a:gd name="T16" fmla="*/ 134217728 w 648"/>
                <a:gd name="T17" fmla="*/ 124831863 h 618"/>
                <a:gd name="T18" fmla="*/ 134217728 w 648"/>
                <a:gd name="T19" fmla="*/ 124831863 h 618"/>
                <a:gd name="T20" fmla="*/ 134217728 w 648"/>
                <a:gd name="T21" fmla="*/ 124831863 h 618"/>
                <a:gd name="T22" fmla="*/ 134217728 w 648"/>
                <a:gd name="T23" fmla="*/ 124831863 h 618"/>
                <a:gd name="T24" fmla="*/ 134217728 w 648"/>
                <a:gd name="T25" fmla="*/ 124831863 h 618"/>
                <a:gd name="T26" fmla="*/ 134217728 w 648"/>
                <a:gd name="T27" fmla="*/ 124831863 h 618"/>
                <a:gd name="T28" fmla="*/ 134217728 w 648"/>
                <a:gd name="T29" fmla="*/ 124831863 h 618"/>
                <a:gd name="T30" fmla="*/ 134217728 w 648"/>
                <a:gd name="T31" fmla="*/ 124831863 h 618"/>
                <a:gd name="T32" fmla="*/ 0 w 648"/>
                <a:gd name="T33" fmla="*/ 124831863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DC2242"/>
            </a:solidFill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black"/>
                </a:solidFill>
                <a:ea typeface="나눔고딕 ExtraBold" pitchFamily="50" charset="-127"/>
              </a:endParaRPr>
            </a:p>
          </p:txBody>
        </p:sp>
      </p:grpSp>
      <p:grpSp>
        <p:nvGrpSpPr>
          <p:cNvPr id="232" name="Group 52">
            <a:extLst>
              <a:ext uri="{FF2B5EF4-FFF2-40B4-BE49-F238E27FC236}">
                <a16:creationId xmlns:a16="http://schemas.microsoft.com/office/drawing/2014/main" id="{E36BF657-C417-40CD-989A-72A5C3EA519C}"/>
              </a:ext>
            </a:extLst>
          </p:cNvPr>
          <p:cNvGrpSpPr>
            <a:grpSpLocks/>
          </p:cNvGrpSpPr>
          <p:nvPr/>
        </p:nvGrpSpPr>
        <p:grpSpPr bwMode="auto">
          <a:xfrm>
            <a:off x="1547362" y="4253452"/>
            <a:ext cx="186738" cy="198903"/>
            <a:chOff x="2854" y="1528"/>
            <a:chExt cx="174" cy="164"/>
          </a:xfrm>
        </p:grpSpPr>
        <p:sp>
          <p:nvSpPr>
            <p:cNvPr id="233" name="AutoShape 51">
              <a:extLst>
                <a:ext uri="{FF2B5EF4-FFF2-40B4-BE49-F238E27FC236}">
                  <a16:creationId xmlns:a16="http://schemas.microsoft.com/office/drawing/2014/main" id="{5D7A76E4-8E1B-4712-8A5A-1139674F2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576"/>
              <a:ext cx="116" cy="116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black"/>
                </a:solidFill>
                <a:ea typeface="나눔고딕 ExtraBold" pitchFamily="50" charset="-127"/>
              </a:endParaRPr>
            </a:p>
          </p:txBody>
        </p:sp>
        <p:sp>
          <p:nvSpPr>
            <p:cNvPr id="234" name="Freeform 119">
              <a:extLst>
                <a:ext uri="{FF2B5EF4-FFF2-40B4-BE49-F238E27FC236}">
                  <a16:creationId xmlns:a16="http://schemas.microsoft.com/office/drawing/2014/main" id="{745B34F0-5663-44D5-A9B4-76B1AE952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528"/>
              <a:ext cx="162" cy="149"/>
            </a:xfrm>
            <a:custGeom>
              <a:avLst/>
              <a:gdLst>
                <a:gd name="T0" fmla="*/ 0 w 648"/>
                <a:gd name="T1" fmla="*/ 124831863 h 618"/>
                <a:gd name="T2" fmla="*/ 134217728 w 648"/>
                <a:gd name="T3" fmla="*/ 124831863 h 618"/>
                <a:gd name="T4" fmla="*/ 134217728 w 648"/>
                <a:gd name="T5" fmla="*/ 124831863 h 618"/>
                <a:gd name="T6" fmla="*/ 134217728 w 648"/>
                <a:gd name="T7" fmla="*/ 124831863 h 618"/>
                <a:gd name="T8" fmla="*/ 134217728 w 648"/>
                <a:gd name="T9" fmla="*/ 124831863 h 618"/>
                <a:gd name="T10" fmla="*/ 134217728 w 648"/>
                <a:gd name="T11" fmla="*/ 124831863 h 618"/>
                <a:gd name="T12" fmla="*/ 134217728 w 648"/>
                <a:gd name="T13" fmla="*/ 124831863 h 618"/>
                <a:gd name="T14" fmla="*/ 134217728 w 648"/>
                <a:gd name="T15" fmla="*/ 0 h 618"/>
                <a:gd name="T16" fmla="*/ 134217728 w 648"/>
                <a:gd name="T17" fmla="*/ 124831863 h 618"/>
                <a:gd name="T18" fmla="*/ 134217728 w 648"/>
                <a:gd name="T19" fmla="*/ 124831863 h 618"/>
                <a:gd name="T20" fmla="*/ 134217728 w 648"/>
                <a:gd name="T21" fmla="*/ 124831863 h 618"/>
                <a:gd name="T22" fmla="*/ 134217728 w 648"/>
                <a:gd name="T23" fmla="*/ 124831863 h 618"/>
                <a:gd name="T24" fmla="*/ 134217728 w 648"/>
                <a:gd name="T25" fmla="*/ 124831863 h 618"/>
                <a:gd name="T26" fmla="*/ 134217728 w 648"/>
                <a:gd name="T27" fmla="*/ 124831863 h 618"/>
                <a:gd name="T28" fmla="*/ 134217728 w 648"/>
                <a:gd name="T29" fmla="*/ 124831863 h 618"/>
                <a:gd name="T30" fmla="*/ 134217728 w 648"/>
                <a:gd name="T31" fmla="*/ 124831863 h 618"/>
                <a:gd name="T32" fmla="*/ 0 w 648"/>
                <a:gd name="T33" fmla="*/ 124831863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DC2242"/>
            </a:solidFill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black"/>
                </a:solidFill>
                <a:ea typeface="나눔고딕 ExtraBold" pitchFamily="50" charset="-127"/>
              </a:endParaRPr>
            </a:p>
          </p:txBody>
        </p:sp>
      </p:grp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6D62626-692B-4429-9199-5C6072856906}"/>
              </a:ext>
            </a:extLst>
          </p:cNvPr>
          <p:cNvSpPr/>
          <p:nvPr/>
        </p:nvSpPr>
        <p:spPr>
          <a:xfrm>
            <a:off x="1779291" y="3935964"/>
            <a:ext cx="3503936" cy="59116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defTabSz="1115891" latinLnBrk="0">
              <a:lnSpc>
                <a:spcPct val="130000"/>
              </a:lnSpc>
              <a:defRPr/>
            </a:pPr>
            <a:r>
              <a:rPr lang="ko-KR" altLang="en-US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취약점이 정보 자산 유출</a:t>
            </a:r>
            <a:r>
              <a:rPr lang="en-US" altLang="ko-KR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·</a:t>
            </a:r>
            <a:r>
              <a:rPr lang="ko-KR" altLang="en-US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훼손 등에 끼치는 영향 파악</a:t>
            </a:r>
          </a:p>
          <a:p>
            <a:pPr defTabSz="1115891" latinLnBrk="0">
              <a:lnSpc>
                <a:spcPct val="130000"/>
              </a:lnSpc>
              <a:defRPr/>
            </a:pPr>
            <a:r>
              <a:rPr lang="ko-KR" altLang="en-US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중요도에 따른 소스코드 개선 및 이행</a:t>
            </a:r>
          </a:p>
        </p:txBody>
      </p:sp>
      <p:grpSp>
        <p:nvGrpSpPr>
          <p:cNvPr id="236" name="그룹 152">
            <a:extLst>
              <a:ext uri="{FF2B5EF4-FFF2-40B4-BE49-F238E27FC236}">
                <a16:creationId xmlns:a16="http://schemas.microsoft.com/office/drawing/2014/main" id="{470E0F99-3F2F-47F1-AC52-C92331E749E7}"/>
              </a:ext>
            </a:extLst>
          </p:cNvPr>
          <p:cNvGrpSpPr/>
          <p:nvPr/>
        </p:nvGrpSpPr>
        <p:grpSpPr>
          <a:xfrm>
            <a:off x="756369" y="3301612"/>
            <a:ext cx="4348567" cy="281782"/>
            <a:chOff x="8081004" y="4422384"/>
            <a:chExt cx="3847682" cy="238125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BDF89CF9-1AE4-4035-B89A-B6E6670F1539}"/>
                </a:ext>
              </a:extLst>
            </p:cNvPr>
            <p:cNvSpPr/>
            <p:nvPr/>
          </p:nvSpPr>
          <p:spPr>
            <a:xfrm>
              <a:off x="8081004" y="4422384"/>
              <a:ext cx="3847682" cy="23812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8" name="제목 2">
              <a:extLst>
                <a:ext uri="{FF2B5EF4-FFF2-40B4-BE49-F238E27FC236}">
                  <a16:creationId xmlns:a16="http://schemas.microsoft.com/office/drawing/2014/main" id="{BC002193-116E-4839-96DD-ADAD98696EA7}"/>
                </a:ext>
              </a:extLst>
            </p:cNvPr>
            <p:cNvSpPr txBox="1">
              <a:spLocks/>
            </p:cNvSpPr>
            <p:nvPr/>
          </p:nvSpPr>
          <p:spPr>
            <a:xfrm>
              <a:off x="8251857" y="4453824"/>
              <a:ext cx="1616615" cy="146337"/>
            </a:xfrm>
            <a:prstGeom prst="rect">
              <a:avLst/>
            </a:prstGeom>
          </p:spPr>
          <p:txBody>
            <a:bodyPr lIns="31745" tIns="31745" rIns="31745" bIns="31745" anchor="ctr" anchorCtr="0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>
              <a:lvl1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lang="ko-KR" altLang="en-US" sz="1800" b="0" kern="1200" spc="-150" baseline="0" noProof="0" dirty="0" smtClean="0">
                  <a:solidFill>
                    <a:srgbClr val="4D4D4D"/>
                  </a:solidFill>
                  <a:latin typeface="다음_SemiBold" pitchFamily="2" charset="-127"/>
                  <a:ea typeface="다음_SemiBold" pitchFamily="2" charset="-127"/>
                  <a:cs typeface="+mj-cs"/>
                </a:defRPr>
              </a:lvl1pPr>
              <a:lvl2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2pPr>
              <a:lvl3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3pPr>
              <a:lvl4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4pPr>
              <a:lvl5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5pPr>
              <a:lvl6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6pPr>
              <a:lvl7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7pPr>
              <a:lvl8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8pPr>
              <a:lvl9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9pPr>
            </a:lstStyle>
            <a:p>
              <a:pPr defTabSz="970495" fontAlgn="ctr" latinLnBrk="0">
                <a:lnSpc>
                  <a:spcPct val="120000"/>
                </a:lnSpc>
                <a:spcBef>
                  <a:spcPts val="295"/>
                </a:spcBef>
                <a:spcAft>
                  <a:spcPts val="295"/>
                </a:spcAft>
                <a:buClr>
                  <a:srgbClr val="11B8D9"/>
                </a:buClr>
                <a:buSzPct val="60000"/>
                <a:tabLst>
                  <a:tab pos="5551480" algn="l"/>
                </a:tabLst>
                <a:defRPr/>
              </a:pPr>
              <a:r>
                <a:rPr lang="ko-KR" altLang="en-US" sz="1411" kern="0" spc="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보안 영향도 점검</a:t>
              </a:r>
            </a:p>
          </p:txBody>
        </p:sp>
        <p:sp>
          <p:nvSpPr>
            <p:cNvPr id="239" name="이등변 삼각형 238">
              <a:extLst>
                <a:ext uri="{FF2B5EF4-FFF2-40B4-BE49-F238E27FC236}">
                  <a16:creationId xmlns:a16="http://schemas.microsoft.com/office/drawing/2014/main" id="{DF404657-BDFE-4723-B02F-54F9D9889077}"/>
                </a:ext>
              </a:extLst>
            </p:cNvPr>
            <p:cNvSpPr/>
            <p:nvPr/>
          </p:nvSpPr>
          <p:spPr>
            <a:xfrm rot="10800000">
              <a:off x="11769732" y="4505717"/>
              <a:ext cx="82891" cy="71458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8AE33302-4BFD-47DA-8D5A-0558E48D805E}"/>
                </a:ext>
              </a:extLst>
            </p:cNvPr>
            <p:cNvCxnSpPr/>
            <p:nvPr/>
          </p:nvCxnSpPr>
          <p:spPr>
            <a:xfrm rot="5400000">
              <a:off x="11636452" y="4540652"/>
              <a:ext cx="142876" cy="158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</p:cxnSp>
      </p:grpSp>
      <p:grpSp>
        <p:nvGrpSpPr>
          <p:cNvPr id="241" name="그룹 132">
            <a:extLst>
              <a:ext uri="{FF2B5EF4-FFF2-40B4-BE49-F238E27FC236}">
                <a16:creationId xmlns:a16="http://schemas.microsoft.com/office/drawing/2014/main" id="{C940DC91-3E26-47A3-95FC-9E81F2F6EE82}"/>
              </a:ext>
            </a:extLst>
          </p:cNvPr>
          <p:cNvGrpSpPr/>
          <p:nvPr/>
        </p:nvGrpSpPr>
        <p:grpSpPr>
          <a:xfrm>
            <a:off x="757190" y="5835031"/>
            <a:ext cx="4348569" cy="281783"/>
            <a:chOff x="8081729" y="4422384"/>
            <a:chExt cx="3847682" cy="238125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7A979E08-D700-43A1-B90D-6FFABB1900DB}"/>
                </a:ext>
              </a:extLst>
            </p:cNvPr>
            <p:cNvSpPr/>
            <p:nvPr/>
          </p:nvSpPr>
          <p:spPr>
            <a:xfrm>
              <a:off x="8081729" y="4422384"/>
              <a:ext cx="3847682" cy="23812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3" name="제목 2">
              <a:extLst>
                <a:ext uri="{FF2B5EF4-FFF2-40B4-BE49-F238E27FC236}">
                  <a16:creationId xmlns:a16="http://schemas.microsoft.com/office/drawing/2014/main" id="{13A091DB-66B8-4002-A2BF-37CE4BB1E408}"/>
                </a:ext>
              </a:extLst>
            </p:cNvPr>
            <p:cNvSpPr txBox="1">
              <a:spLocks/>
            </p:cNvSpPr>
            <p:nvPr/>
          </p:nvSpPr>
          <p:spPr>
            <a:xfrm>
              <a:off x="8251857" y="4453824"/>
              <a:ext cx="2360485" cy="146337"/>
            </a:xfrm>
            <a:prstGeom prst="rect">
              <a:avLst/>
            </a:prstGeom>
          </p:spPr>
          <p:txBody>
            <a:bodyPr lIns="31745" tIns="31745" rIns="31745" bIns="31745" anchor="ctr" anchorCtr="0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>
              <a:lvl1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lang="ko-KR" altLang="en-US" sz="1800" b="0" kern="1200" spc="-150" baseline="0" noProof="0" dirty="0" smtClean="0">
                  <a:solidFill>
                    <a:srgbClr val="4D4D4D"/>
                  </a:solidFill>
                  <a:latin typeface="다음_SemiBold" pitchFamily="2" charset="-127"/>
                  <a:ea typeface="다음_SemiBold" pitchFamily="2" charset="-127"/>
                  <a:cs typeface="+mj-cs"/>
                </a:defRPr>
              </a:lvl1pPr>
              <a:lvl2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2pPr>
              <a:lvl3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3pPr>
              <a:lvl4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4pPr>
              <a:lvl5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5pPr>
              <a:lvl6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6pPr>
              <a:lvl7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7pPr>
              <a:lvl8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8pPr>
              <a:lvl9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9pPr>
            </a:lstStyle>
            <a:p>
              <a:pPr defTabSz="970495" fontAlgn="ctr" latinLnBrk="0">
                <a:lnSpc>
                  <a:spcPct val="120000"/>
                </a:lnSpc>
                <a:spcBef>
                  <a:spcPts val="295"/>
                </a:spcBef>
                <a:spcAft>
                  <a:spcPts val="295"/>
                </a:spcAft>
                <a:buClr>
                  <a:srgbClr val="11B8D9"/>
                </a:buClr>
                <a:buSzPct val="60000"/>
                <a:tabLst>
                  <a:tab pos="5551480" algn="l"/>
                </a:tabLst>
                <a:defRPr/>
              </a:pPr>
              <a:r>
                <a:rPr lang="ko-KR" altLang="en-US" sz="1411" kern="0" spc="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프로젝트 수행의 보안성 확보</a:t>
              </a:r>
            </a:p>
          </p:txBody>
        </p:sp>
        <p:sp>
          <p:nvSpPr>
            <p:cNvPr id="244" name="이등변 삼각형 243">
              <a:extLst>
                <a:ext uri="{FF2B5EF4-FFF2-40B4-BE49-F238E27FC236}">
                  <a16:creationId xmlns:a16="http://schemas.microsoft.com/office/drawing/2014/main" id="{40C1E8DF-6AC2-4AD9-A1AC-360C7FFEBB6D}"/>
                </a:ext>
              </a:extLst>
            </p:cNvPr>
            <p:cNvSpPr/>
            <p:nvPr/>
          </p:nvSpPr>
          <p:spPr>
            <a:xfrm rot="10800000">
              <a:off x="11769732" y="4505717"/>
              <a:ext cx="82891" cy="71458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C0C3267E-CD5D-4021-B095-2D5CD3444F4C}"/>
                </a:ext>
              </a:extLst>
            </p:cNvPr>
            <p:cNvCxnSpPr/>
            <p:nvPr/>
          </p:nvCxnSpPr>
          <p:spPr>
            <a:xfrm rot="5400000">
              <a:off x="11636452" y="4540652"/>
              <a:ext cx="142876" cy="158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</p:cxnSp>
      </p:grpSp>
      <p:grpSp>
        <p:nvGrpSpPr>
          <p:cNvPr id="246" name="그룹 133">
            <a:extLst>
              <a:ext uri="{FF2B5EF4-FFF2-40B4-BE49-F238E27FC236}">
                <a16:creationId xmlns:a16="http://schemas.microsoft.com/office/drawing/2014/main" id="{93558B20-422D-4C31-95FE-01B547BA311D}"/>
              </a:ext>
            </a:extLst>
          </p:cNvPr>
          <p:cNvGrpSpPr/>
          <p:nvPr/>
        </p:nvGrpSpPr>
        <p:grpSpPr>
          <a:xfrm>
            <a:off x="693442" y="6177510"/>
            <a:ext cx="789802" cy="742839"/>
            <a:chOff x="5671352" y="6204452"/>
            <a:chExt cx="1023353" cy="884388"/>
          </a:xfrm>
        </p:grpSpPr>
        <p:sp>
          <p:nvSpPr>
            <p:cNvPr id="247" name="양쪽 모서리가 둥근 사각형 165">
              <a:extLst>
                <a:ext uri="{FF2B5EF4-FFF2-40B4-BE49-F238E27FC236}">
                  <a16:creationId xmlns:a16="http://schemas.microsoft.com/office/drawing/2014/main" id="{A61FF158-CE48-4155-9C50-6224DA7A4B6E}"/>
                </a:ext>
              </a:extLst>
            </p:cNvPr>
            <p:cNvSpPr/>
            <p:nvPr/>
          </p:nvSpPr>
          <p:spPr>
            <a:xfrm rot="5400000">
              <a:off x="5740835" y="6134969"/>
              <a:ext cx="884388" cy="1023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001159" latinLnBrk="0">
                <a:defRPr/>
              </a:pPr>
              <a:endParaRPr lang="ko-KR" altLang="en-US" sz="1411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grpSp>
          <p:nvGrpSpPr>
            <p:cNvPr id="248" name="그룹 141">
              <a:extLst>
                <a:ext uri="{FF2B5EF4-FFF2-40B4-BE49-F238E27FC236}">
                  <a16:creationId xmlns:a16="http://schemas.microsoft.com/office/drawing/2014/main" id="{BA722B94-0499-4F19-8640-D09F5D6A2A63}"/>
                </a:ext>
              </a:extLst>
            </p:cNvPr>
            <p:cNvGrpSpPr/>
            <p:nvPr/>
          </p:nvGrpSpPr>
          <p:grpSpPr>
            <a:xfrm>
              <a:off x="5739604" y="6379200"/>
              <a:ext cx="837037" cy="533717"/>
              <a:chOff x="5681548" y="6306310"/>
              <a:chExt cx="837037" cy="533717"/>
            </a:xfrm>
          </p:grpSpPr>
          <p:pic>
            <p:nvPicPr>
              <p:cNvPr id="249" name="Picture 23" descr="pc">
                <a:extLst>
                  <a:ext uri="{FF2B5EF4-FFF2-40B4-BE49-F238E27FC236}">
                    <a16:creationId xmlns:a16="http://schemas.microsoft.com/office/drawing/2014/main" id="{09E8F4F5-E300-4AA6-AA27-9A386C4F73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212" y="6352249"/>
                <a:ext cx="507678" cy="357819"/>
              </a:xfrm>
              <a:prstGeom prst="rect">
                <a:avLst/>
              </a:prstGeom>
              <a:noFill/>
            </p:spPr>
          </p:pic>
          <p:pic>
            <p:nvPicPr>
              <p:cNvPr id="250" name="Picture 110" descr="사람4">
                <a:extLst>
                  <a:ext uri="{FF2B5EF4-FFF2-40B4-BE49-F238E27FC236}">
                    <a16:creationId xmlns:a16="http://schemas.microsoft.com/office/drawing/2014/main" id="{0B2C417A-2F5F-457B-921C-290EE1181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5681548" y="6306310"/>
                <a:ext cx="299292" cy="533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1" name="Picture 110" descr="사람4">
                <a:extLst>
                  <a:ext uri="{FF2B5EF4-FFF2-40B4-BE49-F238E27FC236}">
                    <a16:creationId xmlns:a16="http://schemas.microsoft.com/office/drawing/2014/main" id="{FE26FC30-AD0D-4911-934E-C507DC2A7E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 flipH="1">
                <a:off x="6262119" y="6306310"/>
                <a:ext cx="256466" cy="457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52" name="모서리가 둥근 직사각형 170">
            <a:extLst>
              <a:ext uri="{FF2B5EF4-FFF2-40B4-BE49-F238E27FC236}">
                <a16:creationId xmlns:a16="http://schemas.microsoft.com/office/drawing/2014/main" id="{3E5697CC-2E3E-4473-971C-A811A333D425}"/>
              </a:ext>
            </a:extLst>
          </p:cNvPr>
          <p:cNvSpPr/>
          <p:nvPr/>
        </p:nvSpPr>
        <p:spPr>
          <a:xfrm>
            <a:off x="1492485" y="6095662"/>
            <a:ext cx="3696852" cy="42830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defTabSz="806318" latinLnBrk="0">
              <a:defRPr/>
            </a:pPr>
            <a:r>
              <a:rPr lang="ko-KR" altLang="en-US" sz="1235" kern="0" spc="-69" dirty="0">
                <a:solidFill>
                  <a:srgbClr val="0192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관리적</a:t>
            </a:r>
            <a:r>
              <a:rPr lang="en-US" altLang="ko-KR" sz="1235" kern="0" spc="-69" dirty="0">
                <a:solidFill>
                  <a:srgbClr val="0192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·</a:t>
            </a:r>
            <a:r>
              <a:rPr lang="ko-KR" altLang="en-US" sz="1235" kern="0" spc="-69" dirty="0">
                <a:solidFill>
                  <a:srgbClr val="0192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물리적</a:t>
            </a:r>
            <a:r>
              <a:rPr lang="en-US" altLang="ko-KR" sz="1235" kern="0" spc="-69" dirty="0">
                <a:solidFill>
                  <a:srgbClr val="0192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·</a:t>
            </a:r>
            <a:r>
              <a:rPr lang="ko-KR" altLang="en-US" sz="1235" kern="0" spc="-69" dirty="0">
                <a:solidFill>
                  <a:srgbClr val="0192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기술적 보안체계 확립 및 운영 모니터링</a:t>
            </a:r>
          </a:p>
        </p:txBody>
      </p:sp>
      <p:grpSp>
        <p:nvGrpSpPr>
          <p:cNvPr id="253" name="그룹 135">
            <a:extLst>
              <a:ext uri="{FF2B5EF4-FFF2-40B4-BE49-F238E27FC236}">
                <a16:creationId xmlns:a16="http://schemas.microsoft.com/office/drawing/2014/main" id="{F0D7C031-582E-4FEA-ABB5-4AC65F1A10AF}"/>
              </a:ext>
            </a:extLst>
          </p:cNvPr>
          <p:cNvGrpSpPr/>
          <p:nvPr/>
        </p:nvGrpSpPr>
        <p:grpSpPr>
          <a:xfrm>
            <a:off x="1547361" y="6535223"/>
            <a:ext cx="3420881" cy="258132"/>
            <a:chOff x="6813835" y="6508389"/>
            <a:chExt cx="3907111" cy="304411"/>
          </a:xfrm>
        </p:grpSpPr>
        <p:grpSp>
          <p:nvGrpSpPr>
            <p:cNvPr id="254" name="Group 52">
              <a:extLst>
                <a:ext uri="{FF2B5EF4-FFF2-40B4-BE49-F238E27FC236}">
                  <a16:creationId xmlns:a16="http://schemas.microsoft.com/office/drawing/2014/main" id="{1950ABCF-542D-488E-B941-7E0217046A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3835" y="6517117"/>
              <a:ext cx="213280" cy="234562"/>
              <a:chOff x="2854" y="1528"/>
              <a:chExt cx="174" cy="164"/>
            </a:xfrm>
          </p:grpSpPr>
          <p:sp>
            <p:nvSpPr>
              <p:cNvPr id="256" name="AutoShape 51">
                <a:extLst>
                  <a:ext uri="{FF2B5EF4-FFF2-40B4-BE49-F238E27FC236}">
                    <a16:creationId xmlns:a16="http://schemas.microsoft.com/office/drawing/2014/main" id="{EBC34C25-C801-4470-A4B8-C350EB860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76"/>
                <a:ext cx="116" cy="116"/>
              </a:xfrm>
              <a:prstGeom prst="roundRect">
                <a:avLst>
                  <a:gd name="adj" fmla="val 16667"/>
                </a:avLst>
              </a:prstGeom>
              <a:solidFill>
                <a:sysClr val="window" lastClr="FFFFFF"/>
              </a:solidFill>
              <a:ln w="9525" algn="ctr">
                <a:solidFill>
                  <a:sysClr val="window" lastClr="FFFFFF">
                    <a:lumMod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806318" latinLnBrk="0">
                  <a:defRPr/>
                </a:pPr>
                <a:endParaRPr lang="ko-KR" altLang="en-US" sz="1411" kern="0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  <p:sp>
            <p:nvSpPr>
              <p:cNvPr id="257" name="Freeform 119">
                <a:extLst>
                  <a:ext uri="{FF2B5EF4-FFF2-40B4-BE49-F238E27FC236}">
                    <a16:creationId xmlns:a16="http://schemas.microsoft.com/office/drawing/2014/main" id="{7D64A20A-B51A-4DEF-BFC4-BBF397275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" y="1528"/>
                <a:ext cx="162" cy="149"/>
              </a:xfrm>
              <a:custGeom>
                <a:avLst/>
                <a:gdLst>
                  <a:gd name="T0" fmla="*/ 0 w 648"/>
                  <a:gd name="T1" fmla="*/ 124831863 h 618"/>
                  <a:gd name="T2" fmla="*/ 134217728 w 648"/>
                  <a:gd name="T3" fmla="*/ 124831863 h 618"/>
                  <a:gd name="T4" fmla="*/ 134217728 w 648"/>
                  <a:gd name="T5" fmla="*/ 124831863 h 618"/>
                  <a:gd name="T6" fmla="*/ 134217728 w 648"/>
                  <a:gd name="T7" fmla="*/ 124831863 h 618"/>
                  <a:gd name="T8" fmla="*/ 134217728 w 648"/>
                  <a:gd name="T9" fmla="*/ 124831863 h 618"/>
                  <a:gd name="T10" fmla="*/ 134217728 w 648"/>
                  <a:gd name="T11" fmla="*/ 124831863 h 618"/>
                  <a:gd name="T12" fmla="*/ 134217728 w 648"/>
                  <a:gd name="T13" fmla="*/ 124831863 h 618"/>
                  <a:gd name="T14" fmla="*/ 134217728 w 648"/>
                  <a:gd name="T15" fmla="*/ 0 h 618"/>
                  <a:gd name="T16" fmla="*/ 134217728 w 648"/>
                  <a:gd name="T17" fmla="*/ 124831863 h 618"/>
                  <a:gd name="T18" fmla="*/ 134217728 w 648"/>
                  <a:gd name="T19" fmla="*/ 124831863 h 618"/>
                  <a:gd name="T20" fmla="*/ 134217728 w 648"/>
                  <a:gd name="T21" fmla="*/ 124831863 h 618"/>
                  <a:gd name="T22" fmla="*/ 134217728 w 648"/>
                  <a:gd name="T23" fmla="*/ 124831863 h 618"/>
                  <a:gd name="T24" fmla="*/ 134217728 w 648"/>
                  <a:gd name="T25" fmla="*/ 124831863 h 618"/>
                  <a:gd name="T26" fmla="*/ 134217728 w 648"/>
                  <a:gd name="T27" fmla="*/ 124831863 h 618"/>
                  <a:gd name="T28" fmla="*/ 134217728 w 648"/>
                  <a:gd name="T29" fmla="*/ 124831863 h 618"/>
                  <a:gd name="T30" fmla="*/ 134217728 w 648"/>
                  <a:gd name="T31" fmla="*/ 124831863 h 618"/>
                  <a:gd name="T32" fmla="*/ 0 w 648"/>
                  <a:gd name="T33" fmla="*/ 124831863 h 6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48"/>
                  <a:gd name="T52" fmla="*/ 0 h 618"/>
                  <a:gd name="T53" fmla="*/ 648 w 648"/>
                  <a:gd name="T54" fmla="*/ 618 h 6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48" h="618">
                    <a:moveTo>
                      <a:pt x="0" y="374"/>
                    </a:moveTo>
                    <a:lnTo>
                      <a:pt x="88" y="320"/>
                    </a:lnTo>
                    <a:lnTo>
                      <a:pt x="122" y="340"/>
                    </a:lnTo>
                    <a:lnTo>
                      <a:pt x="184" y="452"/>
                    </a:lnTo>
                    <a:lnTo>
                      <a:pt x="278" y="316"/>
                    </a:lnTo>
                    <a:lnTo>
                      <a:pt x="434" y="148"/>
                    </a:lnTo>
                    <a:lnTo>
                      <a:pt x="534" y="60"/>
                    </a:lnTo>
                    <a:lnTo>
                      <a:pt x="632" y="0"/>
                    </a:lnTo>
                    <a:lnTo>
                      <a:pt x="648" y="26"/>
                    </a:lnTo>
                    <a:lnTo>
                      <a:pt x="566" y="98"/>
                    </a:lnTo>
                    <a:lnTo>
                      <a:pt x="448" y="230"/>
                    </a:lnTo>
                    <a:lnTo>
                      <a:pt x="346" y="360"/>
                    </a:lnTo>
                    <a:lnTo>
                      <a:pt x="234" y="554"/>
                    </a:lnTo>
                    <a:lnTo>
                      <a:pt x="144" y="618"/>
                    </a:lnTo>
                    <a:lnTo>
                      <a:pt x="82" y="466"/>
                    </a:lnTo>
                    <a:lnTo>
                      <a:pt x="42" y="404"/>
                    </a:lnTo>
                    <a:lnTo>
                      <a:pt x="0" y="374"/>
                    </a:lnTo>
                    <a:close/>
                  </a:path>
                </a:pathLst>
              </a:custGeom>
              <a:solidFill>
                <a:srgbClr val="DC2242"/>
              </a:solidFill>
              <a:ln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pPr algn="ctr" defTabSz="806318" latinLnBrk="0">
                  <a:defRPr/>
                </a:pPr>
                <a:endParaRPr lang="ko-KR" altLang="en-US" sz="1411" kern="0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</p:grp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85955759-372C-4094-A102-41EC55E0E1D3}"/>
                </a:ext>
              </a:extLst>
            </p:cNvPr>
            <p:cNvSpPr/>
            <p:nvPr/>
          </p:nvSpPr>
          <p:spPr>
            <a:xfrm>
              <a:off x="7078731" y="6508389"/>
              <a:ext cx="3642215" cy="3044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/>
            <a:p>
              <a:pPr defTabSz="1115891" latinLnBrk="0">
                <a:lnSpc>
                  <a:spcPct val="130000"/>
                </a:lnSpc>
                <a:defRPr/>
              </a:pPr>
              <a:r>
                <a:rPr lang="ko-KR" altLang="en-US" sz="1235" kern="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보안책임자 배치를 통한 분야별 점검 및 모니터링</a:t>
              </a:r>
            </a:p>
          </p:txBody>
        </p:sp>
      </p:grpSp>
      <p:grpSp>
        <p:nvGrpSpPr>
          <p:cNvPr id="258" name="그룹 169">
            <a:extLst>
              <a:ext uri="{FF2B5EF4-FFF2-40B4-BE49-F238E27FC236}">
                <a16:creationId xmlns:a16="http://schemas.microsoft.com/office/drawing/2014/main" id="{74F42060-AC8F-42D3-9366-A8DB7483FD0C}"/>
              </a:ext>
            </a:extLst>
          </p:cNvPr>
          <p:cNvGrpSpPr/>
          <p:nvPr/>
        </p:nvGrpSpPr>
        <p:grpSpPr>
          <a:xfrm>
            <a:off x="693442" y="2475520"/>
            <a:ext cx="789802" cy="742839"/>
            <a:chOff x="11890063" y="2600756"/>
            <a:chExt cx="934795" cy="935182"/>
          </a:xfrm>
        </p:grpSpPr>
        <p:sp>
          <p:nvSpPr>
            <p:cNvPr id="259" name="양쪽 모서리가 둥근 사각형 221">
              <a:extLst>
                <a:ext uri="{FF2B5EF4-FFF2-40B4-BE49-F238E27FC236}">
                  <a16:creationId xmlns:a16="http://schemas.microsoft.com/office/drawing/2014/main" id="{35A763CA-84A0-401E-AB90-6D6A57CE8BAB}"/>
                </a:ext>
              </a:extLst>
            </p:cNvPr>
            <p:cNvSpPr/>
            <p:nvPr/>
          </p:nvSpPr>
          <p:spPr>
            <a:xfrm rot="5400000">
              <a:off x="11889870" y="2600949"/>
              <a:ext cx="935182" cy="9347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001159" latinLnBrk="0">
                <a:defRPr/>
              </a:pPr>
              <a:endParaRPr lang="ko-KR" altLang="en-US" sz="1411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grpSp>
          <p:nvGrpSpPr>
            <p:cNvPr id="260" name="그룹 188">
              <a:extLst>
                <a:ext uri="{FF2B5EF4-FFF2-40B4-BE49-F238E27FC236}">
                  <a16:creationId xmlns:a16="http://schemas.microsoft.com/office/drawing/2014/main" id="{07C7F220-5146-40AA-AEAC-967D993A1396}"/>
                </a:ext>
              </a:extLst>
            </p:cNvPr>
            <p:cNvGrpSpPr/>
            <p:nvPr/>
          </p:nvGrpSpPr>
          <p:grpSpPr>
            <a:xfrm>
              <a:off x="11925953" y="2795636"/>
              <a:ext cx="794124" cy="575711"/>
              <a:chOff x="5722223" y="3069597"/>
              <a:chExt cx="790324" cy="494948"/>
            </a:xfrm>
          </p:grpSpPr>
          <p:pic>
            <p:nvPicPr>
              <p:cNvPr id="261" name="Picture 23" descr="pc">
                <a:extLst>
                  <a:ext uri="{FF2B5EF4-FFF2-40B4-BE49-F238E27FC236}">
                    <a16:creationId xmlns:a16="http://schemas.microsoft.com/office/drawing/2014/main" id="{F2E8ED27-85FB-49D7-BC26-D0735CDE3A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223" y="3069597"/>
                <a:ext cx="689723" cy="494948"/>
              </a:xfrm>
              <a:prstGeom prst="rect">
                <a:avLst/>
              </a:prstGeom>
              <a:noFill/>
            </p:spPr>
          </p:pic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EB99775A-B51B-4F7C-BBA1-E47A21E30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9065" y="3139094"/>
                <a:ext cx="373482" cy="373482"/>
              </a:xfrm>
              <a:prstGeom prst="rect">
                <a:avLst/>
              </a:prstGeom>
            </p:spPr>
          </p:pic>
        </p:grpSp>
      </p:grpSp>
      <p:sp>
        <p:nvSpPr>
          <p:cNvPr id="263" name="모서리가 둥근 직사각형 236">
            <a:extLst>
              <a:ext uri="{FF2B5EF4-FFF2-40B4-BE49-F238E27FC236}">
                <a16:creationId xmlns:a16="http://schemas.microsoft.com/office/drawing/2014/main" id="{DEE97EF5-6E67-424B-80D9-65AF5303CF66}"/>
              </a:ext>
            </a:extLst>
          </p:cNvPr>
          <p:cNvSpPr/>
          <p:nvPr/>
        </p:nvSpPr>
        <p:spPr>
          <a:xfrm>
            <a:off x="1492485" y="2337643"/>
            <a:ext cx="3696852" cy="39528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defTabSz="806318" latinLnBrk="0">
              <a:defRPr/>
            </a:pPr>
            <a:r>
              <a:rPr lang="en-US" altLang="ko-KR" sz="1235" kern="0" spc="-69" dirty="0">
                <a:solidFill>
                  <a:srgbClr val="0192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SW </a:t>
            </a:r>
            <a:r>
              <a:rPr lang="ko-KR" altLang="en-US" sz="1235" kern="0" spc="-69" dirty="0">
                <a:solidFill>
                  <a:srgbClr val="0192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개발보안 가이드 및 관련 지침을 통한 소스코드 개선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84785E5-6617-4DDC-8895-6074A7B2922C}"/>
              </a:ext>
            </a:extLst>
          </p:cNvPr>
          <p:cNvSpPr/>
          <p:nvPr/>
        </p:nvSpPr>
        <p:spPr>
          <a:xfrm>
            <a:off x="1779300" y="2666013"/>
            <a:ext cx="1683746" cy="5252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defTabSz="1115891" latinLnBrk="0">
              <a:lnSpc>
                <a:spcPct val="130000"/>
              </a:lnSpc>
              <a:defRPr/>
            </a:pPr>
            <a:r>
              <a:rPr lang="en-US" altLang="ko-KR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OWASP</a:t>
            </a:r>
            <a:r>
              <a:rPr lang="ko-KR" altLang="en-US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 </a:t>
            </a:r>
            <a:r>
              <a:rPr lang="en-US" altLang="ko-KR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Top 10 </a:t>
            </a:r>
            <a:r>
              <a:rPr lang="ko-KR" altLang="en-US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취약점</a:t>
            </a:r>
            <a:endParaRPr lang="en-US" altLang="ko-KR" sz="1235" kern="0" dirty="0">
              <a:solidFill>
                <a:prstClr val="black"/>
              </a:solidFill>
              <a:latin typeface="Rix모던고딕 B" pitchFamily="18" charset="-127"/>
              <a:ea typeface="Rix모던고딕 B" pitchFamily="18" charset="-127"/>
              <a:cs typeface="Times New Roman" pitchFamily="18" charset="0"/>
            </a:endParaRPr>
          </a:p>
          <a:p>
            <a:pPr defTabSz="1115891" latinLnBrk="0">
              <a:lnSpc>
                <a:spcPct val="130000"/>
              </a:lnSpc>
              <a:defRPr/>
            </a:pPr>
            <a:r>
              <a:rPr lang="en-US" altLang="ko-KR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SW </a:t>
            </a:r>
            <a:r>
              <a:rPr lang="ko-KR" altLang="en-US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개발보안 가이드</a:t>
            </a:r>
          </a:p>
        </p:txBody>
      </p:sp>
      <p:grpSp>
        <p:nvGrpSpPr>
          <p:cNvPr id="265" name="Group 52">
            <a:extLst>
              <a:ext uri="{FF2B5EF4-FFF2-40B4-BE49-F238E27FC236}">
                <a16:creationId xmlns:a16="http://schemas.microsoft.com/office/drawing/2014/main" id="{FA84606A-863F-47F3-9C16-F27C98F38BDD}"/>
              </a:ext>
            </a:extLst>
          </p:cNvPr>
          <p:cNvGrpSpPr>
            <a:grpSpLocks/>
          </p:cNvGrpSpPr>
          <p:nvPr/>
        </p:nvGrpSpPr>
        <p:grpSpPr bwMode="auto">
          <a:xfrm>
            <a:off x="1547362" y="2721214"/>
            <a:ext cx="183455" cy="183569"/>
            <a:chOff x="2854" y="1528"/>
            <a:chExt cx="174" cy="164"/>
          </a:xfrm>
        </p:grpSpPr>
        <p:sp>
          <p:nvSpPr>
            <p:cNvPr id="266" name="AutoShape 51">
              <a:extLst>
                <a:ext uri="{FF2B5EF4-FFF2-40B4-BE49-F238E27FC236}">
                  <a16:creationId xmlns:a16="http://schemas.microsoft.com/office/drawing/2014/main" id="{5EAEB3DF-2CA8-4B80-A73A-06ACF70A8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576"/>
              <a:ext cx="116" cy="116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black"/>
                </a:solidFill>
                <a:ea typeface="나눔고딕 ExtraBold" pitchFamily="50" charset="-127"/>
              </a:endParaRPr>
            </a:p>
          </p:txBody>
        </p:sp>
        <p:sp>
          <p:nvSpPr>
            <p:cNvPr id="267" name="Freeform 119">
              <a:extLst>
                <a:ext uri="{FF2B5EF4-FFF2-40B4-BE49-F238E27FC236}">
                  <a16:creationId xmlns:a16="http://schemas.microsoft.com/office/drawing/2014/main" id="{4B5C8646-02F9-4632-BDB8-996943BEA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528"/>
              <a:ext cx="162" cy="149"/>
            </a:xfrm>
            <a:custGeom>
              <a:avLst/>
              <a:gdLst>
                <a:gd name="T0" fmla="*/ 0 w 648"/>
                <a:gd name="T1" fmla="*/ 124831863 h 618"/>
                <a:gd name="T2" fmla="*/ 134217728 w 648"/>
                <a:gd name="T3" fmla="*/ 124831863 h 618"/>
                <a:gd name="T4" fmla="*/ 134217728 w 648"/>
                <a:gd name="T5" fmla="*/ 124831863 h 618"/>
                <a:gd name="T6" fmla="*/ 134217728 w 648"/>
                <a:gd name="T7" fmla="*/ 124831863 h 618"/>
                <a:gd name="T8" fmla="*/ 134217728 w 648"/>
                <a:gd name="T9" fmla="*/ 124831863 h 618"/>
                <a:gd name="T10" fmla="*/ 134217728 w 648"/>
                <a:gd name="T11" fmla="*/ 124831863 h 618"/>
                <a:gd name="T12" fmla="*/ 134217728 w 648"/>
                <a:gd name="T13" fmla="*/ 124831863 h 618"/>
                <a:gd name="T14" fmla="*/ 134217728 w 648"/>
                <a:gd name="T15" fmla="*/ 0 h 618"/>
                <a:gd name="T16" fmla="*/ 134217728 w 648"/>
                <a:gd name="T17" fmla="*/ 124831863 h 618"/>
                <a:gd name="T18" fmla="*/ 134217728 w 648"/>
                <a:gd name="T19" fmla="*/ 124831863 h 618"/>
                <a:gd name="T20" fmla="*/ 134217728 w 648"/>
                <a:gd name="T21" fmla="*/ 124831863 h 618"/>
                <a:gd name="T22" fmla="*/ 134217728 w 648"/>
                <a:gd name="T23" fmla="*/ 124831863 h 618"/>
                <a:gd name="T24" fmla="*/ 134217728 w 648"/>
                <a:gd name="T25" fmla="*/ 124831863 h 618"/>
                <a:gd name="T26" fmla="*/ 134217728 w 648"/>
                <a:gd name="T27" fmla="*/ 124831863 h 618"/>
                <a:gd name="T28" fmla="*/ 134217728 w 648"/>
                <a:gd name="T29" fmla="*/ 124831863 h 618"/>
                <a:gd name="T30" fmla="*/ 134217728 w 648"/>
                <a:gd name="T31" fmla="*/ 124831863 h 618"/>
                <a:gd name="T32" fmla="*/ 0 w 648"/>
                <a:gd name="T33" fmla="*/ 124831863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DC2242"/>
            </a:solidFill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black"/>
                </a:solidFill>
                <a:ea typeface="나눔고딕 ExtraBold" pitchFamily="50" charset="-127"/>
              </a:endParaRPr>
            </a:p>
          </p:txBody>
        </p:sp>
      </p:grpSp>
      <p:grpSp>
        <p:nvGrpSpPr>
          <p:cNvPr id="268" name="Group 52">
            <a:extLst>
              <a:ext uri="{FF2B5EF4-FFF2-40B4-BE49-F238E27FC236}">
                <a16:creationId xmlns:a16="http://schemas.microsoft.com/office/drawing/2014/main" id="{498BD59E-ED35-47EC-AA25-9868F44DFBEF}"/>
              </a:ext>
            </a:extLst>
          </p:cNvPr>
          <p:cNvGrpSpPr>
            <a:grpSpLocks/>
          </p:cNvGrpSpPr>
          <p:nvPr/>
        </p:nvGrpSpPr>
        <p:grpSpPr bwMode="auto">
          <a:xfrm>
            <a:off x="1547362" y="2961992"/>
            <a:ext cx="183455" cy="183569"/>
            <a:chOff x="2854" y="1528"/>
            <a:chExt cx="174" cy="164"/>
          </a:xfrm>
        </p:grpSpPr>
        <p:sp>
          <p:nvSpPr>
            <p:cNvPr id="269" name="AutoShape 51">
              <a:extLst>
                <a:ext uri="{FF2B5EF4-FFF2-40B4-BE49-F238E27FC236}">
                  <a16:creationId xmlns:a16="http://schemas.microsoft.com/office/drawing/2014/main" id="{5048E358-0B9B-40BC-B14F-DA86EDE5F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576"/>
              <a:ext cx="116" cy="116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black"/>
                </a:solidFill>
                <a:ea typeface="나눔고딕 ExtraBold" pitchFamily="50" charset="-127"/>
              </a:endParaRPr>
            </a:p>
          </p:txBody>
        </p:sp>
        <p:sp>
          <p:nvSpPr>
            <p:cNvPr id="270" name="Freeform 119">
              <a:extLst>
                <a:ext uri="{FF2B5EF4-FFF2-40B4-BE49-F238E27FC236}">
                  <a16:creationId xmlns:a16="http://schemas.microsoft.com/office/drawing/2014/main" id="{958AD7B6-10D9-4870-9376-D2E64858D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528"/>
              <a:ext cx="162" cy="149"/>
            </a:xfrm>
            <a:custGeom>
              <a:avLst/>
              <a:gdLst>
                <a:gd name="T0" fmla="*/ 0 w 648"/>
                <a:gd name="T1" fmla="*/ 124831863 h 618"/>
                <a:gd name="T2" fmla="*/ 134217728 w 648"/>
                <a:gd name="T3" fmla="*/ 124831863 h 618"/>
                <a:gd name="T4" fmla="*/ 134217728 w 648"/>
                <a:gd name="T5" fmla="*/ 124831863 h 618"/>
                <a:gd name="T6" fmla="*/ 134217728 w 648"/>
                <a:gd name="T7" fmla="*/ 124831863 h 618"/>
                <a:gd name="T8" fmla="*/ 134217728 w 648"/>
                <a:gd name="T9" fmla="*/ 124831863 h 618"/>
                <a:gd name="T10" fmla="*/ 134217728 w 648"/>
                <a:gd name="T11" fmla="*/ 124831863 h 618"/>
                <a:gd name="T12" fmla="*/ 134217728 w 648"/>
                <a:gd name="T13" fmla="*/ 124831863 h 618"/>
                <a:gd name="T14" fmla="*/ 134217728 w 648"/>
                <a:gd name="T15" fmla="*/ 0 h 618"/>
                <a:gd name="T16" fmla="*/ 134217728 w 648"/>
                <a:gd name="T17" fmla="*/ 124831863 h 618"/>
                <a:gd name="T18" fmla="*/ 134217728 w 648"/>
                <a:gd name="T19" fmla="*/ 124831863 h 618"/>
                <a:gd name="T20" fmla="*/ 134217728 w 648"/>
                <a:gd name="T21" fmla="*/ 124831863 h 618"/>
                <a:gd name="T22" fmla="*/ 134217728 w 648"/>
                <a:gd name="T23" fmla="*/ 124831863 h 618"/>
                <a:gd name="T24" fmla="*/ 134217728 w 648"/>
                <a:gd name="T25" fmla="*/ 124831863 h 618"/>
                <a:gd name="T26" fmla="*/ 134217728 w 648"/>
                <a:gd name="T27" fmla="*/ 124831863 h 618"/>
                <a:gd name="T28" fmla="*/ 134217728 w 648"/>
                <a:gd name="T29" fmla="*/ 124831863 h 618"/>
                <a:gd name="T30" fmla="*/ 134217728 w 648"/>
                <a:gd name="T31" fmla="*/ 124831863 h 618"/>
                <a:gd name="T32" fmla="*/ 0 w 648"/>
                <a:gd name="T33" fmla="*/ 124831863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DC2242"/>
            </a:solidFill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black"/>
                </a:solidFill>
                <a:ea typeface="나눔고딕 ExtraBold" pitchFamily="50" charset="-127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FF90425-B706-4C8A-9B66-70ACCAFFAF2A}"/>
              </a:ext>
            </a:extLst>
          </p:cNvPr>
          <p:cNvSpPr/>
          <p:nvPr/>
        </p:nvSpPr>
        <p:spPr>
          <a:xfrm>
            <a:off x="3742464" y="2708308"/>
            <a:ext cx="1490727" cy="21276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defTabSz="1115891" latinLnBrk="0">
              <a:lnSpc>
                <a:spcPct val="130000"/>
              </a:lnSpc>
              <a:defRPr/>
            </a:pPr>
            <a:r>
              <a:rPr lang="ko-KR" altLang="en-US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국정원 </a:t>
            </a:r>
            <a:r>
              <a:rPr lang="en-US" altLang="ko-KR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8</a:t>
            </a:r>
            <a:r>
              <a:rPr lang="ko-KR" altLang="en-US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대 취약점 등</a:t>
            </a:r>
          </a:p>
        </p:txBody>
      </p:sp>
      <p:grpSp>
        <p:nvGrpSpPr>
          <p:cNvPr id="272" name="그룹 172">
            <a:extLst>
              <a:ext uri="{FF2B5EF4-FFF2-40B4-BE49-F238E27FC236}">
                <a16:creationId xmlns:a16="http://schemas.microsoft.com/office/drawing/2014/main" id="{03584DC4-8433-40FF-8161-8DD3A3058107}"/>
              </a:ext>
            </a:extLst>
          </p:cNvPr>
          <p:cNvGrpSpPr/>
          <p:nvPr/>
        </p:nvGrpSpPr>
        <p:grpSpPr>
          <a:xfrm>
            <a:off x="756370" y="2094535"/>
            <a:ext cx="4345439" cy="281781"/>
            <a:chOff x="8081729" y="4422384"/>
            <a:chExt cx="3894983" cy="238125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28AEC40-F2D5-4CB4-AE50-D712D6893E10}"/>
                </a:ext>
              </a:extLst>
            </p:cNvPr>
            <p:cNvSpPr/>
            <p:nvPr/>
          </p:nvSpPr>
          <p:spPr>
            <a:xfrm>
              <a:off x="8081729" y="4422384"/>
              <a:ext cx="3894983" cy="23812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74" name="제목 2">
              <a:extLst>
                <a:ext uri="{FF2B5EF4-FFF2-40B4-BE49-F238E27FC236}">
                  <a16:creationId xmlns:a16="http://schemas.microsoft.com/office/drawing/2014/main" id="{B366DE4C-0520-434D-BD8B-E6C8898097E3}"/>
                </a:ext>
              </a:extLst>
            </p:cNvPr>
            <p:cNvSpPr txBox="1">
              <a:spLocks/>
            </p:cNvSpPr>
            <p:nvPr/>
          </p:nvSpPr>
          <p:spPr>
            <a:xfrm>
              <a:off x="8251857" y="4453828"/>
              <a:ext cx="2116481" cy="145439"/>
            </a:xfrm>
            <a:prstGeom prst="rect">
              <a:avLst/>
            </a:prstGeom>
          </p:spPr>
          <p:txBody>
            <a:bodyPr lIns="31745" tIns="31745" rIns="31745" bIns="31745" anchor="ctr" anchorCtr="0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>
              <a:lvl1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lang="ko-KR" altLang="en-US" sz="1800" b="0" kern="1200" spc="-150" baseline="0" noProof="0" dirty="0" smtClean="0">
                  <a:solidFill>
                    <a:srgbClr val="4D4D4D"/>
                  </a:solidFill>
                  <a:latin typeface="다음_SemiBold" pitchFamily="2" charset="-127"/>
                  <a:ea typeface="다음_SemiBold" pitchFamily="2" charset="-127"/>
                  <a:cs typeface="+mj-cs"/>
                </a:defRPr>
              </a:lvl1pPr>
              <a:lvl2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2pPr>
              <a:lvl3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3pPr>
              <a:lvl4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4pPr>
              <a:lvl5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5pPr>
              <a:lvl6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6pPr>
              <a:lvl7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7pPr>
              <a:lvl8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8pPr>
              <a:lvl9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9pPr>
            </a:lstStyle>
            <a:p>
              <a:pPr defTabSz="970495" fontAlgn="ctr" latinLnBrk="0">
                <a:lnSpc>
                  <a:spcPct val="120000"/>
                </a:lnSpc>
                <a:spcBef>
                  <a:spcPts val="295"/>
                </a:spcBef>
                <a:spcAft>
                  <a:spcPts val="295"/>
                </a:spcAft>
                <a:buClr>
                  <a:srgbClr val="11B8D9"/>
                </a:buClr>
                <a:buSzPct val="60000"/>
                <a:tabLst>
                  <a:tab pos="5551480" algn="l"/>
                </a:tabLst>
                <a:defRPr/>
              </a:pPr>
              <a:r>
                <a:rPr lang="ko-KR" altLang="en-US" sz="1411" kern="0" spc="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소스코드 </a:t>
              </a:r>
              <a:r>
                <a:rPr lang="ko-KR" altLang="en-US" sz="1411" kern="0" spc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취약점 점검 및 보완</a:t>
              </a:r>
              <a:endParaRPr lang="ko-KR" altLang="en-US" sz="1411" kern="0" spc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</p:txBody>
        </p:sp>
        <p:sp>
          <p:nvSpPr>
            <p:cNvPr id="275" name="이등변 삼각형 274">
              <a:extLst>
                <a:ext uri="{FF2B5EF4-FFF2-40B4-BE49-F238E27FC236}">
                  <a16:creationId xmlns:a16="http://schemas.microsoft.com/office/drawing/2014/main" id="{4DAD9CB3-DEC2-4B54-BBB7-F8B0636E7738}"/>
                </a:ext>
              </a:extLst>
            </p:cNvPr>
            <p:cNvSpPr/>
            <p:nvPr/>
          </p:nvSpPr>
          <p:spPr>
            <a:xfrm rot="10800000">
              <a:off x="11819571" y="4505717"/>
              <a:ext cx="82891" cy="71458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387DDAA3-9BC3-4B20-82AC-015D91FB1C0E}"/>
                </a:ext>
              </a:extLst>
            </p:cNvPr>
            <p:cNvCxnSpPr/>
            <p:nvPr/>
          </p:nvCxnSpPr>
          <p:spPr>
            <a:xfrm rot="5400000">
              <a:off x="11684417" y="4540652"/>
              <a:ext cx="142876" cy="158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</p:cxnSp>
      </p:grpSp>
      <p:grpSp>
        <p:nvGrpSpPr>
          <p:cNvPr id="277" name="Group 52">
            <a:extLst>
              <a:ext uri="{FF2B5EF4-FFF2-40B4-BE49-F238E27FC236}">
                <a16:creationId xmlns:a16="http://schemas.microsoft.com/office/drawing/2014/main" id="{B8F4E94B-6721-4813-930E-F640EC2589DB}"/>
              </a:ext>
            </a:extLst>
          </p:cNvPr>
          <p:cNvGrpSpPr>
            <a:grpSpLocks/>
          </p:cNvGrpSpPr>
          <p:nvPr/>
        </p:nvGrpSpPr>
        <p:grpSpPr bwMode="auto">
          <a:xfrm>
            <a:off x="3545491" y="2695208"/>
            <a:ext cx="183455" cy="183569"/>
            <a:chOff x="2854" y="1528"/>
            <a:chExt cx="174" cy="164"/>
          </a:xfrm>
        </p:grpSpPr>
        <p:sp>
          <p:nvSpPr>
            <p:cNvPr id="278" name="AutoShape 51">
              <a:extLst>
                <a:ext uri="{FF2B5EF4-FFF2-40B4-BE49-F238E27FC236}">
                  <a16:creationId xmlns:a16="http://schemas.microsoft.com/office/drawing/2014/main" id="{FB2584E1-37FE-411A-8989-ACC47064A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1576"/>
              <a:ext cx="116" cy="116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black"/>
                </a:solidFill>
                <a:ea typeface="나눔고딕 ExtraBold" pitchFamily="50" charset="-127"/>
              </a:endParaRPr>
            </a:p>
          </p:txBody>
        </p:sp>
        <p:sp>
          <p:nvSpPr>
            <p:cNvPr id="279" name="Freeform 119">
              <a:extLst>
                <a:ext uri="{FF2B5EF4-FFF2-40B4-BE49-F238E27FC236}">
                  <a16:creationId xmlns:a16="http://schemas.microsoft.com/office/drawing/2014/main" id="{9F879B85-B762-4743-985A-7B4BF9247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528"/>
              <a:ext cx="162" cy="149"/>
            </a:xfrm>
            <a:custGeom>
              <a:avLst/>
              <a:gdLst>
                <a:gd name="T0" fmla="*/ 0 w 648"/>
                <a:gd name="T1" fmla="*/ 124831863 h 618"/>
                <a:gd name="T2" fmla="*/ 134217728 w 648"/>
                <a:gd name="T3" fmla="*/ 124831863 h 618"/>
                <a:gd name="T4" fmla="*/ 134217728 w 648"/>
                <a:gd name="T5" fmla="*/ 124831863 h 618"/>
                <a:gd name="T6" fmla="*/ 134217728 w 648"/>
                <a:gd name="T7" fmla="*/ 124831863 h 618"/>
                <a:gd name="T8" fmla="*/ 134217728 w 648"/>
                <a:gd name="T9" fmla="*/ 124831863 h 618"/>
                <a:gd name="T10" fmla="*/ 134217728 w 648"/>
                <a:gd name="T11" fmla="*/ 124831863 h 618"/>
                <a:gd name="T12" fmla="*/ 134217728 w 648"/>
                <a:gd name="T13" fmla="*/ 124831863 h 618"/>
                <a:gd name="T14" fmla="*/ 134217728 w 648"/>
                <a:gd name="T15" fmla="*/ 0 h 618"/>
                <a:gd name="T16" fmla="*/ 134217728 w 648"/>
                <a:gd name="T17" fmla="*/ 124831863 h 618"/>
                <a:gd name="T18" fmla="*/ 134217728 w 648"/>
                <a:gd name="T19" fmla="*/ 124831863 h 618"/>
                <a:gd name="T20" fmla="*/ 134217728 w 648"/>
                <a:gd name="T21" fmla="*/ 124831863 h 618"/>
                <a:gd name="T22" fmla="*/ 134217728 w 648"/>
                <a:gd name="T23" fmla="*/ 124831863 h 618"/>
                <a:gd name="T24" fmla="*/ 134217728 w 648"/>
                <a:gd name="T25" fmla="*/ 124831863 h 618"/>
                <a:gd name="T26" fmla="*/ 134217728 w 648"/>
                <a:gd name="T27" fmla="*/ 124831863 h 618"/>
                <a:gd name="T28" fmla="*/ 134217728 w 648"/>
                <a:gd name="T29" fmla="*/ 124831863 h 618"/>
                <a:gd name="T30" fmla="*/ 134217728 w 648"/>
                <a:gd name="T31" fmla="*/ 124831863 h 618"/>
                <a:gd name="T32" fmla="*/ 0 w 648"/>
                <a:gd name="T33" fmla="*/ 124831863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DC2242"/>
            </a:solidFill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black"/>
                </a:solidFill>
                <a:ea typeface="나눔고딕 ExtraBold" pitchFamily="50" charset="-127"/>
              </a:endParaRPr>
            </a:p>
          </p:txBody>
        </p:sp>
      </p:grpSp>
      <p:grpSp>
        <p:nvGrpSpPr>
          <p:cNvPr id="280" name="그룹 192">
            <a:extLst>
              <a:ext uri="{FF2B5EF4-FFF2-40B4-BE49-F238E27FC236}">
                <a16:creationId xmlns:a16="http://schemas.microsoft.com/office/drawing/2014/main" id="{AA99368E-2E4C-4501-A974-39171EC097E2}"/>
              </a:ext>
            </a:extLst>
          </p:cNvPr>
          <p:cNvGrpSpPr/>
          <p:nvPr/>
        </p:nvGrpSpPr>
        <p:grpSpPr>
          <a:xfrm>
            <a:off x="757190" y="4605739"/>
            <a:ext cx="4348569" cy="281783"/>
            <a:chOff x="8081729" y="4422384"/>
            <a:chExt cx="3847682" cy="238125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634B45E4-30E5-4E0D-9BE8-79E4538F9969}"/>
                </a:ext>
              </a:extLst>
            </p:cNvPr>
            <p:cNvSpPr/>
            <p:nvPr/>
          </p:nvSpPr>
          <p:spPr>
            <a:xfrm>
              <a:off x="8081729" y="4422384"/>
              <a:ext cx="3847682" cy="23812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82" name="제목 2">
              <a:extLst>
                <a:ext uri="{FF2B5EF4-FFF2-40B4-BE49-F238E27FC236}">
                  <a16:creationId xmlns:a16="http://schemas.microsoft.com/office/drawing/2014/main" id="{DCBAFB43-6674-41CE-9C4F-15829FF5D80C}"/>
                </a:ext>
              </a:extLst>
            </p:cNvPr>
            <p:cNvSpPr txBox="1">
              <a:spLocks/>
            </p:cNvSpPr>
            <p:nvPr/>
          </p:nvSpPr>
          <p:spPr>
            <a:xfrm>
              <a:off x="8251857" y="4453824"/>
              <a:ext cx="2360485" cy="146337"/>
            </a:xfrm>
            <a:prstGeom prst="rect">
              <a:avLst/>
            </a:prstGeom>
          </p:spPr>
          <p:txBody>
            <a:bodyPr lIns="31745" tIns="31745" rIns="31745" bIns="31745" anchor="ctr" anchorCtr="0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>
              <a:lvl1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lang="ko-KR" altLang="en-US" sz="1800" b="0" kern="1200" spc="-150" baseline="0" noProof="0" dirty="0" smtClean="0">
                  <a:solidFill>
                    <a:srgbClr val="4D4D4D"/>
                  </a:solidFill>
                  <a:latin typeface="다음_SemiBold" pitchFamily="2" charset="-127"/>
                  <a:ea typeface="다음_SemiBold" pitchFamily="2" charset="-127"/>
                  <a:cs typeface="+mj-cs"/>
                </a:defRPr>
              </a:lvl1pPr>
              <a:lvl2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2pPr>
              <a:lvl3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3pPr>
              <a:lvl4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4pPr>
              <a:lvl5pPr algn="l" rtl="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5pPr>
              <a:lvl6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6pPr>
              <a:lvl7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7pPr>
              <a:lvl8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8pPr>
              <a:lvl9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3600" b="1">
                  <a:solidFill>
                    <a:schemeClr val="tx2"/>
                  </a:solidFill>
                  <a:latin typeface="Century Gothic" pitchFamily="34" charset="0"/>
                  <a:ea typeface="돋움" pitchFamily="50" charset="-127"/>
                </a:defRPr>
              </a:lvl9pPr>
            </a:lstStyle>
            <a:p>
              <a:pPr defTabSz="970495" fontAlgn="ctr" latinLnBrk="0">
                <a:lnSpc>
                  <a:spcPct val="120000"/>
                </a:lnSpc>
                <a:spcBef>
                  <a:spcPts val="295"/>
                </a:spcBef>
                <a:spcAft>
                  <a:spcPts val="295"/>
                </a:spcAft>
                <a:buClr>
                  <a:srgbClr val="11B8D9"/>
                </a:buClr>
                <a:buSzPct val="60000"/>
                <a:tabLst>
                  <a:tab pos="5551480" algn="l"/>
                </a:tabLst>
                <a:defRPr/>
              </a:pPr>
              <a:r>
                <a:rPr lang="ko-KR" altLang="en-US" sz="1411" kern="0" spc="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개인정보보호체계 수립</a:t>
              </a:r>
            </a:p>
          </p:txBody>
        </p:sp>
        <p:sp>
          <p:nvSpPr>
            <p:cNvPr id="283" name="이등변 삼각형 282">
              <a:extLst>
                <a:ext uri="{FF2B5EF4-FFF2-40B4-BE49-F238E27FC236}">
                  <a16:creationId xmlns:a16="http://schemas.microsoft.com/office/drawing/2014/main" id="{32AF9F0B-8310-464F-B11D-09EDE1E74DC6}"/>
                </a:ext>
              </a:extLst>
            </p:cNvPr>
            <p:cNvSpPr/>
            <p:nvPr/>
          </p:nvSpPr>
          <p:spPr>
            <a:xfrm rot="10800000">
              <a:off x="11769732" y="4505717"/>
              <a:ext cx="82891" cy="71458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06318" latinLnBrk="0">
                <a:defRPr/>
              </a:pPr>
              <a:endParaRPr lang="ko-KR" altLang="en-US" sz="1411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6D4F4B8C-6543-42CC-AE96-9661FCED8C32}"/>
                </a:ext>
              </a:extLst>
            </p:cNvPr>
            <p:cNvCxnSpPr/>
            <p:nvPr/>
          </p:nvCxnSpPr>
          <p:spPr>
            <a:xfrm rot="5400000">
              <a:off x="11636452" y="4540652"/>
              <a:ext cx="142876" cy="158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</p:cxnSp>
      </p:grpSp>
      <p:sp>
        <p:nvSpPr>
          <p:cNvPr id="285" name="양쪽 모서리가 둥근 사각형 267">
            <a:extLst>
              <a:ext uri="{FF2B5EF4-FFF2-40B4-BE49-F238E27FC236}">
                <a16:creationId xmlns:a16="http://schemas.microsoft.com/office/drawing/2014/main" id="{3C88A4EB-7A04-4758-913B-9118AACEB287}"/>
              </a:ext>
            </a:extLst>
          </p:cNvPr>
          <p:cNvSpPr/>
          <p:nvPr/>
        </p:nvSpPr>
        <p:spPr>
          <a:xfrm rot="5400000">
            <a:off x="716923" y="4996373"/>
            <a:ext cx="742839" cy="789802"/>
          </a:xfrm>
          <a:prstGeom prst="round2SameRect">
            <a:avLst>
              <a:gd name="adj1" fmla="val 50000"/>
              <a:gd name="adj2" fmla="val 0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1001159" latinLnBrk="0">
              <a:defRPr/>
            </a:pPr>
            <a:endParaRPr lang="ko-KR" altLang="en-US" sz="1411" kern="0" dirty="0">
              <a:solidFill>
                <a:prstClr val="black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86" name="모서리가 둥근 직사각형 268">
            <a:extLst>
              <a:ext uri="{FF2B5EF4-FFF2-40B4-BE49-F238E27FC236}">
                <a16:creationId xmlns:a16="http://schemas.microsoft.com/office/drawing/2014/main" id="{7E275553-D553-4807-BA4E-E39ABE351AB5}"/>
              </a:ext>
            </a:extLst>
          </p:cNvPr>
          <p:cNvSpPr/>
          <p:nvPr/>
        </p:nvSpPr>
        <p:spPr>
          <a:xfrm>
            <a:off x="1492485" y="4866370"/>
            <a:ext cx="3696852" cy="42830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defTabSz="806318" latinLnBrk="0">
              <a:defRPr/>
            </a:pPr>
            <a:r>
              <a:rPr lang="ko-KR" altLang="en-US" sz="1235" kern="0" spc="-69" dirty="0">
                <a:solidFill>
                  <a:srgbClr val="0192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기술적</a:t>
            </a:r>
            <a:r>
              <a:rPr lang="en-US" altLang="ko-KR" sz="1235" kern="0" spc="-69" dirty="0">
                <a:solidFill>
                  <a:srgbClr val="0192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1235" kern="0" spc="-69" dirty="0">
                <a:solidFill>
                  <a:srgbClr val="0192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관리적인 측면의 개인정보 노출방지 대책 수립</a:t>
            </a:r>
          </a:p>
        </p:txBody>
      </p:sp>
      <p:pic>
        <p:nvPicPr>
          <p:cNvPr id="287" name="Picture 4" descr="D:\00.제안\02.2016년도\013.국민연금공단_국민연금공단 홈페이지 리뉴얼 사업 (긴급공고)\11.참고자료\개인정보.png">
            <a:extLst>
              <a:ext uri="{FF2B5EF4-FFF2-40B4-BE49-F238E27FC236}">
                <a16:creationId xmlns:a16="http://schemas.microsoft.com/office/drawing/2014/main" id="{5AD2FF10-9C7E-4E75-8A1F-697AA4389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29" y="5224780"/>
            <a:ext cx="630944" cy="3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8" name="Picture 24" descr="사람1">
            <a:extLst>
              <a:ext uri="{FF2B5EF4-FFF2-40B4-BE49-F238E27FC236}">
                <a16:creationId xmlns:a16="http://schemas.microsoft.com/office/drawing/2014/main" id="{82D24C0A-18EA-41D9-9191-4E1E2B49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710" y="5126037"/>
            <a:ext cx="248632" cy="490049"/>
          </a:xfrm>
          <a:prstGeom prst="rect">
            <a:avLst/>
          </a:prstGeom>
          <a:noFill/>
        </p:spPr>
      </p:pic>
      <p:grpSp>
        <p:nvGrpSpPr>
          <p:cNvPr id="289" name="그룹 11">
            <a:extLst>
              <a:ext uri="{FF2B5EF4-FFF2-40B4-BE49-F238E27FC236}">
                <a16:creationId xmlns:a16="http://schemas.microsoft.com/office/drawing/2014/main" id="{7CFA2DEA-BA60-4475-9FF1-93D695CC9ED1}"/>
              </a:ext>
            </a:extLst>
          </p:cNvPr>
          <p:cNvGrpSpPr/>
          <p:nvPr/>
        </p:nvGrpSpPr>
        <p:grpSpPr>
          <a:xfrm>
            <a:off x="3420902" y="5205916"/>
            <a:ext cx="1915684" cy="525265"/>
            <a:chOff x="6492903" y="5328741"/>
            <a:chExt cx="2104386" cy="595665"/>
          </a:xfrm>
        </p:grpSpPr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598139B1-4413-472C-8EAB-122C47DC19BB}"/>
                </a:ext>
              </a:extLst>
            </p:cNvPr>
            <p:cNvSpPr/>
            <p:nvPr/>
          </p:nvSpPr>
          <p:spPr>
            <a:xfrm>
              <a:off x="6747687" y="5328741"/>
              <a:ext cx="1849602" cy="5956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/>
            <a:p>
              <a:pPr defTabSz="1115891" latinLnBrk="0">
                <a:lnSpc>
                  <a:spcPct val="130000"/>
                </a:lnSpc>
                <a:defRPr/>
              </a:pPr>
              <a:r>
                <a:rPr lang="ko-KR" altLang="en-US" sz="1235" kern="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가이드라인 수립</a:t>
              </a:r>
              <a:endParaRPr lang="en-US" altLang="ko-KR" sz="1235" kern="0" dirty="0">
                <a:solidFill>
                  <a:prstClr val="black"/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endParaRPr>
            </a:p>
            <a:p>
              <a:pPr defTabSz="1115891" latinLnBrk="0">
                <a:lnSpc>
                  <a:spcPct val="130000"/>
                </a:lnSpc>
                <a:defRPr/>
              </a:pPr>
              <a:r>
                <a:rPr lang="ko-KR" altLang="en-US" sz="1235" kern="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자기정보 통제권 보장</a:t>
              </a:r>
            </a:p>
          </p:txBody>
        </p:sp>
        <p:grpSp>
          <p:nvGrpSpPr>
            <p:cNvPr id="291" name="Group 52">
              <a:extLst>
                <a:ext uri="{FF2B5EF4-FFF2-40B4-BE49-F238E27FC236}">
                  <a16:creationId xmlns:a16="http://schemas.microsoft.com/office/drawing/2014/main" id="{12C9418D-5734-4A17-9213-FBCAF72F6A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2903" y="5391341"/>
              <a:ext cx="201526" cy="208172"/>
              <a:chOff x="2854" y="1528"/>
              <a:chExt cx="174" cy="164"/>
            </a:xfrm>
          </p:grpSpPr>
          <p:sp>
            <p:nvSpPr>
              <p:cNvPr id="295" name="AutoShape 51">
                <a:extLst>
                  <a:ext uri="{FF2B5EF4-FFF2-40B4-BE49-F238E27FC236}">
                    <a16:creationId xmlns:a16="http://schemas.microsoft.com/office/drawing/2014/main" id="{17A5DE6A-2402-4C92-842D-80C9D360E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76"/>
                <a:ext cx="116" cy="116"/>
              </a:xfrm>
              <a:prstGeom prst="roundRect">
                <a:avLst>
                  <a:gd name="adj" fmla="val 16667"/>
                </a:avLst>
              </a:prstGeom>
              <a:solidFill>
                <a:sysClr val="window" lastClr="FFFFFF"/>
              </a:solidFill>
              <a:ln w="9525" algn="ctr">
                <a:solidFill>
                  <a:sysClr val="window" lastClr="FFFFFF">
                    <a:lumMod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806318" latinLnBrk="0">
                  <a:defRPr/>
                </a:pPr>
                <a:endParaRPr lang="ko-KR" altLang="en-US" sz="1411" kern="0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  <p:sp>
            <p:nvSpPr>
              <p:cNvPr id="296" name="Freeform 119">
                <a:extLst>
                  <a:ext uri="{FF2B5EF4-FFF2-40B4-BE49-F238E27FC236}">
                    <a16:creationId xmlns:a16="http://schemas.microsoft.com/office/drawing/2014/main" id="{0F5149F8-1216-4271-9FAF-3A0F38CF9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" y="1528"/>
                <a:ext cx="162" cy="149"/>
              </a:xfrm>
              <a:custGeom>
                <a:avLst/>
                <a:gdLst>
                  <a:gd name="T0" fmla="*/ 0 w 648"/>
                  <a:gd name="T1" fmla="*/ 124831863 h 618"/>
                  <a:gd name="T2" fmla="*/ 134217728 w 648"/>
                  <a:gd name="T3" fmla="*/ 124831863 h 618"/>
                  <a:gd name="T4" fmla="*/ 134217728 w 648"/>
                  <a:gd name="T5" fmla="*/ 124831863 h 618"/>
                  <a:gd name="T6" fmla="*/ 134217728 w 648"/>
                  <a:gd name="T7" fmla="*/ 124831863 h 618"/>
                  <a:gd name="T8" fmla="*/ 134217728 w 648"/>
                  <a:gd name="T9" fmla="*/ 124831863 h 618"/>
                  <a:gd name="T10" fmla="*/ 134217728 w 648"/>
                  <a:gd name="T11" fmla="*/ 124831863 h 618"/>
                  <a:gd name="T12" fmla="*/ 134217728 w 648"/>
                  <a:gd name="T13" fmla="*/ 124831863 h 618"/>
                  <a:gd name="T14" fmla="*/ 134217728 w 648"/>
                  <a:gd name="T15" fmla="*/ 0 h 618"/>
                  <a:gd name="T16" fmla="*/ 134217728 w 648"/>
                  <a:gd name="T17" fmla="*/ 124831863 h 618"/>
                  <a:gd name="T18" fmla="*/ 134217728 w 648"/>
                  <a:gd name="T19" fmla="*/ 124831863 h 618"/>
                  <a:gd name="T20" fmla="*/ 134217728 w 648"/>
                  <a:gd name="T21" fmla="*/ 124831863 h 618"/>
                  <a:gd name="T22" fmla="*/ 134217728 w 648"/>
                  <a:gd name="T23" fmla="*/ 124831863 h 618"/>
                  <a:gd name="T24" fmla="*/ 134217728 w 648"/>
                  <a:gd name="T25" fmla="*/ 124831863 h 618"/>
                  <a:gd name="T26" fmla="*/ 134217728 w 648"/>
                  <a:gd name="T27" fmla="*/ 124831863 h 618"/>
                  <a:gd name="T28" fmla="*/ 134217728 w 648"/>
                  <a:gd name="T29" fmla="*/ 124831863 h 618"/>
                  <a:gd name="T30" fmla="*/ 134217728 w 648"/>
                  <a:gd name="T31" fmla="*/ 124831863 h 618"/>
                  <a:gd name="T32" fmla="*/ 0 w 648"/>
                  <a:gd name="T33" fmla="*/ 124831863 h 6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48"/>
                  <a:gd name="T52" fmla="*/ 0 h 618"/>
                  <a:gd name="T53" fmla="*/ 648 w 648"/>
                  <a:gd name="T54" fmla="*/ 618 h 6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48" h="618">
                    <a:moveTo>
                      <a:pt x="0" y="374"/>
                    </a:moveTo>
                    <a:lnTo>
                      <a:pt x="88" y="320"/>
                    </a:lnTo>
                    <a:lnTo>
                      <a:pt x="122" y="340"/>
                    </a:lnTo>
                    <a:lnTo>
                      <a:pt x="184" y="452"/>
                    </a:lnTo>
                    <a:lnTo>
                      <a:pt x="278" y="316"/>
                    </a:lnTo>
                    <a:lnTo>
                      <a:pt x="434" y="148"/>
                    </a:lnTo>
                    <a:lnTo>
                      <a:pt x="534" y="60"/>
                    </a:lnTo>
                    <a:lnTo>
                      <a:pt x="632" y="0"/>
                    </a:lnTo>
                    <a:lnTo>
                      <a:pt x="648" y="26"/>
                    </a:lnTo>
                    <a:lnTo>
                      <a:pt x="566" y="98"/>
                    </a:lnTo>
                    <a:lnTo>
                      <a:pt x="448" y="230"/>
                    </a:lnTo>
                    <a:lnTo>
                      <a:pt x="346" y="360"/>
                    </a:lnTo>
                    <a:lnTo>
                      <a:pt x="234" y="554"/>
                    </a:lnTo>
                    <a:lnTo>
                      <a:pt x="144" y="618"/>
                    </a:lnTo>
                    <a:lnTo>
                      <a:pt x="82" y="466"/>
                    </a:lnTo>
                    <a:lnTo>
                      <a:pt x="42" y="404"/>
                    </a:lnTo>
                    <a:lnTo>
                      <a:pt x="0" y="374"/>
                    </a:lnTo>
                    <a:close/>
                  </a:path>
                </a:pathLst>
              </a:custGeom>
              <a:solidFill>
                <a:srgbClr val="DC2242"/>
              </a:solidFill>
              <a:ln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pPr algn="ctr" defTabSz="806318" latinLnBrk="0">
                  <a:defRPr/>
                </a:pPr>
                <a:endParaRPr lang="ko-KR" altLang="en-US" sz="1411" kern="0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</p:grpSp>
        <p:grpSp>
          <p:nvGrpSpPr>
            <p:cNvPr id="292" name="Group 52">
              <a:extLst>
                <a:ext uri="{FF2B5EF4-FFF2-40B4-BE49-F238E27FC236}">
                  <a16:creationId xmlns:a16="http://schemas.microsoft.com/office/drawing/2014/main" id="{2F9F19F3-8FBB-4615-8F27-23385A8CD2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2903" y="5664390"/>
              <a:ext cx="201526" cy="208172"/>
              <a:chOff x="2854" y="1528"/>
              <a:chExt cx="174" cy="164"/>
            </a:xfrm>
          </p:grpSpPr>
          <p:sp>
            <p:nvSpPr>
              <p:cNvPr id="293" name="AutoShape 51">
                <a:extLst>
                  <a:ext uri="{FF2B5EF4-FFF2-40B4-BE49-F238E27FC236}">
                    <a16:creationId xmlns:a16="http://schemas.microsoft.com/office/drawing/2014/main" id="{B752E182-5CFE-4447-A630-962E1262D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76"/>
                <a:ext cx="116" cy="116"/>
              </a:xfrm>
              <a:prstGeom prst="roundRect">
                <a:avLst>
                  <a:gd name="adj" fmla="val 16667"/>
                </a:avLst>
              </a:prstGeom>
              <a:solidFill>
                <a:sysClr val="window" lastClr="FFFFFF"/>
              </a:solidFill>
              <a:ln w="9525" algn="ctr">
                <a:solidFill>
                  <a:sysClr val="window" lastClr="FFFFFF">
                    <a:lumMod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806318" latinLnBrk="0">
                  <a:defRPr/>
                </a:pPr>
                <a:endParaRPr lang="ko-KR" altLang="en-US" sz="1411" kern="0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  <p:sp>
            <p:nvSpPr>
              <p:cNvPr id="294" name="Freeform 119">
                <a:extLst>
                  <a:ext uri="{FF2B5EF4-FFF2-40B4-BE49-F238E27FC236}">
                    <a16:creationId xmlns:a16="http://schemas.microsoft.com/office/drawing/2014/main" id="{30F134FF-273B-4003-9F8C-686FD4AF2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" y="1528"/>
                <a:ext cx="162" cy="149"/>
              </a:xfrm>
              <a:custGeom>
                <a:avLst/>
                <a:gdLst>
                  <a:gd name="T0" fmla="*/ 0 w 648"/>
                  <a:gd name="T1" fmla="*/ 124831863 h 618"/>
                  <a:gd name="T2" fmla="*/ 134217728 w 648"/>
                  <a:gd name="T3" fmla="*/ 124831863 h 618"/>
                  <a:gd name="T4" fmla="*/ 134217728 w 648"/>
                  <a:gd name="T5" fmla="*/ 124831863 h 618"/>
                  <a:gd name="T6" fmla="*/ 134217728 w 648"/>
                  <a:gd name="T7" fmla="*/ 124831863 h 618"/>
                  <a:gd name="T8" fmla="*/ 134217728 w 648"/>
                  <a:gd name="T9" fmla="*/ 124831863 h 618"/>
                  <a:gd name="T10" fmla="*/ 134217728 w 648"/>
                  <a:gd name="T11" fmla="*/ 124831863 h 618"/>
                  <a:gd name="T12" fmla="*/ 134217728 w 648"/>
                  <a:gd name="T13" fmla="*/ 124831863 h 618"/>
                  <a:gd name="T14" fmla="*/ 134217728 w 648"/>
                  <a:gd name="T15" fmla="*/ 0 h 618"/>
                  <a:gd name="T16" fmla="*/ 134217728 w 648"/>
                  <a:gd name="T17" fmla="*/ 124831863 h 618"/>
                  <a:gd name="T18" fmla="*/ 134217728 w 648"/>
                  <a:gd name="T19" fmla="*/ 124831863 h 618"/>
                  <a:gd name="T20" fmla="*/ 134217728 w 648"/>
                  <a:gd name="T21" fmla="*/ 124831863 h 618"/>
                  <a:gd name="T22" fmla="*/ 134217728 w 648"/>
                  <a:gd name="T23" fmla="*/ 124831863 h 618"/>
                  <a:gd name="T24" fmla="*/ 134217728 w 648"/>
                  <a:gd name="T25" fmla="*/ 124831863 h 618"/>
                  <a:gd name="T26" fmla="*/ 134217728 w 648"/>
                  <a:gd name="T27" fmla="*/ 124831863 h 618"/>
                  <a:gd name="T28" fmla="*/ 134217728 w 648"/>
                  <a:gd name="T29" fmla="*/ 124831863 h 618"/>
                  <a:gd name="T30" fmla="*/ 134217728 w 648"/>
                  <a:gd name="T31" fmla="*/ 124831863 h 618"/>
                  <a:gd name="T32" fmla="*/ 0 w 648"/>
                  <a:gd name="T33" fmla="*/ 124831863 h 6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48"/>
                  <a:gd name="T52" fmla="*/ 0 h 618"/>
                  <a:gd name="T53" fmla="*/ 648 w 648"/>
                  <a:gd name="T54" fmla="*/ 618 h 6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48" h="618">
                    <a:moveTo>
                      <a:pt x="0" y="374"/>
                    </a:moveTo>
                    <a:lnTo>
                      <a:pt x="88" y="320"/>
                    </a:lnTo>
                    <a:lnTo>
                      <a:pt x="122" y="340"/>
                    </a:lnTo>
                    <a:lnTo>
                      <a:pt x="184" y="452"/>
                    </a:lnTo>
                    <a:lnTo>
                      <a:pt x="278" y="316"/>
                    </a:lnTo>
                    <a:lnTo>
                      <a:pt x="434" y="148"/>
                    </a:lnTo>
                    <a:lnTo>
                      <a:pt x="534" y="60"/>
                    </a:lnTo>
                    <a:lnTo>
                      <a:pt x="632" y="0"/>
                    </a:lnTo>
                    <a:lnTo>
                      <a:pt x="648" y="26"/>
                    </a:lnTo>
                    <a:lnTo>
                      <a:pt x="566" y="98"/>
                    </a:lnTo>
                    <a:lnTo>
                      <a:pt x="448" y="230"/>
                    </a:lnTo>
                    <a:lnTo>
                      <a:pt x="346" y="360"/>
                    </a:lnTo>
                    <a:lnTo>
                      <a:pt x="234" y="554"/>
                    </a:lnTo>
                    <a:lnTo>
                      <a:pt x="144" y="618"/>
                    </a:lnTo>
                    <a:lnTo>
                      <a:pt x="82" y="466"/>
                    </a:lnTo>
                    <a:lnTo>
                      <a:pt x="42" y="404"/>
                    </a:lnTo>
                    <a:lnTo>
                      <a:pt x="0" y="374"/>
                    </a:lnTo>
                    <a:close/>
                  </a:path>
                </a:pathLst>
              </a:custGeom>
              <a:solidFill>
                <a:srgbClr val="DC2242"/>
              </a:solidFill>
              <a:ln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pPr algn="ctr" defTabSz="806318" latinLnBrk="0">
                  <a:defRPr/>
                </a:pPr>
                <a:endParaRPr lang="ko-KR" altLang="en-US" sz="1411" kern="0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297" name="그룹 12">
            <a:extLst>
              <a:ext uri="{FF2B5EF4-FFF2-40B4-BE49-F238E27FC236}">
                <a16:creationId xmlns:a16="http://schemas.microsoft.com/office/drawing/2014/main" id="{04F04CFA-52BF-4513-AA12-6E12C8588C80}"/>
              </a:ext>
            </a:extLst>
          </p:cNvPr>
          <p:cNvGrpSpPr/>
          <p:nvPr/>
        </p:nvGrpSpPr>
        <p:grpSpPr>
          <a:xfrm>
            <a:off x="1547360" y="5231585"/>
            <a:ext cx="1837710" cy="212764"/>
            <a:chOff x="8687855" y="5357851"/>
            <a:chExt cx="2018732" cy="241280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E724DFCE-79BD-47B8-ADA7-1D3B3709BC6F}"/>
                </a:ext>
              </a:extLst>
            </p:cNvPr>
            <p:cNvSpPr/>
            <p:nvPr/>
          </p:nvSpPr>
          <p:spPr>
            <a:xfrm>
              <a:off x="8904231" y="5357851"/>
              <a:ext cx="1802356" cy="24128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scene3d>
                <a:camera prst="orthographicFront"/>
                <a:lightRig rig="threePt" dir="t"/>
              </a:scene3d>
              <a:sp3d>
                <a:bevelT w="1270" h="38100"/>
              </a:sp3d>
            </a:bodyPr>
            <a:lstStyle/>
            <a:p>
              <a:pPr defTabSz="1115891" latinLnBrk="0">
                <a:lnSpc>
                  <a:spcPct val="130000"/>
                </a:lnSpc>
                <a:defRPr/>
              </a:pPr>
              <a:r>
                <a:rPr lang="ko-KR" altLang="en-US" sz="1235" kern="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개인정보보호</a:t>
              </a:r>
              <a:br>
                <a:rPr lang="en-US" altLang="ko-KR" sz="1235" kern="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</a:br>
              <a:r>
                <a:rPr lang="ko-KR" altLang="en-US" sz="1235" kern="0" dirty="0">
                  <a:solidFill>
                    <a:prstClr val="black"/>
                  </a:solidFill>
                  <a:latin typeface="Rix모던고딕 B" pitchFamily="18" charset="-127"/>
                  <a:ea typeface="Rix모던고딕 B" pitchFamily="18" charset="-127"/>
                  <a:cs typeface="Times New Roman" pitchFamily="18" charset="0"/>
                </a:rPr>
                <a:t>책임관 지정</a:t>
              </a:r>
            </a:p>
          </p:txBody>
        </p:sp>
        <p:grpSp>
          <p:nvGrpSpPr>
            <p:cNvPr id="299" name="Group 52">
              <a:extLst>
                <a:ext uri="{FF2B5EF4-FFF2-40B4-BE49-F238E27FC236}">
                  <a16:creationId xmlns:a16="http://schemas.microsoft.com/office/drawing/2014/main" id="{EF687DFA-B4FD-455B-A116-5ED955BBC1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87855" y="5361849"/>
              <a:ext cx="201526" cy="208172"/>
              <a:chOff x="2854" y="1528"/>
              <a:chExt cx="174" cy="164"/>
            </a:xfrm>
          </p:grpSpPr>
          <p:sp>
            <p:nvSpPr>
              <p:cNvPr id="300" name="AutoShape 51">
                <a:extLst>
                  <a:ext uri="{FF2B5EF4-FFF2-40B4-BE49-F238E27FC236}">
                    <a16:creationId xmlns:a16="http://schemas.microsoft.com/office/drawing/2014/main" id="{BB6A52C6-893D-4F91-8754-622F03657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76"/>
                <a:ext cx="116" cy="116"/>
              </a:xfrm>
              <a:prstGeom prst="roundRect">
                <a:avLst>
                  <a:gd name="adj" fmla="val 16667"/>
                </a:avLst>
              </a:prstGeom>
              <a:solidFill>
                <a:sysClr val="window" lastClr="FFFFFF"/>
              </a:solidFill>
              <a:ln w="9525" algn="ctr">
                <a:solidFill>
                  <a:sysClr val="window" lastClr="FFFFFF">
                    <a:lumMod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806318" latinLnBrk="0">
                  <a:defRPr/>
                </a:pPr>
                <a:endParaRPr lang="ko-KR" altLang="en-US" sz="1411" kern="0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  <p:sp>
            <p:nvSpPr>
              <p:cNvPr id="301" name="Freeform 119">
                <a:extLst>
                  <a:ext uri="{FF2B5EF4-FFF2-40B4-BE49-F238E27FC236}">
                    <a16:creationId xmlns:a16="http://schemas.microsoft.com/office/drawing/2014/main" id="{425090E5-C96B-45F5-83A8-34D6647EB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" y="1528"/>
                <a:ext cx="162" cy="149"/>
              </a:xfrm>
              <a:custGeom>
                <a:avLst/>
                <a:gdLst>
                  <a:gd name="T0" fmla="*/ 0 w 648"/>
                  <a:gd name="T1" fmla="*/ 124831863 h 618"/>
                  <a:gd name="T2" fmla="*/ 134217728 w 648"/>
                  <a:gd name="T3" fmla="*/ 124831863 h 618"/>
                  <a:gd name="T4" fmla="*/ 134217728 w 648"/>
                  <a:gd name="T5" fmla="*/ 124831863 h 618"/>
                  <a:gd name="T6" fmla="*/ 134217728 w 648"/>
                  <a:gd name="T7" fmla="*/ 124831863 h 618"/>
                  <a:gd name="T8" fmla="*/ 134217728 w 648"/>
                  <a:gd name="T9" fmla="*/ 124831863 h 618"/>
                  <a:gd name="T10" fmla="*/ 134217728 w 648"/>
                  <a:gd name="T11" fmla="*/ 124831863 h 618"/>
                  <a:gd name="T12" fmla="*/ 134217728 w 648"/>
                  <a:gd name="T13" fmla="*/ 124831863 h 618"/>
                  <a:gd name="T14" fmla="*/ 134217728 w 648"/>
                  <a:gd name="T15" fmla="*/ 0 h 618"/>
                  <a:gd name="T16" fmla="*/ 134217728 w 648"/>
                  <a:gd name="T17" fmla="*/ 124831863 h 618"/>
                  <a:gd name="T18" fmla="*/ 134217728 w 648"/>
                  <a:gd name="T19" fmla="*/ 124831863 h 618"/>
                  <a:gd name="T20" fmla="*/ 134217728 w 648"/>
                  <a:gd name="T21" fmla="*/ 124831863 h 618"/>
                  <a:gd name="T22" fmla="*/ 134217728 w 648"/>
                  <a:gd name="T23" fmla="*/ 124831863 h 618"/>
                  <a:gd name="T24" fmla="*/ 134217728 w 648"/>
                  <a:gd name="T25" fmla="*/ 124831863 h 618"/>
                  <a:gd name="T26" fmla="*/ 134217728 w 648"/>
                  <a:gd name="T27" fmla="*/ 124831863 h 618"/>
                  <a:gd name="T28" fmla="*/ 134217728 w 648"/>
                  <a:gd name="T29" fmla="*/ 124831863 h 618"/>
                  <a:gd name="T30" fmla="*/ 134217728 w 648"/>
                  <a:gd name="T31" fmla="*/ 124831863 h 618"/>
                  <a:gd name="T32" fmla="*/ 0 w 648"/>
                  <a:gd name="T33" fmla="*/ 124831863 h 6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48"/>
                  <a:gd name="T52" fmla="*/ 0 h 618"/>
                  <a:gd name="T53" fmla="*/ 648 w 648"/>
                  <a:gd name="T54" fmla="*/ 618 h 6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48" h="618">
                    <a:moveTo>
                      <a:pt x="0" y="374"/>
                    </a:moveTo>
                    <a:lnTo>
                      <a:pt x="88" y="320"/>
                    </a:lnTo>
                    <a:lnTo>
                      <a:pt x="122" y="340"/>
                    </a:lnTo>
                    <a:lnTo>
                      <a:pt x="184" y="452"/>
                    </a:lnTo>
                    <a:lnTo>
                      <a:pt x="278" y="316"/>
                    </a:lnTo>
                    <a:lnTo>
                      <a:pt x="434" y="148"/>
                    </a:lnTo>
                    <a:lnTo>
                      <a:pt x="534" y="60"/>
                    </a:lnTo>
                    <a:lnTo>
                      <a:pt x="632" y="0"/>
                    </a:lnTo>
                    <a:lnTo>
                      <a:pt x="648" y="26"/>
                    </a:lnTo>
                    <a:lnTo>
                      <a:pt x="566" y="98"/>
                    </a:lnTo>
                    <a:lnTo>
                      <a:pt x="448" y="230"/>
                    </a:lnTo>
                    <a:lnTo>
                      <a:pt x="346" y="360"/>
                    </a:lnTo>
                    <a:lnTo>
                      <a:pt x="234" y="554"/>
                    </a:lnTo>
                    <a:lnTo>
                      <a:pt x="144" y="618"/>
                    </a:lnTo>
                    <a:lnTo>
                      <a:pt x="82" y="466"/>
                    </a:lnTo>
                    <a:lnTo>
                      <a:pt x="42" y="404"/>
                    </a:lnTo>
                    <a:lnTo>
                      <a:pt x="0" y="374"/>
                    </a:lnTo>
                    <a:close/>
                  </a:path>
                </a:pathLst>
              </a:custGeom>
              <a:solidFill>
                <a:srgbClr val="DC2242"/>
              </a:solidFill>
              <a:ln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pPr algn="ctr" defTabSz="806318" latinLnBrk="0">
                  <a:defRPr/>
                </a:pPr>
                <a:endParaRPr lang="ko-KR" altLang="en-US" sz="1411" kern="0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B4D255D-308D-40FF-8747-53211771316A}"/>
              </a:ext>
            </a:extLst>
          </p:cNvPr>
          <p:cNvSpPr/>
          <p:nvPr/>
        </p:nvSpPr>
        <p:spPr>
          <a:xfrm>
            <a:off x="5441755" y="2012719"/>
            <a:ext cx="4583465" cy="493766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788" tIns="44892" rIns="89788" bIns="44892" rtlCol="0" anchor="ctr"/>
          <a:lstStyle/>
          <a:p>
            <a:pPr algn="ctr"/>
            <a:endParaRPr lang="ko-KR" altLang="en-US" sz="1661" dirty="0">
              <a:solidFill>
                <a:prstClr val="white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928FA905-CC3D-42CB-B64C-C6DE37523AB8}"/>
              </a:ext>
            </a:extLst>
          </p:cNvPr>
          <p:cNvSpPr txBox="1"/>
          <p:nvPr/>
        </p:nvSpPr>
        <p:spPr>
          <a:xfrm>
            <a:off x="5434986" y="1653954"/>
            <a:ext cx="4597003" cy="358764"/>
          </a:xfrm>
          <a:prstGeom prst="rect">
            <a:avLst/>
          </a:prstGeom>
          <a:solidFill>
            <a:srgbClr val="006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ctr" defTabSz="1019190" eaLnBrk="1" hangingPunct="1">
              <a:defRPr sz="1600">
                <a:latin typeface="Rix모던고딕 EB" pitchFamily="18" charset="-127"/>
                <a:ea typeface="Rix모던고딕 EB" pitchFamily="18" charset="-127"/>
              </a:defRPr>
            </a:lvl1pPr>
            <a:lvl2pPr marL="509313" algn="l" defTabSz="1018624" eaLnBrk="1" hangingPunct="1">
              <a:defRPr sz="2000"/>
            </a:lvl2pPr>
            <a:lvl3pPr marL="1018624" algn="l" defTabSz="1018624" eaLnBrk="1" hangingPunct="1">
              <a:defRPr sz="2000"/>
            </a:lvl3pPr>
            <a:lvl4pPr marL="1527939" algn="l" defTabSz="1018624" eaLnBrk="1" hangingPunct="1">
              <a:defRPr sz="2000"/>
            </a:lvl4pPr>
            <a:lvl5pPr marL="2037251" algn="l" defTabSz="1018624" eaLnBrk="1" hangingPunct="1">
              <a:defRPr sz="2000"/>
            </a:lvl5pPr>
            <a:lvl6pPr marL="2546565" defTabSz="1018624">
              <a:defRPr sz="2000"/>
            </a:lvl6pPr>
            <a:lvl7pPr marL="3055879" defTabSz="1018624">
              <a:defRPr sz="2000"/>
            </a:lvl7pPr>
            <a:lvl8pPr marL="3565187" defTabSz="1018624">
              <a:defRPr sz="2000"/>
            </a:lvl8pPr>
            <a:lvl9pPr marL="4074502" defTabSz="1018624">
              <a:defRPr sz="2000"/>
            </a:lvl9pPr>
          </a:lstStyle>
          <a:p>
            <a:pPr indent="-146526" defTabSz="740349" latinLnBrk="0">
              <a:buClr>
                <a:prstClr val="white">
                  <a:lumMod val="65000"/>
                </a:prstClr>
              </a:buClr>
              <a:buSzPct val="80000"/>
              <a:defRPr/>
            </a:pPr>
            <a:r>
              <a:rPr lang="ko-KR" altLang="en-US" sz="1587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접근성 지침 준수를 위한 진단 툴 활용</a:t>
            </a: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BD76995B-33F7-46D1-B419-6D3280E45F46}"/>
              </a:ext>
            </a:extLst>
          </p:cNvPr>
          <p:cNvSpPr/>
          <p:nvPr/>
        </p:nvSpPr>
        <p:spPr>
          <a:xfrm>
            <a:off x="5503004" y="5720200"/>
            <a:ext cx="4460966" cy="11667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587" tIns="40293" rIns="80587" bIns="40293" rtlCol="0" anchor="ctr">
            <a:scene3d>
              <a:camera prst="orthographicFront"/>
              <a:lightRig rig="threePt" dir="t"/>
            </a:scene3d>
            <a:sp3d>
              <a:bevelT w="1270" h="38100"/>
            </a:sp3d>
          </a:bodyPr>
          <a:lstStyle/>
          <a:p>
            <a:pPr marL="141386" lvl="0" indent="-141386" defTabSz="870711" fontAlgn="ctr" latinLnBrk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11B8D9"/>
              </a:buClr>
              <a:buSzPct val="60000"/>
              <a:buFont typeface="Wingdings 2" pitchFamily="18" charset="2"/>
              <a:buChar char=""/>
              <a:tabLst>
                <a:tab pos="4980693" algn="l"/>
              </a:tabLst>
            </a:pPr>
            <a:r>
              <a:rPr lang="ko-KR" altLang="en-US" sz="1235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웹표준</a:t>
            </a:r>
            <a:r>
              <a:rPr lang="en-US" altLang="ko-KR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·</a:t>
            </a:r>
            <a:r>
              <a:rPr lang="ko-KR" altLang="en-US" sz="1235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웹접근성</a:t>
            </a:r>
            <a:r>
              <a:rPr lang="ko-KR" altLang="en-US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 </a:t>
            </a:r>
            <a:r>
              <a:rPr lang="ko-KR" altLang="en-US" sz="1235" spc="-53" dirty="0" err="1">
                <a:solidFill>
                  <a:srgbClr val="0070C0"/>
                </a:solidFill>
                <a:latin typeface="Rix모던고딕 EB" pitchFamily="18" charset="-127"/>
                <a:ea typeface="Rix모던고딕 EB" pitchFamily="18" charset="-127"/>
              </a:rPr>
              <a:t>기술표준안</a:t>
            </a:r>
            <a:r>
              <a:rPr lang="ko-KR" altLang="en-US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 및 개발 </a:t>
            </a:r>
            <a:r>
              <a:rPr lang="ko-KR" altLang="en-US" sz="1235" spc="-53" dirty="0">
                <a:solidFill>
                  <a:srgbClr val="0070C0"/>
                </a:solidFill>
                <a:latin typeface="Rix모던고딕 EB" pitchFamily="18" charset="-127"/>
                <a:ea typeface="Rix모던고딕 EB" pitchFamily="18" charset="-127"/>
              </a:rPr>
              <a:t>실무 가이드 라인 제작</a:t>
            </a:r>
          </a:p>
          <a:p>
            <a:pPr marL="141386" lvl="0" indent="-141386" defTabSz="870711" fontAlgn="ctr" latinLnBrk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11B8D9"/>
              </a:buClr>
              <a:buSzPct val="60000"/>
              <a:buFont typeface="Wingdings 2" pitchFamily="18" charset="2"/>
              <a:buChar char=""/>
              <a:tabLst>
                <a:tab pos="4980693" algn="l"/>
              </a:tabLst>
            </a:pPr>
            <a:r>
              <a:rPr lang="ko-KR" altLang="en-US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구축 완료 후 운영 시 에도 </a:t>
            </a:r>
            <a:r>
              <a:rPr lang="ko-KR" altLang="en-US" sz="1235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웹표준</a:t>
            </a:r>
            <a:r>
              <a:rPr lang="en-US" altLang="ko-KR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·</a:t>
            </a:r>
            <a:r>
              <a:rPr lang="ko-KR" altLang="en-US" sz="1235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웹접근성이</a:t>
            </a:r>
            <a:r>
              <a:rPr lang="ko-KR" altLang="en-US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 유지되도록 </a:t>
            </a:r>
            <a:r>
              <a:rPr lang="ko-KR" altLang="en-US" sz="1235" spc="-53" dirty="0">
                <a:solidFill>
                  <a:srgbClr val="0070C0"/>
                </a:solidFill>
                <a:latin typeface="Rix모던고딕 EB" pitchFamily="18" charset="-127"/>
                <a:ea typeface="Rix모던고딕 EB" pitchFamily="18" charset="-127"/>
              </a:rPr>
              <a:t>운영가이드라인 제작 및 교육</a:t>
            </a:r>
            <a:endParaRPr lang="en-US" altLang="ko-KR" sz="1235" spc="-53" dirty="0">
              <a:solidFill>
                <a:srgbClr val="0070C0"/>
              </a:solidFill>
              <a:latin typeface="Rix모던고딕 EB" pitchFamily="18" charset="-127"/>
              <a:ea typeface="Rix모던고딕 EB" pitchFamily="18" charset="-127"/>
            </a:endParaRPr>
          </a:p>
          <a:p>
            <a:pPr marL="141386" lvl="0" indent="-141386" defTabSz="870711" fontAlgn="ctr" latinLnBrk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11B8D9"/>
              </a:buClr>
              <a:buSzPct val="60000"/>
              <a:buFont typeface="Wingdings 2" pitchFamily="18" charset="2"/>
              <a:buChar char=""/>
              <a:tabLst>
                <a:tab pos="4980693" algn="l"/>
              </a:tabLst>
            </a:pPr>
            <a:r>
              <a:rPr lang="ko-KR" altLang="en-US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웹 호환성 및 웹 접근성 분야의 최고의 기술과 노하우 보유</a:t>
            </a:r>
            <a:br>
              <a:rPr lang="en-US" altLang="ko-KR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</a:br>
            <a:r>
              <a:rPr lang="en-US" altLang="ko-KR" sz="123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itchFamily="18" charset="-127"/>
                <a:ea typeface="Rix모던고딕 B" pitchFamily="18" charset="-127"/>
                <a:cs typeface="Times New Roman" pitchFamily="18" charset="0"/>
              </a:rPr>
              <a:t>- </a:t>
            </a:r>
            <a:r>
              <a:rPr lang="ko-KR" altLang="en-US" sz="1235" spc="-53" dirty="0">
                <a:solidFill>
                  <a:srgbClr val="0070C0"/>
                </a:solidFill>
                <a:latin typeface="Rix모던고딕 EB" pitchFamily="18" charset="-127"/>
                <a:ea typeface="Rix모던고딕 EB" pitchFamily="18" charset="-127"/>
              </a:rPr>
              <a:t>다수의 인증마크 획득 경험 보유</a:t>
            </a: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240AFE22-F73C-48C1-9586-2D4F3E0D82DB}"/>
              </a:ext>
            </a:extLst>
          </p:cNvPr>
          <p:cNvGrpSpPr/>
          <p:nvPr/>
        </p:nvGrpSpPr>
        <p:grpSpPr>
          <a:xfrm>
            <a:off x="5687907" y="2460085"/>
            <a:ext cx="1846428" cy="188023"/>
            <a:chOff x="5940645" y="4571287"/>
            <a:chExt cx="2093901" cy="213222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A897396-2935-4551-88F2-AF445973FF8C}"/>
                </a:ext>
              </a:extLst>
            </p:cNvPr>
            <p:cNvSpPr txBox="1"/>
            <p:nvPr/>
          </p:nvSpPr>
          <p:spPr>
            <a:xfrm>
              <a:off x="6145768" y="4599889"/>
              <a:ext cx="1888778" cy="1846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2540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>
                <a:defRPr sz="1050"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pPr defTabSz="1115891" latinLnBrk="0">
                <a:defRPr/>
              </a:pPr>
              <a:r>
                <a:rPr lang="en-US" altLang="ko-KR" sz="1058" kern="0" spc="-78" dirty="0">
                  <a:solidFill>
                    <a:prstClr val="black"/>
                  </a:solidFill>
                </a:rPr>
                <a:t>Open-WAX</a:t>
              </a:r>
            </a:p>
          </p:txBody>
        </p:sp>
        <p:grpSp>
          <p:nvGrpSpPr>
            <p:cNvPr id="309" name="Group 52">
              <a:extLst>
                <a:ext uri="{FF2B5EF4-FFF2-40B4-BE49-F238E27FC236}">
                  <a16:creationId xmlns:a16="http://schemas.microsoft.com/office/drawing/2014/main" id="{7820B148-1863-4F9F-B37D-BBF6FA46AF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0645" y="4571287"/>
              <a:ext cx="210208" cy="196894"/>
              <a:chOff x="2854" y="1528"/>
              <a:chExt cx="174" cy="164"/>
            </a:xfrm>
          </p:grpSpPr>
          <p:sp>
            <p:nvSpPr>
              <p:cNvPr id="310" name="AutoShape 51">
                <a:extLst>
                  <a:ext uri="{FF2B5EF4-FFF2-40B4-BE49-F238E27FC236}">
                    <a16:creationId xmlns:a16="http://schemas.microsoft.com/office/drawing/2014/main" id="{0C577C30-7311-46A3-8771-A5672FC2F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76"/>
                <a:ext cx="116" cy="116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  <p:sp>
            <p:nvSpPr>
              <p:cNvPr id="311" name="Freeform 119">
                <a:extLst>
                  <a:ext uri="{FF2B5EF4-FFF2-40B4-BE49-F238E27FC236}">
                    <a16:creationId xmlns:a16="http://schemas.microsoft.com/office/drawing/2014/main" id="{AF38BC0C-675C-49A0-9102-60A38859F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" y="1528"/>
                <a:ext cx="162" cy="149"/>
              </a:xfrm>
              <a:custGeom>
                <a:avLst/>
                <a:gdLst>
                  <a:gd name="T0" fmla="*/ 0 w 648"/>
                  <a:gd name="T1" fmla="*/ 124831863 h 618"/>
                  <a:gd name="T2" fmla="*/ 134217728 w 648"/>
                  <a:gd name="T3" fmla="*/ 124831863 h 618"/>
                  <a:gd name="T4" fmla="*/ 134217728 w 648"/>
                  <a:gd name="T5" fmla="*/ 124831863 h 618"/>
                  <a:gd name="T6" fmla="*/ 134217728 w 648"/>
                  <a:gd name="T7" fmla="*/ 124831863 h 618"/>
                  <a:gd name="T8" fmla="*/ 134217728 w 648"/>
                  <a:gd name="T9" fmla="*/ 124831863 h 618"/>
                  <a:gd name="T10" fmla="*/ 134217728 w 648"/>
                  <a:gd name="T11" fmla="*/ 124831863 h 618"/>
                  <a:gd name="T12" fmla="*/ 134217728 w 648"/>
                  <a:gd name="T13" fmla="*/ 124831863 h 618"/>
                  <a:gd name="T14" fmla="*/ 134217728 w 648"/>
                  <a:gd name="T15" fmla="*/ 0 h 618"/>
                  <a:gd name="T16" fmla="*/ 134217728 w 648"/>
                  <a:gd name="T17" fmla="*/ 124831863 h 618"/>
                  <a:gd name="T18" fmla="*/ 134217728 w 648"/>
                  <a:gd name="T19" fmla="*/ 124831863 h 618"/>
                  <a:gd name="T20" fmla="*/ 134217728 w 648"/>
                  <a:gd name="T21" fmla="*/ 124831863 h 618"/>
                  <a:gd name="T22" fmla="*/ 134217728 w 648"/>
                  <a:gd name="T23" fmla="*/ 124831863 h 618"/>
                  <a:gd name="T24" fmla="*/ 134217728 w 648"/>
                  <a:gd name="T25" fmla="*/ 124831863 h 618"/>
                  <a:gd name="T26" fmla="*/ 134217728 w 648"/>
                  <a:gd name="T27" fmla="*/ 124831863 h 618"/>
                  <a:gd name="T28" fmla="*/ 134217728 w 648"/>
                  <a:gd name="T29" fmla="*/ 124831863 h 618"/>
                  <a:gd name="T30" fmla="*/ 134217728 w 648"/>
                  <a:gd name="T31" fmla="*/ 124831863 h 618"/>
                  <a:gd name="T32" fmla="*/ 0 w 648"/>
                  <a:gd name="T33" fmla="*/ 124831863 h 6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48"/>
                  <a:gd name="T52" fmla="*/ 0 h 618"/>
                  <a:gd name="T53" fmla="*/ 648 w 648"/>
                  <a:gd name="T54" fmla="*/ 618 h 6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48" h="618">
                    <a:moveTo>
                      <a:pt x="0" y="374"/>
                    </a:moveTo>
                    <a:lnTo>
                      <a:pt x="88" y="320"/>
                    </a:lnTo>
                    <a:lnTo>
                      <a:pt x="122" y="340"/>
                    </a:lnTo>
                    <a:lnTo>
                      <a:pt x="184" y="452"/>
                    </a:lnTo>
                    <a:lnTo>
                      <a:pt x="278" y="316"/>
                    </a:lnTo>
                    <a:lnTo>
                      <a:pt x="434" y="148"/>
                    </a:lnTo>
                    <a:lnTo>
                      <a:pt x="534" y="60"/>
                    </a:lnTo>
                    <a:lnTo>
                      <a:pt x="632" y="0"/>
                    </a:lnTo>
                    <a:lnTo>
                      <a:pt x="648" y="26"/>
                    </a:lnTo>
                    <a:lnTo>
                      <a:pt x="566" y="98"/>
                    </a:lnTo>
                    <a:lnTo>
                      <a:pt x="448" y="230"/>
                    </a:lnTo>
                    <a:lnTo>
                      <a:pt x="346" y="360"/>
                    </a:lnTo>
                    <a:lnTo>
                      <a:pt x="234" y="554"/>
                    </a:lnTo>
                    <a:lnTo>
                      <a:pt x="144" y="618"/>
                    </a:lnTo>
                    <a:lnTo>
                      <a:pt x="82" y="466"/>
                    </a:lnTo>
                    <a:lnTo>
                      <a:pt x="42" y="404"/>
                    </a:lnTo>
                    <a:lnTo>
                      <a:pt x="0" y="374"/>
                    </a:lnTo>
                    <a:close/>
                  </a:path>
                </a:pathLst>
              </a:custGeom>
              <a:solidFill>
                <a:srgbClr val="00A1E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62C4A51B-0F9D-4B3E-A468-ABFD8ED9267F}"/>
              </a:ext>
            </a:extLst>
          </p:cNvPr>
          <p:cNvSpPr/>
          <p:nvPr/>
        </p:nvSpPr>
        <p:spPr>
          <a:xfrm>
            <a:off x="5587735" y="2140476"/>
            <a:ext cx="2890387" cy="251327"/>
          </a:xfrm>
          <a:prstGeom prst="rect">
            <a:avLst/>
          </a:prstGeom>
          <a:solidFill>
            <a:srgbClr val="019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3" tIns="44937" rIns="89873" bIns="44937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lvl="1" algn="ctr" defTabSz="1001159">
              <a:buClr>
                <a:prstClr val="white">
                  <a:lumMod val="65000"/>
                </a:prstClr>
              </a:buClr>
              <a:buSzPct val="80000"/>
              <a:tabLst>
                <a:tab pos="5551480" algn="l"/>
              </a:tabLst>
              <a:defRPr/>
            </a:pPr>
            <a:r>
              <a:rPr lang="ko-KR" altLang="en-US" sz="1235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자동 진단 툴을 활용한 웹 접근성 검증</a:t>
            </a:r>
          </a:p>
        </p:txBody>
      </p:sp>
      <p:pic>
        <p:nvPicPr>
          <p:cNvPr id="313" name="Picture 2" descr="Open-WAX 프로그램 이미지">
            <a:extLst>
              <a:ext uri="{FF2B5EF4-FFF2-40B4-BE49-F238E27FC236}">
                <a16:creationId xmlns:a16="http://schemas.microsoft.com/office/drawing/2014/main" id="{2FB018CF-1234-4935-ADFE-B9E475BD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907" y="2715819"/>
            <a:ext cx="754683" cy="54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23674123-6BCC-44E2-8FB5-026AAC89E5AB}"/>
              </a:ext>
            </a:extLst>
          </p:cNvPr>
          <p:cNvSpPr/>
          <p:nvPr/>
        </p:nvSpPr>
        <p:spPr>
          <a:xfrm>
            <a:off x="6529799" y="2744312"/>
            <a:ext cx="1049375" cy="484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플러그인 방식</a:t>
            </a:r>
            <a:endParaRPr kumimoji="1"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1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페이지씩 검사</a:t>
            </a:r>
          </a:p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16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개 항목 검사</a:t>
            </a:r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3B57FAC9-2409-4F1B-990A-3EC6813C736E}"/>
              </a:ext>
            </a:extLst>
          </p:cNvPr>
          <p:cNvGrpSpPr/>
          <p:nvPr/>
        </p:nvGrpSpPr>
        <p:grpSpPr>
          <a:xfrm>
            <a:off x="7815985" y="2460086"/>
            <a:ext cx="1846428" cy="188016"/>
            <a:chOff x="5940645" y="4571287"/>
            <a:chExt cx="2093901" cy="213214"/>
          </a:xfrm>
        </p:grpSpPr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6ECDD536-1846-46FA-ACA9-0492AB762E9F}"/>
                </a:ext>
              </a:extLst>
            </p:cNvPr>
            <p:cNvSpPr txBox="1"/>
            <p:nvPr/>
          </p:nvSpPr>
          <p:spPr>
            <a:xfrm>
              <a:off x="6145768" y="4599882"/>
              <a:ext cx="1888778" cy="1846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2540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>
                <a:defRPr sz="1050"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pPr defTabSz="1115891" latinLnBrk="0">
                <a:defRPr/>
              </a:pPr>
              <a:r>
                <a:rPr lang="en-US" altLang="ko-KR" sz="1058" kern="0" spc="-78" dirty="0">
                  <a:solidFill>
                    <a:prstClr val="black"/>
                  </a:solidFill>
                </a:rPr>
                <a:t>WAVE</a:t>
              </a:r>
            </a:p>
          </p:txBody>
        </p:sp>
        <p:grpSp>
          <p:nvGrpSpPr>
            <p:cNvPr id="317" name="Group 52">
              <a:extLst>
                <a:ext uri="{FF2B5EF4-FFF2-40B4-BE49-F238E27FC236}">
                  <a16:creationId xmlns:a16="http://schemas.microsoft.com/office/drawing/2014/main" id="{8BF978E6-E82E-42F2-83FA-5BC2FAF5E5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0645" y="4571287"/>
              <a:ext cx="210208" cy="196894"/>
              <a:chOff x="2854" y="1528"/>
              <a:chExt cx="174" cy="164"/>
            </a:xfrm>
          </p:grpSpPr>
          <p:sp>
            <p:nvSpPr>
              <p:cNvPr id="318" name="AutoShape 51">
                <a:extLst>
                  <a:ext uri="{FF2B5EF4-FFF2-40B4-BE49-F238E27FC236}">
                    <a16:creationId xmlns:a16="http://schemas.microsoft.com/office/drawing/2014/main" id="{E408AD1B-BA62-48D5-B6D1-D87481A62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76"/>
                <a:ext cx="116" cy="116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  <p:sp>
            <p:nvSpPr>
              <p:cNvPr id="319" name="Freeform 119">
                <a:extLst>
                  <a:ext uri="{FF2B5EF4-FFF2-40B4-BE49-F238E27FC236}">
                    <a16:creationId xmlns:a16="http://schemas.microsoft.com/office/drawing/2014/main" id="{5B1F27C7-B001-4535-8CA7-A9F73ABAE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" y="1528"/>
                <a:ext cx="162" cy="149"/>
              </a:xfrm>
              <a:custGeom>
                <a:avLst/>
                <a:gdLst>
                  <a:gd name="T0" fmla="*/ 0 w 648"/>
                  <a:gd name="T1" fmla="*/ 124831863 h 618"/>
                  <a:gd name="T2" fmla="*/ 134217728 w 648"/>
                  <a:gd name="T3" fmla="*/ 124831863 h 618"/>
                  <a:gd name="T4" fmla="*/ 134217728 w 648"/>
                  <a:gd name="T5" fmla="*/ 124831863 h 618"/>
                  <a:gd name="T6" fmla="*/ 134217728 w 648"/>
                  <a:gd name="T7" fmla="*/ 124831863 h 618"/>
                  <a:gd name="T8" fmla="*/ 134217728 w 648"/>
                  <a:gd name="T9" fmla="*/ 124831863 h 618"/>
                  <a:gd name="T10" fmla="*/ 134217728 w 648"/>
                  <a:gd name="T11" fmla="*/ 124831863 h 618"/>
                  <a:gd name="T12" fmla="*/ 134217728 w 648"/>
                  <a:gd name="T13" fmla="*/ 124831863 h 618"/>
                  <a:gd name="T14" fmla="*/ 134217728 w 648"/>
                  <a:gd name="T15" fmla="*/ 0 h 618"/>
                  <a:gd name="T16" fmla="*/ 134217728 w 648"/>
                  <a:gd name="T17" fmla="*/ 124831863 h 618"/>
                  <a:gd name="T18" fmla="*/ 134217728 w 648"/>
                  <a:gd name="T19" fmla="*/ 124831863 h 618"/>
                  <a:gd name="T20" fmla="*/ 134217728 w 648"/>
                  <a:gd name="T21" fmla="*/ 124831863 h 618"/>
                  <a:gd name="T22" fmla="*/ 134217728 w 648"/>
                  <a:gd name="T23" fmla="*/ 124831863 h 618"/>
                  <a:gd name="T24" fmla="*/ 134217728 w 648"/>
                  <a:gd name="T25" fmla="*/ 124831863 h 618"/>
                  <a:gd name="T26" fmla="*/ 134217728 w 648"/>
                  <a:gd name="T27" fmla="*/ 124831863 h 618"/>
                  <a:gd name="T28" fmla="*/ 134217728 w 648"/>
                  <a:gd name="T29" fmla="*/ 124831863 h 618"/>
                  <a:gd name="T30" fmla="*/ 134217728 w 648"/>
                  <a:gd name="T31" fmla="*/ 124831863 h 618"/>
                  <a:gd name="T32" fmla="*/ 0 w 648"/>
                  <a:gd name="T33" fmla="*/ 124831863 h 6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48"/>
                  <a:gd name="T52" fmla="*/ 0 h 618"/>
                  <a:gd name="T53" fmla="*/ 648 w 648"/>
                  <a:gd name="T54" fmla="*/ 618 h 6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48" h="618">
                    <a:moveTo>
                      <a:pt x="0" y="374"/>
                    </a:moveTo>
                    <a:lnTo>
                      <a:pt x="88" y="320"/>
                    </a:lnTo>
                    <a:lnTo>
                      <a:pt x="122" y="340"/>
                    </a:lnTo>
                    <a:lnTo>
                      <a:pt x="184" y="452"/>
                    </a:lnTo>
                    <a:lnTo>
                      <a:pt x="278" y="316"/>
                    </a:lnTo>
                    <a:lnTo>
                      <a:pt x="434" y="148"/>
                    </a:lnTo>
                    <a:lnTo>
                      <a:pt x="534" y="60"/>
                    </a:lnTo>
                    <a:lnTo>
                      <a:pt x="632" y="0"/>
                    </a:lnTo>
                    <a:lnTo>
                      <a:pt x="648" y="26"/>
                    </a:lnTo>
                    <a:lnTo>
                      <a:pt x="566" y="98"/>
                    </a:lnTo>
                    <a:lnTo>
                      <a:pt x="448" y="230"/>
                    </a:lnTo>
                    <a:lnTo>
                      <a:pt x="346" y="360"/>
                    </a:lnTo>
                    <a:lnTo>
                      <a:pt x="234" y="554"/>
                    </a:lnTo>
                    <a:lnTo>
                      <a:pt x="144" y="618"/>
                    </a:lnTo>
                    <a:lnTo>
                      <a:pt x="82" y="466"/>
                    </a:lnTo>
                    <a:lnTo>
                      <a:pt x="42" y="404"/>
                    </a:lnTo>
                    <a:lnTo>
                      <a:pt x="0" y="374"/>
                    </a:lnTo>
                    <a:close/>
                  </a:path>
                </a:pathLst>
              </a:custGeom>
              <a:solidFill>
                <a:srgbClr val="00A1E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B6916D1-129D-4706-8D4C-FB456B0C1ECE}"/>
              </a:ext>
            </a:extLst>
          </p:cNvPr>
          <p:cNvSpPr/>
          <p:nvPr/>
        </p:nvSpPr>
        <p:spPr>
          <a:xfrm>
            <a:off x="8657877" y="2744312"/>
            <a:ext cx="1049375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플러그인 방식</a:t>
            </a:r>
          </a:p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1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페이지씩 검사</a:t>
            </a:r>
          </a:p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직관적인 결과</a:t>
            </a:r>
          </a:p>
        </p:txBody>
      </p: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9949331D-7E7D-453F-87AE-1F70459866FE}"/>
              </a:ext>
            </a:extLst>
          </p:cNvPr>
          <p:cNvGrpSpPr/>
          <p:nvPr/>
        </p:nvGrpSpPr>
        <p:grpSpPr>
          <a:xfrm>
            <a:off x="5687907" y="3415308"/>
            <a:ext cx="1846428" cy="188016"/>
            <a:chOff x="5940645" y="4571287"/>
            <a:chExt cx="2093901" cy="213214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8D895C82-5D8C-4D96-892E-D5E31D5C810F}"/>
                </a:ext>
              </a:extLst>
            </p:cNvPr>
            <p:cNvSpPr txBox="1"/>
            <p:nvPr/>
          </p:nvSpPr>
          <p:spPr>
            <a:xfrm>
              <a:off x="6145768" y="4599882"/>
              <a:ext cx="1888778" cy="1846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2540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>
                <a:defRPr sz="1050"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pPr defTabSz="1115891" latinLnBrk="0">
                <a:defRPr/>
              </a:pPr>
              <a:r>
                <a:rPr lang="en-US" altLang="ko-KR" sz="1058" kern="0" spc="-78" dirty="0" err="1">
                  <a:solidFill>
                    <a:prstClr val="black"/>
                  </a:solidFill>
                </a:rPr>
                <a:t>AChecker</a:t>
              </a:r>
              <a:endParaRPr lang="en-US" altLang="ko-KR" sz="1058" kern="0" spc="-78" dirty="0">
                <a:solidFill>
                  <a:prstClr val="black"/>
                </a:solidFill>
              </a:endParaRPr>
            </a:p>
          </p:txBody>
        </p:sp>
        <p:grpSp>
          <p:nvGrpSpPr>
            <p:cNvPr id="323" name="Group 52">
              <a:extLst>
                <a:ext uri="{FF2B5EF4-FFF2-40B4-BE49-F238E27FC236}">
                  <a16:creationId xmlns:a16="http://schemas.microsoft.com/office/drawing/2014/main" id="{E719DAEB-4769-4DA2-B7D5-D7D486513F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0645" y="4571287"/>
              <a:ext cx="210208" cy="196894"/>
              <a:chOff x="2854" y="1528"/>
              <a:chExt cx="174" cy="164"/>
            </a:xfrm>
          </p:grpSpPr>
          <p:sp>
            <p:nvSpPr>
              <p:cNvPr id="324" name="AutoShape 51">
                <a:extLst>
                  <a:ext uri="{FF2B5EF4-FFF2-40B4-BE49-F238E27FC236}">
                    <a16:creationId xmlns:a16="http://schemas.microsoft.com/office/drawing/2014/main" id="{ED892FD7-92C5-4C09-BF55-111301FBB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76"/>
                <a:ext cx="116" cy="116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  <p:sp>
            <p:nvSpPr>
              <p:cNvPr id="325" name="Freeform 119">
                <a:extLst>
                  <a:ext uri="{FF2B5EF4-FFF2-40B4-BE49-F238E27FC236}">
                    <a16:creationId xmlns:a16="http://schemas.microsoft.com/office/drawing/2014/main" id="{55B2BCC8-AA82-4238-A53A-A9CC1A1F4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" y="1528"/>
                <a:ext cx="162" cy="149"/>
              </a:xfrm>
              <a:custGeom>
                <a:avLst/>
                <a:gdLst>
                  <a:gd name="T0" fmla="*/ 0 w 648"/>
                  <a:gd name="T1" fmla="*/ 124831863 h 618"/>
                  <a:gd name="T2" fmla="*/ 134217728 w 648"/>
                  <a:gd name="T3" fmla="*/ 124831863 h 618"/>
                  <a:gd name="T4" fmla="*/ 134217728 w 648"/>
                  <a:gd name="T5" fmla="*/ 124831863 h 618"/>
                  <a:gd name="T6" fmla="*/ 134217728 w 648"/>
                  <a:gd name="T7" fmla="*/ 124831863 h 618"/>
                  <a:gd name="T8" fmla="*/ 134217728 w 648"/>
                  <a:gd name="T9" fmla="*/ 124831863 h 618"/>
                  <a:gd name="T10" fmla="*/ 134217728 w 648"/>
                  <a:gd name="T11" fmla="*/ 124831863 h 618"/>
                  <a:gd name="T12" fmla="*/ 134217728 w 648"/>
                  <a:gd name="T13" fmla="*/ 124831863 h 618"/>
                  <a:gd name="T14" fmla="*/ 134217728 w 648"/>
                  <a:gd name="T15" fmla="*/ 0 h 618"/>
                  <a:gd name="T16" fmla="*/ 134217728 w 648"/>
                  <a:gd name="T17" fmla="*/ 124831863 h 618"/>
                  <a:gd name="T18" fmla="*/ 134217728 w 648"/>
                  <a:gd name="T19" fmla="*/ 124831863 h 618"/>
                  <a:gd name="T20" fmla="*/ 134217728 w 648"/>
                  <a:gd name="T21" fmla="*/ 124831863 h 618"/>
                  <a:gd name="T22" fmla="*/ 134217728 w 648"/>
                  <a:gd name="T23" fmla="*/ 124831863 h 618"/>
                  <a:gd name="T24" fmla="*/ 134217728 w 648"/>
                  <a:gd name="T25" fmla="*/ 124831863 h 618"/>
                  <a:gd name="T26" fmla="*/ 134217728 w 648"/>
                  <a:gd name="T27" fmla="*/ 124831863 h 618"/>
                  <a:gd name="T28" fmla="*/ 134217728 w 648"/>
                  <a:gd name="T29" fmla="*/ 124831863 h 618"/>
                  <a:gd name="T30" fmla="*/ 134217728 w 648"/>
                  <a:gd name="T31" fmla="*/ 124831863 h 618"/>
                  <a:gd name="T32" fmla="*/ 0 w 648"/>
                  <a:gd name="T33" fmla="*/ 124831863 h 6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48"/>
                  <a:gd name="T52" fmla="*/ 0 h 618"/>
                  <a:gd name="T53" fmla="*/ 648 w 648"/>
                  <a:gd name="T54" fmla="*/ 618 h 6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48" h="618">
                    <a:moveTo>
                      <a:pt x="0" y="374"/>
                    </a:moveTo>
                    <a:lnTo>
                      <a:pt x="88" y="320"/>
                    </a:lnTo>
                    <a:lnTo>
                      <a:pt x="122" y="340"/>
                    </a:lnTo>
                    <a:lnTo>
                      <a:pt x="184" y="452"/>
                    </a:lnTo>
                    <a:lnTo>
                      <a:pt x="278" y="316"/>
                    </a:lnTo>
                    <a:lnTo>
                      <a:pt x="434" y="148"/>
                    </a:lnTo>
                    <a:lnTo>
                      <a:pt x="534" y="60"/>
                    </a:lnTo>
                    <a:lnTo>
                      <a:pt x="632" y="0"/>
                    </a:lnTo>
                    <a:lnTo>
                      <a:pt x="648" y="26"/>
                    </a:lnTo>
                    <a:lnTo>
                      <a:pt x="566" y="98"/>
                    </a:lnTo>
                    <a:lnTo>
                      <a:pt x="448" y="230"/>
                    </a:lnTo>
                    <a:lnTo>
                      <a:pt x="346" y="360"/>
                    </a:lnTo>
                    <a:lnTo>
                      <a:pt x="234" y="554"/>
                    </a:lnTo>
                    <a:lnTo>
                      <a:pt x="144" y="618"/>
                    </a:lnTo>
                    <a:lnTo>
                      <a:pt x="82" y="466"/>
                    </a:lnTo>
                    <a:lnTo>
                      <a:pt x="42" y="404"/>
                    </a:lnTo>
                    <a:lnTo>
                      <a:pt x="0" y="374"/>
                    </a:lnTo>
                    <a:close/>
                  </a:path>
                </a:pathLst>
              </a:custGeom>
              <a:solidFill>
                <a:srgbClr val="00A1E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61D7C9AB-A98D-4F96-9288-E7402C746579}"/>
              </a:ext>
            </a:extLst>
          </p:cNvPr>
          <p:cNvSpPr/>
          <p:nvPr/>
        </p:nvSpPr>
        <p:spPr>
          <a:xfrm>
            <a:off x="6529799" y="3699534"/>
            <a:ext cx="1049375" cy="484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서비스 페이지</a:t>
            </a:r>
          </a:p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마크업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</a:t>
            </a: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평가지원</a:t>
            </a:r>
            <a:endParaRPr kumimoji="1"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준수수준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 지정</a:t>
            </a:r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0E45EB6-657C-449B-ADEA-AE6DFA3FB1B0}"/>
              </a:ext>
            </a:extLst>
          </p:cNvPr>
          <p:cNvGrpSpPr/>
          <p:nvPr/>
        </p:nvGrpSpPr>
        <p:grpSpPr>
          <a:xfrm>
            <a:off x="7815985" y="3415323"/>
            <a:ext cx="1846428" cy="188007"/>
            <a:chOff x="5940645" y="4571287"/>
            <a:chExt cx="2093901" cy="213203"/>
          </a:xfrm>
        </p:grpSpPr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10B4D579-2186-4A31-9731-80B49EFA4A51}"/>
                </a:ext>
              </a:extLst>
            </p:cNvPr>
            <p:cNvSpPr txBox="1"/>
            <p:nvPr/>
          </p:nvSpPr>
          <p:spPr>
            <a:xfrm>
              <a:off x="6145768" y="4599872"/>
              <a:ext cx="1888778" cy="1846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2540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>
                <a:defRPr sz="1050"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pPr defTabSz="1115891" latinLnBrk="0">
                <a:defRPr/>
              </a:pPr>
              <a:r>
                <a:rPr lang="en-US" altLang="ko-KR" sz="1058" kern="0" spc="-78" dirty="0" err="1">
                  <a:solidFill>
                    <a:prstClr val="black"/>
                  </a:solidFill>
                </a:rPr>
                <a:t>Colour</a:t>
              </a:r>
              <a:r>
                <a:rPr lang="en-US" altLang="ko-KR" sz="1058" kern="0" spc="-78" dirty="0">
                  <a:solidFill>
                    <a:prstClr val="black"/>
                  </a:solidFill>
                </a:rPr>
                <a:t> Contrast </a:t>
              </a:r>
              <a:r>
                <a:rPr lang="en-US" altLang="ko-KR" sz="1058" kern="0" spc="-78" dirty="0" err="1">
                  <a:solidFill>
                    <a:prstClr val="black"/>
                  </a:solidFill>
                </a:rPr>
                <a:t>Analyser</a:t>
              </a:r>
              <a:endParaRPr lang="en-US" altLang="ko-KR" sz="1058" kern="0" spc="-78" dirty="0">
                <a:solidFill>
                  <a:prstClr val="black"/>
                </a:solidFill>
              </a:endParaRPr>
            </a:p>
          </p:txBody>
        </p:sp>
        <p:grpSp>
          <p:nvGrpSpPr>
            <p:cNvPr id="329" name="Group 52">
              <a:extLst>
                <a:ext uri="{FF2B5EF4-FFF2-40B4-BE49-F238E27FC236}">
                  <a16:creationId xmlns:a16="http://schemas.microsoft.com/office/drawing/2014/main" id="{4B757032-88BF-4F87-8CAD-EF70A45E2E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0645" y="4571287"/>
              <a:ext cx="210208" cy="196894"/>
              <a:chOff x="2854" y="1528"/>
              <a:chExt cx="174" cy="164"/>
            </a:xfrm>
          </p:grpSpPr>
          <p:sp>
            <p:nvSpPr>
              <p:cNvPr id="330" name="AutoShape 51">
                <a:extLst>
                  <a:ext uri="{FF2B5EF4-FFF2-40B4-BE49-F238E27FC236}">
                    <a16:creationId xmlns:a16="http://schemas.microsoft.com/office/drawing/2014/main" id="{2404A13A-89FC-4F75-89FE-AE7F8D087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76"/>
                <a:ext cx="116" cy="116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  <p:sp>
            <p:nvSpPr>
              <p:cNvPr id="331" name="Freeform 119">
                <a:extLst>
                  <a:ext uri="{FF2B5EF4-FFF2-40B4-BE49-F238E27FC236}">
                    <a16:creationId xmlns:a16="http://schemas.microsoft.com/office/drawing/2014/main" id="{E293F36D-1C18-4581-BBB5-46392B01B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" y="1528"/>
                <a:ext cx="162" cy="149"/>
              </a:xfrm>
              <a:custGeom>
                <a:avLst/>
                <a:gdLst>
                  <a:gd name="T0" fmla="*/ 0 w 648"/>
                  <a:gd name="T1" fmla="*/ 124831863 h 618"/>
                  <a:gd name="T2" fmla="*/ 134217728 w 648"/>
                  <a:gd name="T3" fmla="*/ 124831863 h 618"/>
                  <a:gd name="T4" fmla="*/ 134217728 w 648"/>
                  <a:gd name="T5" fmla="*/ 124831863 h 618"/>
                  <a:gd name="T6" fmla="*/ 134217728 w 648"/>
                  <a:gd name="T7" fmla="*/ 124831863 h 618"/>
                  <a:gd name="T8" fmla="*/ 134217728 w 648"/>
                  <a:gd name="T9" fmla="*/ 124831863 h 618"/>
                  <a:gd name="T10" fmla="*/ 134217728 w 648"/>
                  <a:gd name="T11" fmla="*/ 124831863 h 618"/>
                  <a:gd name="T12" fmla="*/ 134217728 w 648"/>
                  <a:gd name="T13" fmla="*/ 124831863 h 618"/>
                  <a:gd name="T14" fmla="*/ 134217728 w 648"/>
                  <a:gd name="T15" fmla="*/ 0 h 618"/>
                  <a:gd name="T16" fmla="*/ 134217728 w 648"/>
                  <a:gd name="T17" fmla="*/ 124831863 h 618"/>
                  <a:gd name="T18" fmla="*/ 134217728 w 648"/>
                  <a:gd name="T19" fmla="*/ 124831863 h 618"/>
                  <a:gd name="T20" fmla="*/ 134217728 w 648"/>
                  <a:gd name="T21" fmla="*/ 124831863 h 618"/>
                  <a:gd name="T22" fmla="*/ 134217728 w 648"/>
                  <a:gd name="T23" fmla="*/ 124831863 h 618"/>
                  <a:gd name="T24" fmla="*/ 134217728 w 648"/>
                  <a:gd name="T25" fmla="*/ 124831863 h 618"/>
                  <a:gd name="T26" fmla="*/ 134217728 w 648"/>
                  <a:gd name="T27" fmla="*/ 124831863 h 618"/>
                  <a:gd name="T28" fmla="*/ 134217728 w 648"/>
                  <a:gd name="T29" fmla="*/ 124831863 h 618"/>
                  <a:gd name="T30" fmla="*/ 134217728 w 648"/>
                  <a:gd name="T31" fmla="*/ 124831863 h 618"/>
                  <a:gd name="T32" fmla="*/ 0 w 648"/>
                  <a:gd name="T33" fmla="*/ 124831863 h 6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48"/>
                  <a:gd name="T52" fmla="*/ 0 h 618"/>
                  <a:gd name="T53" fmla="*/ 648 w 648"/>
                  <a:gd name="T54" fmla="*/ 618 h 6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48" h="618">
                    <a:moveTo>
                      <a:pt x="0" y="374"/>
                    </a:moveTo>
                    <a:lnTo>
                      <a:pt x="88" y="320"/>
                    </a:lnTo>
                    <a:lnTo>
                      <a:pt x="122" y="340"/>
                    </a:lnTo>
                    <a:lnTo>
                      <a:pt x="184" y="452"/>
                    </a:lnTo>
                    <a:lnTo>
                      <a:pt x="278" y="316"/>
                    </a:lnTo>
                    <a:lnTo>
                      <a:pt x="434" y="148"/>
                    </a:lnTo>
                    <a:lnTo>
                      <a:pt x="534" y="60"/>
                    </a:lnTo>
                    <a:lnTo>
                      <a:pt x="632" y="0"/>
                    </a:lnTo>
                    <a:lnTo>
                      <a:pt x="648" y="26"/>
                    </a:lnTo>
                    <a:lnTo>
                      <a:pt x="566" y="98"/>
                    </a:lnTo>
                    <a:lnTo>
                      <a:pt x="448" y="230"/>
                    </a:lnTo>
                    <a:lnTo>
                      <a:pt x="346" y="360"/>
                    </a:lnTo>
                    <a:lnTo>
                      <a:pt x="234" y="554"/>
                    </a:lnTo>
                    <a:lnTo>
                      <a:pt x="144" y="618"/>
                    </a:lnTo>
                    <a:lnTo>
                      <a:pt x="82" y="466"/>
                    </a:lnTo>
                    <a:lnTo>
                      <a:pt x="42" y="404"/>
                    </a:lnTo>
                    <a:lnTo>
                      <a:pt x="0" y="374"/>
                    </a:lnTo>
                    <a:close/>
                  </a:path>
                </a:pathLst>
              </a:custGeom>
              <a:solidFill>
                <a:srgbClr val="00A1E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A31C8AEA-69AA-44C9-8514-E4D62564C1E7}"/>
              </a:ext>
            </a:extLst>
          </p:cNvPr>
          <p:cNvSpPr/>
          <p:nvPr/>
        </p:nvSpPr>
        <p:spPr>
          <a:xfrm>
            <a:off x="8657877" y="3699534"/>
            <a:ext cx="1049375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소프트웨어 방식</a:t>
            </a:r>
          </a:p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1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페이지씩 검사</a:t>
            </a:r>
          </a:p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16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개 항목 검사</a:t>
            </a:r>
          </a:p>
        </p:txBody>
      </p:sp>
      <p:pic>
        <p:nvPicPr>
          <p:cNvPr id="333" name="Picture 4" descr="WAVE 프로그램 이미지">
            <a:extLst>
              <a:ext uri="{FF2B5EF4-FFF2-40B4-BE49-F238E27FC236}">
                <a16:creationId xmlns:a16="http://schemas.microsoft.com/office/drawing/2014/main" id="{04045CF6-22DD-4DCC-AD71-0347C0069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444" y="2715820"/>
            <a:ext cx="762224" cy="5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" name="그림 333">
            <a:extLst>
              <a:ext uri="{FF2B5EF4-FFF2-40B4-BE49-F238E27FC236}">
                <a16:creationId xmlns:a16="http://schemas.microsoft.com/office/drawing/2014/main" id="{4174FC43-9E87-4F06-A063-B678B3C98A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3962" y="3671042"/>
            <a:ext cx="768628" cy="544449"/>
          </a:xfrm>
          <a:prstGeom prst="rect">
            <a:avLst/>
          </a:prstGeom>
        </p:spPr>
      </p:pic>
      <p:pic>
        <p:nvPicPr>
          <p:cNvPr id="335" name="그림 334">
            <a:extLst>
              <a:ext uri="{FF2B5EF4-FFF2-40B4-BE49-F238E27FC236}">
                <a16:creationId xmlns:a16="http://schemas.microsoft.com/office/drawing/2014/main" id="{60AF7AD9-E031-4E6D-B0E1-FD95EAFFBF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8444" y="3671041"/>
            <a:ext cx="762224" cy="531540"/>
          </a:xfrm>
          <a:prstGeom prst="rect">
            <a:avLst/>
          </a:prstGeom>
        </p:spPr>
      </p:pic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6659B64F-C1D8-487B-99F8-9DD9682373C4}"/>
              </a:ext>
            </a:extLst>
          </p:cNvPr>
          <p:cNvSpPr/>
          <p:nvPr/>
        </p:nvSpPr>
        <p:spPr>
          <a:xfrm>
            <a:off x="5587735" y="4484047"/>
            <a:ext cx="2890387" cy="251327"/>
          </a:xfrm>
          <a:prstGeom prst="rect">
            <a:avLst/>
          </a:prstGeom>
          <a:solidFill>
            <a:srgbClr val="019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73" tIns="44937" rIns="89873" bIns="44937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lvl="1" algn="ctr" defTabSz="1001159">
              <a:buClr>
                <a:prstClr val="white">
                  <a:lumMod val="65000"/>
                </a:prstClr>
              </a:buClr>
              <a:buSzPct val="80000"/>
              <a:tabLst>
                <a:tab pos="5551480" algn="l"/>
              </a:tabLst>
              <a:defRPr/>
            </a:pPr>
            <a:r>
              <a:rPr lang="ko-KR" altLang="en-US" sz="1235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웹 표준 및 호환성 진단</a:t>
            </a:r>
          </a:p>
        </p:txBody>
      </p: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687539E8-6619-4FDA-B830-C5E9DBB0722F}"/>
              </a:ext>
            </a:extLst>
          </p:cNvPr>
          <p:cNvGrpSpPr/>
          <p:nvPr/>
        </p:nvGrpSpPr>
        <p:grpSpPr>
          <a:xfrm>
            <a:off x="5687907" y="4793036"/>
            <a:ext cx="1846428" cy="188023"/>
            <a:chOff x="5940645" y="4571287"/>
            <a:chExt cx="2093901" cy="213222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5C5D7F98-0047-4967-B246-D2A6490EF0E9}"/>
                </a:ext>
              </a:extLst>
            </p:cNvPr>
            <p:cNvSpPr txBox="1"/>
            <p:nvPr/>
          </p:nvSpPr>
          <p:spPr>
            <a:xfrm>
              <a:off x="6145768" y="4599889"/>
              <a:ext cx="1888778" cy="1846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2540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>
                <a:defRPr sz="1050"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pPr defTabSz="1115891" latinLnBrk="0">
                <a:defRPr/>
              </a:pPr>
              <a:r>
                <a:rPr lang="en-US" altLang="ko-KR" sz="1058" kern="0" spc="-78" dirty="0">
                  <a:solidFill>
                    <a:prstClr val="black"/>
                  </a:solidFill>
                </a:rPr>
                <a:t>W3C Validation Check</a:t>
              </a:r>
            </a:p>
          </p:txBody>
        </p:sp>
        <p:grpSp>
          <p:nvGrpSpPr>
            <p:cNvPr id="339" name="Group 52">
              <a:extLst>
                <a:ext uri="{FF2B5EF4-FFF2-40B4-BE49-F238E27FC236}">
                  <a16:creationId xmlns:a16="http://schemas.microsoft.com/office/drawing/2014/main" id="{38767CD6-DEA5-46D3-BCEA-7F3470DC94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0645" y="4571287"/>
              <a:ext cx="210208" cy="196894"/>
              <a:chOff x="2854" y="1528"/>
              <a:chExt cx="174" cy="164"/>
            </a:xfrm>
          </p:grpSpPr>
          <p:sp>
            <p:nvSpPr>
              <p:cNvPr id="340" name="AutoShape 51">
                <a:extLst>
                  <a:ext uri="{FF2B5EF4-FFF2-40B4-BE49-F238E27FC236}">
                    <a16:creationId xmlns:a16="http://schemas.microsoft.com/office/drawing/2014/main" id="{ABB55269-A7E3-47D5-AFD9-3D69B26EB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76"/>
                <a:ext cx="116" cy="116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  <p:sp>
            <p:nvSpPr>
              <p:cNvPr id="341" name="Freeform 119">
                <a:extLst>
                  <a:ext uri="{FF2B5EF4-FFF2-40B4-BE49-F238E27FC236}">
                    <a16:creationId xmlns:a16="http://schemas.microsoft.com/office/drawing/2014/main" id="{6E5921EF-F7E4-45A5-9CB5-D0D5F44BB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" y="1528"/>
                <a:ext cx="162" cy="149"/>
              </a:xfrm>
              <a:custGeom>
                <a:avLst/>
                <a:gdLst>
                  <a:gd name="T0" fmla="*/ 0 w 648"/>
                  <a:gd name="T1" fmla="*/ 124831863 h 618"/>
                  <a:gd name="T2" fmla="*/ 134217728 w 648"/>
                  <a:gd name="T3" fmla="*/ 124831863 h 618"/>
                  <a:gd name="T4" fmla="*/ 134217728 w 648"/>
                  <a:gd name="T5" fmla="*/ 124831863 h 618"/>
                  <a:gd name="T6" fmla="*/ 134217728 w 648"/>
                  <a:gd name="T7" fmla="*/ 124831863 h 618"/>
                  <a:gd name="T8" fmla="*/ 134217728 w 648"/>
                  <a:gd name="T9" fmla="*/ 124831863 h 618"/>
                  <a:gd name="T10" fmla="*/ 134217728 w 648"/>
                  <a:gd name="T11" fmla="*/ 124831863 h 618"/>
                  <a:gd name="T12" fmla="*/ 134217728 w 648"/>
                  <a:gd name="T13" fmla="*/ 124831863 h 618"/>
                  <a:gd name="T14" fmla="*/ 134217728 w 648"/>
                  <a:gd name="T15" fmla="*/ 0 h 618"/>
                  <a:gd name="T16" fmla="*/ 134217728 w 648"/>
                  <a:gd name="T17" fmla="*/ 124831863 h 618"/>
                  <a:gd name="T18" fmla="*/ 134217728 w 648"/>
                  <a:gd name="T19" fmla="*/ 124831863 h 618"/>
                  <a:gd name="T20" fmla="*/ 134217728 w 648"/>
                  <a:gd name="T21" fmla="*/ 124831863 h 618"/>
                  <a:gd name="T22" fmla="*/ 134217728 w 648"/>
                  <a:gd name="T23" fmla="*/ 124831863 h 618"/>
                  <a:gd name="T24" fmla="*/ 134217728 w 648"/>
                  <a:gd name="T25" fmla="*/ 124831863 h 618"/>
                  <a:gd name="T26" fmla="*/ 134217728 w 648"/>
                  <a:gd name="T27" fmla="*/ 124831863 h 618"/>
                  <a:gd name="T28" fmla="*/ 134217728 w 648"/>
                  <a:gd name="T29" fmla="*/ 124831863 h 618"/>
                  <a:gd name="T30" fmla="*/ 134217728 w 648"/>
                  <a:gd name="T31" fmla="*/ 124831863 h 618"/>
                  <a:gd name="T32" fmla="*/ 0 w 648"/>
                  <a:gd name="T33" fmla="*/ 124831863 h 6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48"/>
                  <a:gd name="T52" fmla="*/ 0 h 618"/>
                  <a:gd name="T53" fmla="*/ 648 w 648"/>
                  <a:gd name="T54" fmla="*/ 618 h 6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48" h="618">
                    <a:moveTo>
                      <a:pt x="0" y="374"/>
                    </a:moveTo>
                    <a:lnTo>
                      <a:pt x="88" y="320"/>
                    </a:lnTo>
                    <a:lnTo>
                      <a:pt x="122" y="340"/>
                    </a:lnTo>
                    <a:lnTo>
                      <a:pt x="184" y="452"/>
                    </a:lnTo>
                    <a:lnTo>
                      <a:pt x="278" y="316"/>
                    </a:lnTo>
                    <a:lnTo>
                      <a:pt x="434" y="148"/>
                    </a:lnTo>
                    <a:lnTo>
                      <a:pt x="534" y="60"/>
                    </a:lnTo>
                    <a:lnTo>
                      <a:pt x="632" y="0"/>
                    </a:lnTo>
                    <a:lnTo>
                      <a:pt x="648" y="26"/>
                    </a:lnTo>
                    <a:lnTo>
                      <a:pt x="566" y="98"/>
                    </a:lnTo>
                    <a:lnTo>
                      <a:pt x="448" y="230"/>
                    </a:lnTo>
                    <a:lnTo>
                      <a:pt x="346" y="360"/>
                    </a:lnTo>
                    <a:lnTo>
                      <a:pt x="234" y="554"/>
                    </a:lnTo>
                    <a:lnTo>
                      <a:pt x="144" y="618"/>
                    </a:lnTo>
                    <a:lnTo>
                      <a:pt x="82" y="466"/>
                    </a:lnTo>
                    <a:lnTo>
                      <a:pt x="42" y="404"/>
                    </a:lnTo>
                    <a:lnTo>
                      <a:pt x="0" y="374"/>
                    </a:lnTo>
                    <a:close/>
                  </a:path>
                </a:pathLst>
              </a:custGeom>
              <a:solidFill>
                <a:srgbClr val="00A1E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B07D515D-40D1-4B0F-AE52-24C05E10F38D}"/>
              </a:ext>
            </a:extLst>
          </p:cNvPr>
          <p:cNvSpPr/>
          <p:nvPr/>
        </p:nvSpPr>
        <p:spPr>
          <a:xfrm>
            <a:off x="6529799" y="5077263"/>
            <a:ext cx="1229413" cy="484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Mack-Up </a:t>
            </a:r>
            <a:r>
              <a:rPr kumimoji="1"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유효성검사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, CSS Validation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검사</a:t>
            </a:r>
          </a:p>
        </p:txBody>
      </p: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413B0811-371E-494B-A871-3DF42D90D904}"/>
              </a:ext>
            </a:extLst>
          </p:cNvPr>
          <p:cNvGrpSpPr/>
          <p:nvPr/>
        </p:nvGrpSpPr>
        <p:grpSpPr>
          <a:xfrm>
            <a:off x="7815985" y="4793040"/>
            <a:ext cx="1846428" cy="188010"/>
            <a:chOff x="5940645" y="4571287"/>
            <a:chExt cx="2093901" cy="213207"/>
          </a:xfrm>
        </p:grpSpPr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92D4E92D-52FF-4BF9-B53E-91EB0F6E06CC}"/>
                </a:ext>
              </a:extLst>
            </p:cNvPr>
            <p:cNvSpPr txBox="1"/>
            <p:nvPr/>
          </p:nvSpPr>
          <p:spPr>
            <a:xfrm>
              <a:off x="6145768" y="4599876"/>
              <a:ext cx="1888778" cy="1846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2540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>
                <a:defRPr sz="1050"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pPr defTabSz="1115891" latinLnBrk="0">
                <a:defRPr/>
              </a:pPr>
              <a:r>
                <a:rPr lang="en-US" altLang="ko-KR" sz="1058" kern="0" spc="-78" dirty="0">
                  <a:solidFill>
                    <a:prstClr val="black"/>
                  </a:solidFill>
                </a:rPr>
                <a:t>Firefox Debugging Check</a:t>
              </a:r>
            </a:p>
          </p:txBody>
        </p:sp>
        <p:grpSp>
          <p:nvGrpSpPr>
            <p:cNvPr id="345" name="Group 52">
              <a:extLst>
                <a:ext uri="{FF2B5EF4-FFF2-40B4-BE49-F238E27FC236}">
                  <a16:creationId xmlns:a16="http://schemas.microsoft.com/office/drawing/2014/main" id="{68FEE323-5E39-49CA-BAA0-22B59DF6FB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0645" y="4571287"/>
              <a:ext cx="210208" cy="196894"/>
              <a:chOff x="2854" y="1528"/>
              <a:chExt cx="174" cy="164"/>
            </a:xfrm>
          </p:grpSpPr>
          <p:sp>
            <p:nvSpPr>
              <p:cNvPr id="346" name="AutoShape 51">
                <a:extLst>
                  <a:ext uri="{FF2B5EF4-FFF2-40B4-BE49-F238E27FC236}">
                    <a16:creationId xmlns:a16="http://schemas.microsoft.com/office/drawing/2014/main" id="{E4C7CFED-C21A-42AC-896C-E3814DE76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" y="1576"/>
                <a:ext cx="116" cy="116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  <p:sp>
            <p:nvSpPr>
              <p:cNvPr id="347" name="Freeform 119">
                <a:extLst>
                  <a:ext uri="{FF2B5EF4-FFF2-40B4-BE49-F238E27FC236}">
                    <a16:creationId xmlns:a16="http://schemas.microsoft.com/office/drawing/2014/main" id="{AFEE1BDA-9857-4D4D-84C0-873AE6416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6" y="1528"/>
                <a:ext cx="162" cy="149"/>
              </a:xfrm>
              <a:custGeom>
                <a:avLst/>
                <a:gdLst>
                  <a:gd name="T0" fmla="*/ 0 w 648"/>
                  <a:gd name="T1" fmla="*/ 124831863 h 618"/>
                  <a:gd name="T2" fmla="*/ 134217728 w 648"/>
                  <a:gd name="T3" fmla="*/ 124831863 h 618"/>
                  <a:gd name="T4" fmla="*/ 134217728 w 648"/>
                  <a:gd name="T5" fmla="*/ 124831863 h 618"/>
                  <a:gd name="T6" fmla="*/ 134217728 w 648"/>
                  <a:gd name="T7" fmla="*/ 124831863 h 618"/>
                  <a:gd name="T8" fmla="*/ 134217728 w 648"/>
                  <a:gd name="T9" fmla="*/ 124831863 h 618"/>
                  <a:gd name="T10" fmla="*/ 134217728 w 648"/>
                  <a:gd name="T11" fmla="*/ 124831863 h 618"/>
                  <a:gd name="T12" fmla="*/ 134217728 w 648"/>
                  <a:gd name="T13" fmla="*/ 124831863 h 618"/>
                  <a:gd name="T14" fmla="*/ 134217728 w 648"/>
                  <a:gd name="T15" fmla="*/ 0 h 618"/>
                  <a:gd name="T16" fmla="*/ 134217728 w 648"/>
                  <a:gd name="T17" fmla="*/ 124831863 h 618"/>
                  <a:gd name="T18" fmla="*/ 134217728 w 648"/>
                  <a:gd name="T19" fmla="*/ 124831863 h 618"/>
                  <a:gd name="T20" fmla="*/ 134217728 w 648"/>
                  <a:gd name="T21" fmla="*/ 124831863 h 618"/>
                  <a:gd name="T22" fmla="*/ 134217728 w 648"/>
                  <a:gd name="T23" fmla="*/ 124831863 h 618"/>
                  <a:gd name="T24" fmla="*/ 134217728 w 648"/>
                  <a:gd name="T25" fmla="*/ 124831863 h 618"/>
                  <a:gd name="T26" fmla="*/ 134217728 w 648"/>
                  <a:gd name="T27" fmla="*/ 124831863 h 618"/>
                  <a:gd name="T28" fmla="*/ 134217728 w 648"/>
                  <a:gd name="T29" fmla="*/ 124831863 h 618"/>
                  <a:gd name="T30" fmla="*/ 134217728 w 648"/>
                  <a:gd name="T31" fmla="*/ 124831863 h 618"/>
                  <a:gd name="T32" fmla="*/ 0 w 648"/>
                  <a:gd name="T33" fmla="*/ 124831863 h 6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48"/>
                  <a:gd name="T52" fmla="*/ 0 h 618"/>
                  <a:gd name="T53" fmla="*/ 648 w 648"/>
                  <a:gd name="T54" fmla="*/ 618 h 6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48" h="618">
                    <a:moveTo>
                      <a:pt x="0" y="374"/>
                    </a:moveTo>
                    <a:lnTo>
                      <a:pt x="88" y="320"/>
                    </a:lnTo>
                    <a:lnTo>
                      <a:pt x="122" y="340"/>
                    </a:lnTo>
                    <a:lnTo>
                      <a:pt x="184" y="452"/>
                    </a:lnTo>
                    <a:lnTo>
                      <a:pt x="278" y="316"/>
                    </a:lnTo>
                    <a:lnTo>
                      <a:pt x="434" y="148"/>
                    </a:lnTo>
                    <a:lnTo>
                      <a:pt x="534" y="60"/>
                    </a:lnTo>
                    <a:lnTo>
                      <a:pt x="632" y="0"/>
                    </a:lnTo>
                    <a:lnTo>
                      <a:pt x="648" y="26"/>
                    </a:lnTo>
                    <a:lnTo>
                      <a:pt x="566" y="98"/>
                    </a:lnTo>
                    <a:lnTo>
                      <a:pt x="448" y="230"/>
                    </a:lnTo>
                    <a:lnTo>
                      <a:pt x="346" y="360"/>
                    </a:lnTo>
                    <a:lnTo>
                      <a:pt x="234" y="554"/>
                    </a:lnTo>
                    <a:lnTo>
                      <a:pt x="144" y="618"/>
                    </a:lnTo>
                    <a:lnTo>
                      <a:pt x="82" y="466"/>
                    </a:lnTo>
                    <a:lnTo>
                      <a:pt x="42" y="404"/>
                    </a:lnTo>
                    <a:lnTo>
                      <a:pt x="0" y="374"/>
                    </a:lnTo>
                    <a:close/>
                  </a:path>
                </a:pathLst>
              </a:custGeom>
              <a:solidFill>
                <a:srgbClr val="00A1E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ko-KR" altLang="en-US" sz="1661" dirty="0">
                  <a:solidFill>
                    <a:prstClr val="black"/>
                  </a:solidFill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52AFB4D7-21B2-4336-8BAA-7C3393DCB11A}"/>
              </a:ext>
            </a:extLst>
          </p:cNvPr>
          <p:cNvSpPr/>
          <p:nvPr/>
        </p:nvSpPr>
        <p:spPr>
          <a:xfrm>
            <a:off x="8657877" y="5077263"/>
            <a:ext cx="1229413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90488" indent="-90488" defTabSz="1173081" fontAlgn="base" latinLnBrk="0">
              <a:buClr>
                <a:srgbClr val="0083CE"/>
              </a:buClr>
              <a:buSzPct val="80000"/>
              <a:buFont typeface="Arial" panose="020B0604020202020204" pitchFamily="34" charset="0"/>
              <a:buChar char="•"/>
              <a:tabLst>
                <a:tab pos="629936" algn="l"/>
              </a:tabLst>
            </a:pP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ECMA Script 3rd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유효성 검사</a:t>
            </a:r>
            <a:r>
              <a:rPr kumimoji="1"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. W3C DOM </a:t>
            </a:r>
            <a:r>
              <a:rPr kumimoji="1"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itchFamily="18" charset="-127"/>
                <a:ea typeface="Rix모던고딕 B" pitchFamily="18" charset="-127"/>
              </a:rPr>
              <a:t>경고 확인</a:t>
            </a:r>
          </a:p>
        </p:txBody>
      </p:sp>
      <p:pic>
        <p:nvPicPr>
          <p:cNvPr id="349" name="Picture 4">
            <a:extLst>
              <a:ext uri="{FF2B5EF4-FFF2-40B4-BE49-F238E27FC236}">
                <a16:creationId xmlns:a16="http://schemas.microsoft.com/office/drawing/2014/main" id="{116FE6CA-7430-44DA-AD8A-C48062FD7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lum bright="10000" contrast="6000"/>
          </a:blip>
          <a:srcRect l="10107" t="13499" r="11093" b="12601"/>
          <a:stretch>
            <a:fillRect/>
          </a:stretch>
        </p:blipFill>
        <p:spPr bwMode="auto">
          <a:xfrm>
            <a:off x="5732507" y="5200713"/>
            <a:ext cx="659356" cy="28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0" name="Picture 2">
            <a:extLst>
              <a:ext uri="{FF2B5EF4-FFF2-40B4-BE49-F238E27FC236}">
                <a16:creationId xmlns:a16="http://schemas.microsoft.com/office/drawing/2014/main" id="{B37ED6FF-E90F-4DEC-9B6E-6F7E18F1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01858" y="5068896"/>
            <a:ext cx="775934" cy="50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7021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보안성 확보 및 웹 접근성 준수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03.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사업관리 방안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sp>
        <p:nvSpPr>
          <p:cNvPr id="219" name="제목 1">
            <a:extLst>
              <a:ext uri="{FF2B5EF4-FFF2-40B4-BE49-F238E27FC236}">
                <a16:creationId xmlns:a16="http://schemas.microsoft.com/office/drawing/2014/main" id="{ED866358-036E-4499-BEA6-F50CFE0C68CD}"/>
              </a:ext>
            </a:extLst>
          </p:cNvPr>
          <p:cNvSpPr txBox="1">
            <a:spLocks/>
          </p:cNvSpPr>
          <p:nvPr/>
        </p:nvSpPr>
        <p:spPr>
          <a:xfrm>
            <a:off x="0" y="1258303"/>
            <a:ext cx="10691813" cy="37112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kern="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웹취약성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점검 및 보완 운영</a:t>
            </a: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47" y="1758203"/>
            <a:ext cx="10065173" cy="52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64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시스템의 </a:t>
            </a:r>
            <a:r>
              <a:rPr lang="ko-KR" altLang="en-US" dirty="0" err="1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성능관리</a:t>
            </a:r>
            <a:endParaRPr lang="ko-KR" altLang="en-US" dirty="0">
              <a:ln>
                <a:solidFill>
                  <a:srgbClr val="4FA5FF">
                    <a:alpha val="0"/>
                  </a:srgb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03.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사업관리 방안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sp>
        <p:nvSpPr>
          <p:cNvPr id="219" name="제목 1">
            <a:extLst>
              <a:ext uri="{FF2B5EF4-FFF2-40B4-BE49-F238E27FC236}">
                <a16:creationId xmlns:a16="http://schemas.microsoft.com/office/drawing/2014/main" id="{ED866358-036E-4499-BEA6-F50CFE0C68CD}"/>
              </a:ext>
            </a:extLst>
          </p:cNvPr>
          <p:cNvSpPr txBox="1">
            <a:spLocks/>
          </p:cNvSpPr>
          <p:nvPr/>
        </p:nvSpPr>
        <p:spPr>
          <a:xfrm>
            <a:off x="0" y="1120122"/>
            <a:ext cx="10691813" cy="37112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철저한 시스템의 </a:t>
            </a:r>
            <a:r>
              <a:rPr lang="ko-KR" altLang="en-US" sz="2000" kern="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성능관리를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통한 시스템 안정성 확보 및 운영</a:t>
            </a:r>
          </a:p>
        </p:txBody>
      </p:sp>
      <p:pic>
        <p:nvPicPr>
          <p:cNvPr id="2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575" y="1860211"/>
            <a:ext cx="8545839" cy="503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8" name="TextBox 217"/>
          <p:cNvSpPr txBox="1"/>
          <p:nvPr/>
        </p:nvSpPr>
        <p:spPr>
          <a:xfrm>
            <a:off x="1512542" y="6897871"/>
            <a:ext cx="76667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※ Load Generator : </a:t>
            </a:r>
            <a:r>
              <a:rPr lang="ko-KR" altLang="en-US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설정된 대로로 다량의 부하</a:t>
            </a:r>
            <a:r>
              <a:rPr lang="en-US" altLang="ko-KR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(load)</a:t>
            </a:r>
            <a:r>
              <a:rPr lang="ko-KR" altLang="en-US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를 발생</a:t>
            </a:r>
            <a:r>
              <a:rPr lang="en-US" altLang="ko-KR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,             Probing Client : </a:t>
            </a:r>
            <a:r>
              <a:rPr lang="ko-KR" altLang="en-US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다량의 부하상황 가운데</a:t>
            </a:r>
            <a:r>
              <a:rPr lang="en-US" altLang="ko-KR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한 명의 유저만 들어가서 성능을 체크</a:t>
            </a:r>
            <a:endParaRPr lang="ko-KR" altLang="en-US" sz="800" b="1" i="0" u="sng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996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시스템의 </a:t>
            </a:r>
            <a:r>
              <a:rPr lang="ko-KR" altLang="en-US" dirty="0" err="1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성능관리</a:t>
            </a:r>
            <a:endParaRPr lang="ko-KR" altLang="en-US" dirty="0">
              <a:ln>
                <a:solidFill>
                  <a:srgbClr val="4FA5FF">
                    <a:alpha val="0"/>
                  </a:srgb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03.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사업관리 방안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누리 B" panose="02020603020101020101" pitchFamily="18" charset="-127"/>
              <a:ea typeface="누리 B" panose="02020603020101020101" pitchFamily="18" charset="-127"/>
            </a:endParaRPr>
          </a:p>
        </p:txBody>
      </p:sp>
      <p:sp>
        <p:nvSpPr>
          <p:cNvPr id="219" name="제목 1">
            <a:extLst>
              <a:ext uri="{FF2B5EF4-FFF2-40B4-BE49-F238E27FC236}">
                <a16:creationId xmlns:a16="http://schemas.microsoft.com/office/drawing/2014/main" id="{ED866358-036E-4499-BEA6-F50CFE0C68CD}"/>
              </a:ext>
            </a:extLst>
          </p:cNvPr>
          <p:cNvSpPr txBox="1">
            <a:spLocks/>
          </p:cNvSpPr>
          <p:nvPr/>
        </p:nvSpPr>
        <p:spPr>
          <a:xfrm>
            <a:off x="0" y="1120122"/>
            <a:ext cx="10691813" cy="37112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철저한 시스템의 </a:t>
            </a:r>
            <a:r>
              <a:rPr lang="ko-KR" altLang="en-US" sz="2000" kern="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성능관리를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통한 시스템 안정성 확보 및 운영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663" y="1589901"/>
            <a:ext cx="8834437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09496" y="6955878"/>
            <a:ext cx="5601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성능시험에서의 신뢰성</a:t>
            </a:r>
            <a:r>
              <a:rPr lang="en-US" altLang="ko-KR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(Reliability) </a:t>
            </a:r>
            <a:r>
              <a:rPr lang="ko-KR" altLang="en-US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체크</a:t>
            </a:r>
            <a:r>
              <a:rPr lang="en-US" altLang="ko-KR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800" b="1" i="0" dirty="0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t>증가된 부하 상황에서도 어플리케이션이 얼마나 안정적인지에 대한 체크</a:t>
            </a:r>
          </a:p>
        </p:txBody>
      </p:sp>
    </p:spTree>
    <p:extLst>
      <p:ext uri="{BB962C8B-B14F-4D97-AF65-F5344CB8AC3E}">
        <p14:creationId xmlns:p14="http://schemas.microsoft.com/office/powerpoint/2010/main" val="362334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2"/>
          <p:cNvSpPr>
            <a:spLocks noChangeArrowheads="1"/>
          </p:cNvSpPr>
          <p:nvPr/>
        </p:nvSpPr>
        <p:spPr bwMode="auto">
          <a:xfrm>
            <a:off x="322324" y="202290"/>
            <a:ext cx="2922908" cy="35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000" tIns="72000" rIns="72000" bIns="72000" anchor="ctr">
            <a:noAutofit/>
          </a:bodyPr>
          <a:lstStyle/>
          <a:p>
            <a:r>
              <a:rPr lang="ko-KR" altLang="en-US" sz="1400" spc="-15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자원공유시스템「「인천 바이오 </a:t>
            </a:r>
            <a:r>
              <a:rPr lang="ko-KR" altLang="en-US" sz="1400" spc="-150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sz="1400" spc="-15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 사업의 이해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4554F-8452-4CA7-BA1F-B4103BB33E10}"/>
              </a:ext>
            </a:extLst>
          </p:cNvPr>
          <p:cNvSpPr/>
          <p:nvPr/>
        </p:nvSpPr>
        <p:spPr>
          <a:xfrm>
            <a:off x="-1" y="737337"/>
            <a:ext cx="10691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사업은 </a:t>
            </a:r>
            <a:r>
              <a:rPr lang="ko-KR" altLang="en-US" sz="24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인천테크노파크의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바이오 네트워크 활성화를 위한 </a:t>
            </a:r>
            <a:endParaRPr lang="en-US" altLang="ko-KR" sz="24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「인천 바이오 </a:t>
            </a:r>
            <a:r>
              <a:rPr lang="ko-KR" altLang="en-US" sz="32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맵」온라인</a:t>
            </a:r>
            <a:r>
              <a:rPr lang="ko-KR" altLang="en-US" sz="32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 구축 사업</a:t>
            </a:r>
            <a:endParaRPr lang="en-US" altLang="ko-KR" sz="32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4A9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11214" y="3487964"/>
            <a:ext cx="9061559" cy="668471"/>
            <a:chOff x="1944557" y="1749044"/>
            <a:chExt cx="7666169" cy="565533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1944558" y="1816927"/>
              <a:ext cx="7666168" cy="4976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5400000">
              <a:off x="5632608" y="-1939007"/>
              <a:ext cx="290068" cy="7666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8" name="직사각형 7"/>
          <p:cNvSpPr/>
          <p:nvPr/>
        </p:nvSpPr>
        <p:spPr bwMode="auto">
          <a:xfrm>
            <a:off x="2260213" y="3878514"/>
            <a:ext cx="605935" cy="246221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</a:t>
            </a:r>
            <a:endParaRPr lang="en-US" altLang="ko-KR" sz="1600" b="1" dirty="0">
              <a:solidFill>
                <a:srgbClr val="C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869349" y="3897672"/>
            <a:ext cx="753412" cy="184666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통합관리자</a:t>
            </a:r>
            <a:endParaRPr lang="en-US" altLang="ko-KR" sz="1200" b="1" dirty="0">
              <a:solidFill>
                <a:srgbClr val="004A9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8355662" y="3897672"/>
            <a:ext cx="1364156" cy="184666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en-US" altLang="ko-KR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솔루션</a:t>
            </a:r>
            <a:r>
              <a:rPr lang="en-US" altLang="ko-KR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</a:t>
            </a:r>
            <a:r>
              <a:rPr lang="ko-KR" altLang="en-US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정보</a:t>
            </a:r>
            <a:r>
              <a:rPr lang="en-US" altLang="ko-KR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DB</a:t>
            </a:r>
          </a:p>
        </p:txBody>
      </p:sp>
      <p:cxnSp>
        <p:nvCxnSpPr>
          <p:cNvPr id="11" name="직선 연결선 10"/>
          <p:cNvCxnSpPr>
            <a:endCxn id="14" idx="2"/>
          </p:cNvCxnSpPr>
          <p:nvPr/>
        </p:nvCxnSpPr>
        <p:spPr>
          <a:xfrm flipV="1">
            <a:off x="884103" y="3676556"/>
            <a:ext cx="4280752" cy="18485"/>
          </a:xfrm>
          <a:prstGeom prst="line">
            <a:avLst/>
          </a:prstGeom>
          <a:ln w="73025" cap="rnd">
            <a:solidFill>
              <a:srgbClr val="004A9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4" idx="2"/>
            <a:endCxn id="7" idx="0"/>
          </p:cNvCxnSpPr>
          <p:nvPr/>
        </p:nvCxnSpPr>
        <p:spPr>
          <a:xfrm flipV="1">
            <a:off x="5164855" y="3659397"/>
            <a:ext cx="4707919" cy="17159"/>
          </a:xfrm>
          <a:prstGeom prst="line">
            <a:avLst/>
          </a:prstGeom>
          <a:ln w="73025" cap="rnd">
            <a:solidFill>
              <a:srgbClr val="004A9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 rot="10800000" flipH="1" flipV="1">
            <a:off x="2444793" y="3620545"/>
            <a:ext cx="112025" cy="11202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 rot="10800000" flipH="1" flipV="1">
            <a:off x="5164855" y="3620545"/>
            <a:ext cx="112025" cy="11202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 rot="10800000" flipH="1" flipV="1">
            <a:off x="8965172" y="3620545"/>
            <a:ext cx="112025" cy="11202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1214" y="4302958"/>
            <a:ext cx="3491401" cy="2580803"/>
          </a:xfrm>
          <a:prstGeom prst="roundRect">
            <a:avLst>
              <a:gd name="adj" fmla="val 1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rgbClr val="009AD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dirty="0"/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812660" y="4302960"/>
            <a:ext cx="3501041" cy="62162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>
              <a:spcBef>
                <a:spcPts val="300"/>
              </a:spcBef>
            </a:pPr>
            <a:endParaRPr lang="ko-KR" altLang="en-US" sz="1700" b="1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8" name="텍스트 개체 틀 3"/>
          <p:cNvSpPr txBox="1">
            <a:spLocks/>
          </p:cNvSpPr>
          <p:nvPr/>
        </p:nvSpPr>
        <p:spPr>
          <a:xfrm>
            <a:off x="811214" y="4377437"/>
            <a:ext cx="3480867" cy="5134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005392"/>
              </a:contourClr>
            </a:sp3d>
          </a:bodyPr>
          <a:lstStyle>
            <a:defPPr>
              <a:defRPr lang="ko-KR"/>
            </a:defPPr>
            <a:lvl1pPr algn="ctr" defTabSz="956088" latinLnBrk="0">
              <a:defRPr sz="1600" kern="0">
                <a:gradFill>
                  <a:gsLst>
                    <a:gs pos="48333">
                      <a:prstClr val="white"/>
                    </a:gs>
                    <a:gs pos="62000">
                      <a:prstClr val="white"/>
                    </a:gs>
                  </a:gsLst>
                  <a:path path="rect">
                    <a:fillToRect l="50000" t="50000" r="50000" b="50000"/>
                  </a:path>
                </a:gra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「인천 바이오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맵」온라인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 플랫폼 구축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PC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모바일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82F593-EEE0-43D2-BE7B-60D13643F151}"/>
              </a:ext>
            </a:extLst>
          </p:cNvPr>
          <p:cNvSpPr/>
          <p:nvPr/>
        </p:nvSpPr>
        <p:spPr>
          <a:xfrm>
            <a:off x="893052" y="5638019"/>
            <a:ext cx="3434454" cy="846386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시스템 모바일 디자인 도입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찾기쉬운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메뉴네비게이션 검색 기능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관내 시설현황 시각화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위치기반 시설검색기능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기관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DB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등 </a:t>
            </a:r>
            <a:r>
              <a:rPr lang="ko-KR" altLang="en-US" sz="11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바이오기업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연구소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유관기관등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DB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통합 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CMS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관리자 권한관리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정보입출력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승인관리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위치기반 </a:t>
            </a:r>
            <a:r>
              <a:rPr lang="en-US" altLang="ko-KR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GIS</a:t>
            </a:r>
            <a:r>
              <a:rPr lang="ko-KR" altLang="en-US" sz="11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맵 기반 시스템구축</a:t>
            </a:r>
            <a:endParaRPr lang="en-US" altLang="ko-KR" sz="11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965128" y="5549063"/>
            <a:ext cx="32302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82F593-EEE0-43D2-BE7B-60D13643F151}"/>
              </a:ext>
            </a:extLst>
          </p:cNvPr>
          <p:cNvSpPr/>
          <p:nvPr/>
        </p:nvSpPr>
        <p:spPr>
          <a:xfrm>
            <a:off x="922791" y="5050270"/>
            <a:ext cx="3257711" cy="646331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사용자편익을 위한 </a:t>
            </a:r>
            <a:r>
              <a:rPr lang="en-US" altLang="ko-KR" sz="1400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400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디자인 구성</a:t>
            </a:r>
            <a:endParaRPr lang="en-US" altLang="ko-KR" sz="1400" dirty="0">
              <a:solidFill>
                <a:srgbClr val="C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사용성강화를 위한 기능구축</a:t>
            </a:r>
            <a:endParaRPr lang="en-US" altLang="ko-KR" sz="1400" dirty="0">
              <a:solidFill>
                <a:srgbClr val="C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endParaRPr lang="en-US" altLang="ko-KR" sz="1400" dirty="0">
              <a:solidFill>
                <a:srgbClr val="C00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44" name="그룹 327"/>
          <p:cNvGrpSpPr/>
          <p:nvPr/>
        </p:nvGrpSpPr>
        <p:grpSpPr>
          <a:xfrm>
            <a:off x="5246054" y="2083559"/>
            <a:ext cx="4613502" cy="347292"/>
            <a:chOff x="1306785" y="1789896"/>
            <a:chExt cx="3579558" cy="308376"/>
          </a:xfrm>
          <a:solidFill>
            <a:srgbClr val="2D3E50"/>
          </a:solidFill>
        </p:grpSpPr>
        <p:sp>
          <p:nvSpPr>
            <p:cNvPr id="45" name="한쪽 모서리가 잘린 사각형 44"/>
            <p:cNvSpPr/>
            <p:nvPr/>
          </p:nvSpPr>
          <p:spPr>
            <a:xfrm>
              <a:off x="1306785" y="1789896"/>
              <a:ext cx="3579558" cy="308376"/>
            </a:xfrm>
            <a:prstGeom prst="snip1Rect">
              <a:avLst>
                <a:gd name="adj" fmla="val 0"/>
              </a:avLst>
            </a:prstGeom>
            <a:solidFill>
              <a:srgbClr val="336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19"/>
            <p:cNvSpPr txBox="1"/>
            <p:nvPr/>
          </p:nvSpPr>
          <p:spPr>
            <a:xfrm>
              <a:off x="1317158" y="1844525"/>
              <a:ext cx="3569185" cy="218630"/>
            </a:xfrm>
            <a:prstGeom prst="rect">
              <a:avLst/>
            </a:prstGeom>
            <a:solidFill>
              <a:srgbClr val="336ED2"/>
            </a:solidFill>
          </p:spPr>
          <p:txBody>
            <a:bodyPr wrap="square" lIns="0" t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300"/>
                </a:spcBef>
                <a:defRPr/>
              </a:pPr>
              <a:r>
                <a:rPr lang="ko-KR" altLang="en-US" sz="1600" b="1" spc="-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anose="02000700060000000000" pitchFamily="2" charset="-127"/>
                  <a:ea typeface="다음_SemiBold" panose="02000700060000000000" pitchFamily="2" charset="-127"/>
                </a:rPr>
                <a:t>방향성</a:t>
              </a:r>
              <a:endParaRPr lang="ko-KR" altLang="en-US" sz="1600" b="1" spc="-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 bwMode="auto">
          <a:xfrm>
            <a:off x="811213" y="2211734"/>
            <a:ext cx="3703637" cy="88545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ko-KR" altLang="en-US" dirty="0">
              <a:latin typeface="Tahoma" panose="020B0604030504040204" pitchFamily="34" charset="0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489845" y="2290326"/>
            <a:ext cx="3221860" cy="73866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>
              <a:defRPr/>
            </a:pP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바이오산업 주체들의 기관정보</a:t>
            </a:r>
            <a:r>
              <a:rPr lang="en-US" altLang="ko-KR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,</a:t>
            </a:r>
          </a:p>
          <a:p>
            <a:pPr>
              <a:defRPr/>
            </a:pP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인력</a:t>
            </a:r>
            <a:r>
              <a:rPr lang="en-US" altLang="ko-KR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,</a:t>
            </a: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기술</a:t>
            </a:r>
            <a:r>
              <a:rPr lang="en-US" altLang="ko-KR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,</a:t>
            </a: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시설</a:t>
            </a:r>
            <a:r>
              <a:rPr lang="en-US" altLang="ko-KR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.</a:t>
            </a:r>
            <a:r>
              <a:rPr lang="ko-KR" altLang="en-US" sz="1600" b="1" dirty="0" err="1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장비등</a:t>
            </a: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관련정보</a:t>
            </a:r>
            <a:endParaRPr lang="en-US" altLang="ko-KR" sz="1600" b="1" dirty="0">
              <a:solidFill>
                <a:srgbClr val="FF660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>
              <a:defRPr/>
            </a:pPr>
            <a:r>
              <a:rPr lang="ko-KR" altLang="en-US" sz="1600" b="1" dirty="0" err="1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를</a:t>
            </a:r>
            <a:r>
              <a:rPr lang="ko-KR" altLang="en-US" sz="1600" b="1" dirty="0">
                <a:solidFill>
                  <a:srgbClr val="FF660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 모아 네트워크활성화 기반마련</a:t>
            </a:r>
            <a:endParaRPr lang="en-US" altLang="ko-KR" sz="1600" b="1" dirty="0">
              <a:solidFill>
                <a:srgbClr val="FF660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 rot="16200000">
            <a:off x="680360" y="2342298"/>
            <a:ext cx="886023" cy="624315"/>
          </a:xfrm>
          <a:prstGeom prst="round2SameRect">
            <a:avLst>
              <a:gd name="adj1" fmla="val 8760"/>
              <a:gd name="adj2" fmla="val 0"/>
            </a:avLst>
          </a:prstGeom>
          <a:solidFill>
            <a:srgbClr val="FF6600"/>
          </a:solidFill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Tahoma" panose="020B0604030504040204" pitchFamily="34" charset="0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884103" y="2496082"/>
            <a:ext cx="636979" cy="276999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목적</a:t>
            </a:r>
            <a:endParaRPr lang="en-US" altLang="ko-KR" sz="7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6686271" y="3897672"/>
            <a:ext cx="753411" cy="184666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1200" b="1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담당관리자</a:t>
            </a:r>
            <a:endParaRPr lang="en-US" altLang="ko-KR" sz="1200" b="1" dirty="0">
              <a:solidFill>
                <a:srgbClr val="004A9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55" name="타원 54"/>
          <p:cNvSpPr/>
          <p:nvPr/>
        </p:nvSpPr>
        <p:spPr>
          <a:xfrm rot="10800000" flipH="1" flipV="1">
            <a:off x="6950949" y="3620545"/>
            <a:ext cx="112025" cy="11202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4448175" y="4302959"/>
            <a:ext cx="5424598" cy="1355170"/>
            <a:chOff x="3111918" y="4302959"/>
            <a:chExt cx="6760855" cy="1355170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111918" y="4302959"/>
              <a:ext cx="2134136" cy="1355170"/>
            </a:xfrm>
            <a:prstGeom prst="roundRect">
              <a:avLst>
                <a:gd name="adj" fmla="val 1292"/>
              </a:avLst>
            </a:prstGeom>
            <a:solidFill>
              <a:schemeClr val="bg1"/>
            </a:solidFill>
            <a:ln>
              <a:solidFill>
                <a:srgbClr val="89BCDB"/>
              </a:solidFill>
            </a:ln>
            <a:effectLst>
              <a:glow rad="101600">
                <a:srgbClr val="009AD0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endPara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3112802" y="4302960"/>
              <a:ext cx="2140029" cy="62162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2" name="텍스트 개체 틀 3"/>
            <p:cNvSpPr txBox="1">
              <a:spLocks/>
            </p:cNvSpPr>
            <p:nvPr/>
          </p:nvSpPr>
          <p:spPr>
            <a:xfrm>
              <a:off x="3111918" y="4377437"/>
              <a:ext cx="2140912" cy="51347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005392"/>
                </a:contourClr>
              </a:sp3d>
            </a:bodyPr>
            <a:lstStyle>
              <a:defPPr>
                <a:defRPr lang="ko-KR"/>
              </a:defPPr>
              <a:lvl1pPr algn="ctr" defTabSz="956088" latinLnBrk="0">
                <a:defRPr sz="1600" kern="0">
                  <a:gradFill>
                    <a:gsLst>
                      <a:gs pos="48333">
                        <a:prstClr val="white"/>
                      </a:gs>
                      <a:gs pos="62000">
                        <a:prstClr val="white"/>
                      </a:gs>
                    </a:gsLst>
                    <a:path path="rect">
                      <a:fillToRect l="50000" t="50000" r="50000" b="50000"/>
                    </a:path>
                  </a:gradFill>
                  <a:latin typeface="Rix고딕 EB" panose="02020603020101020101" pitchFamily="18" charset="-127"/>
                  <a:ea typeface="Rix고딕 EB" panose="02020603020101020101" pitchFamily="18" charset="-127"/>
                </a:defRPr>
              </a:lvl1pPr>
            </a:lstStyle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PC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 모바일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396447" y="4302959"/>
              <a:ext cx="2134136" cy="1355170"/>
            </a:xfrm>
            <a:prstGeom prst="roundRect">
              <a:avLst>
                <a:gd name="adj" fmla="val 1292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rgbClr val="009AD0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endPara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5397331" y="4302960"/>
              <a:ext cx="2140029" cy="62162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>
                <a:spcBef>
                  <a:spcPts val="300"/>
                </a:spcBef>
              </a:pPr>
              <a:endParaRPr lang="ko-KR" altLang="en-US" sz="17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5" name="텍스트 개체 틀 3"/>
            <p:cNvSpPr txBox="1">
              <a:spLocks/>
            </p:cNvSpPr>
            <p:nvPr/>
          </p:nvSpPr>
          <p:spPr>
            <a:xfrm>
              <a:off x="5394137" y="4377437"/>
              <a:ext cx="2149663" cy="51347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005392"/>
                </a:contourClr>
              </a:sp3d>
            </a:bodyPr>
            <a:lstStyle>
              <a:defPPr>
                <a:defRPr lang="ko-KR"/>
              </a:defPPr>
              <a:lvl1pPr algn="ctr" defTabSz="956088" latinLnBrk="0">
                <a:defRPr sz="1600" kern="0">
                  <a:gradFill>
                    <a:gsLst>
                      <a:gs pos="48333">
                        <a:prstClr val="white"/>
                      </a:gs>
                      <a:gs pos="62000">
                        <a:prstClr val="white"/>
                      </a:gs>
                    </a:gsLst>
                    <a:path path="rect">
                      <a:fillToRect l="50000" t="50000" r="50000" b="50000"/>
                    </a:path>
                  </a:gradFill>
                  <a:latin typeface="Rix고딕 EB" panose="02020603020101020101" pitchFamily="18" charset="-127"/>
                  <a:ea typeface="Rix고딕 EB" panose="02020603020101020101" pitchFamily="18" charset="-127"/>
                </a:defRPr>
              </a:lvl1pPr>
            </a:lstStyle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PC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 모바일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082F593-EEE0-43D2-BE7B-60D13643F151}"/>
                </a:ext>
              </a:extLst>
            </p:cNvPr>
            <p:cNvSpPr/>
            <p:nvPr/>
          </p:nvSpPr>
          <p:spPr>
            <a:xfrm>
              <a:off x="3154338" y="5010249"/>
              <a:ext cx="1991292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algn="ctr"/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전체시스템 관리기능</a:t>
              </a:r>
              <a:endParaRPr lang="en-US" altLang="ko-KR" sz="1400" spc="-15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/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권한관리</a:t>
              </a:r>
              <a:endParaRPr lang="en-US" altLang="ko-KR" sz="1400" spc="-15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/>
              <a:endParaRPr lang="en-US" altLang="ko-KR" sz="1400" spc="-15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082F593-EEE0-43D2-BE7B-60D13643F151}"/>
                </a:ext>
              </a:extLst>
            </p:cNvPr>
            <p:cNvSpPr/>
            <p:nvPr/>
          </p:nvSpPr>
          <p:spPr>
            <a:xfrm>
              <a:off x="5378356" y="4994630"/>
              <a:ext cx="2154250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algn="ctr"/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메인화면시각화</a:t>
              </a:r>
              <a:r>
                <a:rPr lang="en-US" altLang="ko-KR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,</a:t>
              </a:r>
            </a:p>
            <a:p>
              <a:pPr algn="ctr"/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위치기반서비스 컨텐츠 관리기능</a:t>
              </a:r>
              <a:endParaRPr lang="en-US" altLang="ko-KR" sz="1400" spc="-15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7725420" y="4302959"/>
              <a:ext cx="2134136" cy="1355170"/>
            </a:xfrm>
            <a:prstGeom prst="roundRect">
              <a:avLst>
                <a:gd name="adj" fmla="val 1292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rgbClr val="009AD0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endPara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58" name="양쪽 모서리가 둥근 사각형 57"/>
            <p:cNvSpPr/>
            <p:nvPr/>
          </p:nvSpPr>
          <p:spPr>
            <a:xfrm>
              <a:off x="7726304" y="4302960"/>
              <a:ext cx="2140029" cy="62162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>
                <a:spcBef>
                  <a:spcPts val="300"/>
                </a:spcBef>
              </a:pPr>
              <a:endParaRPr lang="ko-KR" altLang="en-US" sz="17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59" name="텍스트 개체 틀 3"/>
            <p:cNvSpPr txBox="1">
              <a:spLocks/>
            </p:cNvSpPr>
            <p:nvPr/>
          </p:nvSpPr>
          <p:spPr>
            <a:xfrm>
              <a:off x="7723110" y="4377437"/>
              <a:ext cx="2149663" cy="51347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005392"/>
                </a:contourClr>
              </a:sp3d>
            </a:bodyPr>
            <a:lstStyle>
              <a:defPPr>
                <a:defRPr lang="ko-KR"/>
              </a:defPPr>
              <a:lvl1pPr algn="ctr" defTabSz="956088" latinLnBrk="0">
                <a:defRPr sz="1600" kern="0">
                  <a:gradFill>
                    <a:gsLst>
                      <a:gs pos="48333">
                        <a:prstClr val="white"/>
                      </a:gs>
                      <a:gs pos="62000">
                        <a:prstClr val="white"/>
                      </a:gs>
                    </a:gsLst>
                    <a:path path="rect">
                      <a:fillToRect l="50000" t="50000" r="50000" b="50000"/>
                    </a:path>
                  </a:gradFill>
                  <a:latin typeface="Rix고딕 EB" panose="02020603020101020101" pitchFamily="18" charset="-127"/>
                  <a:ea typeface="Rix고딕 EB" panose="02020603020101020101" pitchFamily="18" charset="-127"/>
                </a:defRPr>
              </a:lvl1pPr>
            </a:lstStyle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PC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Regular" panose="02000603060000000000" pitchFamily="2" charset="-127"/>
                  <a:ea typeface="다음_Regular" panose="02000603060000000000" pitchFamily="2" charset="-127"/>
                </a:rPr>
                <a:t>모바일</a:t>
              </a:r>
              <a:endPara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082F593-EEE0-43D2-BE7B-60D13643F151}"/>
                </a:ext>
              </a:extLst>
            </p:cNvPr>
            <p:cNvSpPr/>
            <p:nvPr/>
          </p:nvSpPr>
          <p:spPr>
            <a:xfrm>
              <a:off x="7707329" y="4987648"/>
              <a:ext cx="2154250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algn="ctr"/>
              <a:r>
                <a:rPr lang="en-US" altLang="ko-KR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CMS</a:t>
              </a:r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솔루션도입 및 </a:t>
              </a:r>
              <a:r>
                <a:rPr lang="ko-KR" altLang="en-US" sz="1400" spc="-15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바이오정보</a:t>
              </a:r>
              <a:r>
                <a:rPr lang="en-US" altLang="ko-KR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DB,</a:t>
              </a:r>
              <a:r>
                <a:rPr lang="ko-KR" altLang="en-US" sz="1400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 정보관리권한 체계구축</a:t>
              </a:r>
              <a:endParaRPr lang="en-US" altLang="ko-KR" sz="1400" spc="-15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 bwMode="auto">
          <a:xfrm>
            <a:off x="4465057" y="5923678"/>
            <a:ext cx="4519284" cy="615553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인천관내 </a:t>
            </a:r>
            <a:r>
              <a:rPr lang="ko-KR" altLang="en-US" sz="200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바이오생태계</a:t>
            </a:r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정보관리를 위한 </a:t>
            </a:r>
            <a:endParaRPr lang="en-US" altLang="ko-KR" sz="20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「인천 바이오 </a:t>
            </a:r>
            <a:r>
              <a:rPr lang="ko-KR" altLang="en-US" sz="200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플랫폼구축사업</a:t>
            </a:r>
            <a:endParaRPr lang="en-US" altLang="ko-KR" sz="8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220868" y="2462139"/>
            <a:ext cx="4651906" cy="767173"/>
            <a:chOff x="5220867" y="2301026"/>
            <a:chExt cx="5169845" cy="943612"/>
          </a:xfrm>
          <a:solidFill>
            <a:srgbClr val="34495E"/>
          </a:solidFill>
        </p:grpSpPr>
        <p:sp>
          <p:nvSpPr>
            <p:cNvPr id="65" name="모서리가 둥근 직사각형 64"/>
            <p:cNvSpPr/>
            <p:nvPr/>
          </p:nvSpPr>
          <p:spPr>
            <a:xfrm>
              <a:off x="5220867" y="2301291"/>
              <a:ext cx="1684758" cy="943347"/>
            </a:xfrm>
            <a:prstGeom prst="roundRect">
              <a:avLst>
                <a:gd name="adj" fmla="val 10796"/>
              </a:avLst>
            </a:prstGeom>
            <a:solidFill>
              <a:srgbClr val="008ACE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유관정보</a:t>
              </a:r>
              <a:r>
                <a:rPr lang="en-US" altLang="ko-KR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DB</a:t>
              </a:r>
              <a:endPara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6967738" y="2301290"/>
              <a:ext cx="1684758" cy="943347"/>
            </a:xfrm>
            <a:prstGeom prst="roundRect">
              <a:avLst>
                <a:gd name="adj" fmla="val 10796"/>
              </a:avLst>
            </a:prstGeom>
            <a:solidFill>
              <a:srgbClr val="008ACE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위치기반 </a:t>
              </a:r>
              <a:endPara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algn="ctr"/>
              <a:r>
                <a:rPr lang="ko-KR" altLang="en-US" sz="160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바오오</a:t>
              </a:r>
              <a:r>
                <a:rPr lang="en-US" altLang="ko-KR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GIS</a:t>
              </a:r>
              <a:r>
                <a:rPr lang="ko-KR" altLang="en-US" sz="16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맵</a:t>
              </a:r>
              <a:endPara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8705954" y="2301026"/>
              <a:ext cx="1684758" cy="943347"/>
            </a:xfrm>
            <a:prstGeom prst="roundRect">
              <a:avLst>
                <a:gd name="adj" fmla="val 10796"/>
              </a:avLst>
            </a:prstGeom>
            <a:solidFill>
              <a:srgbClr val="008ACE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sz="1600" dirty="0" err="1">
                  <a:latin typeface="다음_Regular" panose="02000603060000000000" pitchFamily="2" charset="-127"/>
                  <a:ea typeface="다음_Regular" panose="02000603060000000000" pitchFamily="2" charset="-127"/>
                </a:rPr>
                <a:t>반응형웹</a:t>
              </a:r>
              <a:endPara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pic>
        <p:nvPicPr>
          <p:cNvPr id="69" name="Picture 4" descr="C:\Users\hipt3\Desktop\rgererga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800000" flipH="1">
            <a:off x="4636288" y="2186941"/>
            <a:ext cx="488328" cy="935028"/>
          </a:xfrm>
          <a:prstGeom prst="rect">
            <a:avLst/>
          </a:prstGeom>
          <a:noFill/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21268" y="5734868"/>
            <a:ext cx="1349907" cy="12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1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품질보증 </a:t>
            </a:r>
            <a:r>
              <a:rPr lang="en-US" altLang="ko-KR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dirty="0" err="1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검수대응</a:t>
            </a:r>
            <a:endParaRPr lang="ko-KR" altLang="en-US" dirty="0">
              <a:ln>
                <a:solidFill>
                  <a:srgbClr val="4FA5FF">
                    <a:alpha val="0"/>
                  </a:srgb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사업관리 방안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80FB0FB9-864F-4456-8A84-C483757938F3}"/>
              </a:ext>
            </a:extLst>
          </p:cNvPr>
          <p:cNvSpPr txBox="1">
            <a:spLocks/>
          </p:cNvSpPr>
          <p:nvPr/>
        </p:nvSpPr>
        <p:spPr>
          <a:xfrm>
            <a:off x="1" y="1049509"/>
            <a:ext cx="10691812" cy="37112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경험과 노하우에 의한 품질보증 및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PMO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지원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07E96E9-150B-4301-8281-27D7AD1D0580}"/>
              </a:ext>
            </a:extLst>
          </p:cNvPr>
          <p:cNvSpPr/>
          <p:nvPr/>
        </p:nvSpPr>
        <p:spPr>
          <a:xfrm>
            <a:off x="661287" y="3266719"/>
            <a:ext cx="4607564" cy="3635414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outerShdw dist="25400" dir="5400000" algn="t" rotWithShape="0">
              <a:sysClr val="window" lastClr="FFFFFF">
                <a:lumMod val="85000"/>
              </a:sysClr>
            </a:outerShdw>
          </a:effectLst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defTabSz="936163"/>
            <a:endParaRPr lang="ko-KR" altLang="en-US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87" name="모서리가 둥근 직사각형 138">
            <a:extLst>
              <a:ext uri="{FF2B5EF4-FFF2-40B4-BE49-F238E27FC236}">
                <a16:creationId xmlns:a16="http://schemas.microsoft.com/office/drawing/2014/main" id="{BFB52038-4F7C-46BB-91E7-723C50675788}"/>
              </a:ext>
            </a:extLst>
          </p:cNvPr>
          <p:cNvSpPr/>
          <p:nvPr/>
        </p:nvSpPr>
        <p:spPr>
          <a:xfrm>
            <a:off x="852259" y="3874180"/>
            <a:ext cx="1333126" cy="23742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38862" bIns="38862" anchor="ctr"/>
          <a:lstStyle/>
          <a:p>
            <a:pPr marL="0" lvl="1" indent="-195363" algn="ctr" defTabSz="1152631" latinLnBrk="1"/>
            <a:r>
              <a:rPr lang="ko-KR" altLang="en-US" sz="1200" spc="-65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위험관리</a:t>
            </a:r>
          </a:p>
        </p:txBody>
      </p:sp>
      <p:sp>
        <p:nvSpPr>
          <p:cNvPr id="88" name="모서리가 둥근 직사각형 139">
            <a:extLst>
              <a:ext uri="{FF2B5EF4-FFF2-40B4-BE49-F238E27FC236}">
                <a16:creationId xmlns:a16="http://schemas.microsoft.com/office/drawing/2014/main" id="{D24EC60B-9019-459E-8E89-77977E2A0EEA}"/>
              </a:ext>
            </a:extLst>
          </p:cNvPr>
          <p:cNvSpPr/>
          <p:nvPr/>
        </p:nvSpPr>
        <p:spPr>
          <a:xfrm>
            <a:off x="2274626" y="3874180"/>
            <a:ext cx="1333126" cy="23742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38862" bIns="38862" anchor="ctr"/>
          <a:lstStyle/>
          <a:p>
            <a:pPr marL="0" lvl="1" indent="-195363" algn="ctr" defTabSz="1152631" latinLnBrk="1"/>
            <a:r>
              <a:rPr lang="ko-KR" altLang="en-US" sz="1200" spc="-65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진도관리</a:t>
            </a:r>
          </a:p>
        </p:txBody>
      </p:sp>
      <p:sp>
        <p:nvSpPr>
          <p:cNvPr id="89" name="모서리가 둥근 직사각형 140">
            <a:extLst>
              <a:ext uri="{FF2B5EF4-FFF2-40B4-BE49-F238E27FC236}">
                <a16:creationId xmlns:a16="http://schemas.microsoft.com/office/drawing/2014/main" id="{57306EBB-0577-4913-B1A9-BFA489D75BDC}"/>
              </a:ext>
            </a:extLst>
          </p:cNvPr>
          <p:cNvSpPr/>
          <p:nvPr/>
        </p:nvSpPr>
        <p:spPr>
          <a:xfrm>
            <a:off x="3696993" y="3874180"/>
            <a:ext cx="1333126" cy="23742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38862" bIns="38862" anchor="ctr"/>
          <a:lstStyle/>
          <a:p>
            <a:pPr marL="0" lvl="1" indent="-195363" algn="ctr" defTabSz="1152631" latinLnBrk="1"/>
            <a:r>
              <a:rPr lang="ko-KR" altLang="en-US" sz="1200" spc="-65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자원관리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128C70-9870-42EB-AF83-78699D8725A8}"/>
              </a:ext>
            </a:extLst>
          </p:cNvPr>
          <p:cNvSpPr txBox="1"/>
          <p:nvPr/>
        </p:nvSpPr>
        <p:spPr>
          <a:xfrm>
            <a:off x="934378" y="4209370"/>
            <a:ext cx="644957" cy="1862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B9BD5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216000" indent="-216000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6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144463" lvl="1" indent="-144463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1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3pPr>
            <a:lvl4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4pPr>
            <a:lvl5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5pPr>
            <a:lvl6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6pPr>
            <a:lvl7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7pPr>
            <a:lvl8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8pPr>
            <a:lvl9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9pPr>
          </a:lstStyle>
          <a:p>
            <a:pPr lvl="1"/>
            <a:r>
              <a:rPr lang="ko-KR" altLang="en-US" dirty="0">
                <a:latin typeface="+mj-ea"/>
                <a:ea typeface="+mj-ea"/>
              </a:rPr>
              <a:t>위험식별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A14054E-0A77-4555-BD9E-A3D417101EED}"/>
              </a:ext>
            </a:extLst>
          </p:cNvPr>
          <p:cNvSpPr txBox="1"/>
          <p:nvPr/>
        </p:nvSpPr>
        <p:spPr>
          <a:xfrm>
            <a:off x="934378" y="4486970"/>
            <a:ext cx="1045434" cy="1862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B9BD5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216000" indent="-216000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6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144463" lvl="1" indent="-144463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1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3pPr>
            <a:lvl4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4pPr>
            <a:lvl5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5pPr>
            <a:lvl6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6pPr>
            <a:lvl7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7pPr>
            <a:lvl8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8pPr>
            <a:lvl9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9pPr>
          </a:lstStyle>
          <a:p>
            <a:pPr lvl="1"/>
            <a:r>
              <a:rPr lang="ko-KR" altLang="en-US" dirty="0">
                <a:latin typeface="+mj-ea"/>
                <a:ea typeface="+mj-ea"/>
              </a:rPr>
              <a:t>발생가능성 분석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1968CD-035B-4897-A38A-133C80510835}"/>
              </a:ext>
            </a:extLst>
          </p:cNvPr>
          <p:cNvSpPr txBox="1"/>
          <p:nvPr/>
        </p:nvSpPr>
        <p:spPr>
          <a:xfrm>
            <a:off x="934378" y="4764570"/>
            <a:ext cx="826516" cy="1862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B9BD5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216000" indent="-216000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6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144463" lvl="1" indent="-144463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1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3pPr>
            <a:lvl4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4pPr>
            <a:lvl5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5pPr>
            <a:lvl6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6pPr>
            <a:lvl7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7pPr>
            <a:lvl8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8pPr>
            <a:lvl9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9pPr>
          </a:lstStyle>
          <a:p>
            <a:pPr lvl="1"/>
            <a:r>
              <a:rPr lang="ko-KR" altLang="en-US" dirty="0">
                <a:latin typeface="+mj-ea"/>
                <a:ea typeface="+mj-ea"/>
              </a:rPr>
              <a:t>영향도 분석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C5FDFE2-E11A-4DF1-B550-CD687D1B4C0B}"/>
              </a:ext>
            </a:extLst>
          </p:cNvPr>
          <p:cNvSpPr txBox="1"/>
          <p:nvPr/>
        </p:nvSpPr>
        <p:spPr>
          <a:xfrm>
            <a:off x="934378" y="5042170"/>
            <a:ext cx="644957" cy="1862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B9BD5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216000" indent="-216000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6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144463" lvl="1" indent="-144463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1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3pPr>
            <a:lvl4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4pPr>
            <a:lvl5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5pPr>
            <a:lvl6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6pPr>
            <a:lvl7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7pPr>
            <a:lvl8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8pPr>
            <a:lvl9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9pPr>
          </a:lstStyle>
          <a:p>
            <a:pPr lvl="1"/>
            <a:r>
              <a:rPr lang="ko-KR" altLang="en-US" dirty="0">
                <a:latin typeface="+mj-ea"/>
                <a:ea typeface="+mj-ea"/>
              </a:rPr>
              <a:t>영향평가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13B0E27-58DD-4905-BC15-7540FFA2628E}"/>
              </a:ext>
            </a:extLst>
          </p:cNvPr>
          <p:cNvSpPr txBox="1"/>
          <p:nvPr/>
        </p:nvSpPr>
        <p:spPr>
          <a:xfrm>
            <a:off x="2356746" y="4209370"/>
            <a:ext cx="1074273" cy="1862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B9BD5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216000" indent="-216000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6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144463" lvl="1" indent="-144463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1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3pPr>
            <a:lvl4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4pPr>
            <a:lvl5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5pPr>
            <a:lvl6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6pPr>
            <a:lvl7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7pPr>
            <a:lvl8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8pPr>
            <a:lvl9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9pPr>
          </a:lstStyle>
          <a:p>
            <a:pPr lvl="1"/>
            <a:r>
              <a:rPr lang="ko-KR" altLang="en-US" dirty="0">
                <a:latin typeface="+mj-ea"/>
                <a:ea typeface="+mj-ea"/>
              </a:rPr>
              <a:t>실시간 진도 파악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A4E5D0D-E799-4AB7-8F79-4E4DD4B1CB30}"/>
              </a:ext>
            </a:extLst>
          </p:cNvPr>
          <p:cNvSpPr txBox="1"/>
          <p:nvPr/>
        </p:nvSpPr>
        <p:spPr>
          <a:xfrm>
            <a:off x="2356746" y="4485850"/>
            <a:ext cx="673797" cy="1862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B9BD5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216000" indent="-216000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6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144463" lvl="1" indent="-144463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1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3pPr>
            <a:lvl4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4pPr>
            <a:lvl5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5pPr>
            <a:lvl6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6pPr>
            <a:lvl7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7pPr>
            <a:lvl8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8pPr>
            <a:lvl9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9pPr>
          </a:lstStyle>
          <a:p>
            <a:pPr lvl="1"/>
            <a:r>
              <a:rPr lang="ko-KR" altLang="en-US" dirty="0">
                <a:latin typeface="+mj-ea"/>
                <a:ea typeface="+mj-ea"/>
              </a:rPr>
              <a:t>공수 분석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D1B902D-153B-4594-875B-53F9FA3E2E2A}"/>
              </a:ext>
            </a:extLst>
          </p:cNvPr>
          <p:cNvSpPr txBox="1"/>
          <p:nvPr/>
        </p:nvSpPr>
        <p:spPr>
          <a:xfrm>
            <a:off x="2356746" y="4762331"/>
            <a:ext cx="979234" cy="1862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B9BD5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216000" indent="-216000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6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144463" lvl="1" indent="-144463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1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3pPr>
            <a:lvl4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4pPr>
            <a:lvl5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5pPr>
            <a:lvl6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6pPr>
            <a:lvl7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7pPr>
            <a:lvl8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8pPr>
            <a:lvl9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9pPr>
          </a:lstStyle>
          <a:p>
            <a:pPr lvl="1"/>
            <a:r>
              <a:rPr lang="ko-KR" altLang="en-US" dirty="0">
                <a:latin typeface="+mj-ea"/>
                <a:ea typeface="+mj-ea"/>
              </a:rPr>
              <a:t>계획 대비 실적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FFA8CAB-46FE-4F4F-B233-6012944BE07C}"/>
              </a:ext>
            </a:extLst>
          </p:cNvPr>
          <p:cNvSpPr txBox="1"/>
          <p:nvPr/>
        </p:nvSpPr>
        <p:spPr>
          <a:xfrm>
            <a:off x="2356746" y="5038810"/>
            <a:ext cx="702637" cy="1862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B9BD5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216000" indent="-216000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6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144463" lvl="1" indent="-144463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1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3pPr>
            <a:lvl4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4pPr>
            <a:lvl5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5pPr>
            <a:lvl6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6pPr>
            <a:lvl7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7pPr>
            <a:lvl8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8pPr>
            <a:lvl9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9pPr>
          </a:lstStyle>
          <a:p>
            <a:pPr lvl="1"/>
            <a:r>
              <a:rPr lang="ko-KR" altLang="en-US" dirty="0">
                <a:latin typeface="+mj-ea"/>
                <a:ea typeface="+mj-ea"/>
              </a:rPr>
              <a:t>통계 자료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630F8E6-49EC-4614-B1B1-83A8768A4D22}"/>
              </a:ext>
            </a:extLst>
          </p:cNvPr>
          <p:cNvSpPr txBox="1"/>
          <p:nvPr/>
        </p:nvSpPr>
        <p:spPr>
          <a:xfrm>
            <a:off x="3779113" y="4209370"/>
            <a:ext cx="644957" cy="1862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B9BD5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216000" indent="-216000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6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144463" lvl="1" indent="-144463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1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3pPr>
            <a:lvl4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4pPr>
            <a:lvl5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5pPr>
            <a:lvl6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6pPr>
            <a:lvl7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7pPr>
            <a:lvl8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8pPr>
            <a:lvl9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9pPr>
          </a:lstStyle>
          <a:p>
            <a:pPr lvl="1"/>
            <a:r>
              <a:rPr lang="ko-KR" altLang="en-US" dirty="0" err="1">
                <a:latin typeface="+mj-ea"/>
                <a:ea typeface="+mj-ea"/>
              </a:rPr>
              <a:t>인적관리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5B2F62F-F706-4B8F-842F-BBC904109DB0}"/>
              </a:ext>
            </a:extLst>
          </p:cNvPr>
          <p:cNvSpPr txBox="1"/>
          <p:nvPr/>
        </p:nvSpPr>
        <p:spPr>
          <a:xfrm>
            <a:off x="3779113" y="4485850"/>
            <a:ext cx="644957" cy="1862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B9BD5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216000" indent="-216000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6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144463" lvl="1" indent="-144463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1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3pPr>
            <a:lvl4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4pPr>
            <a:lvl5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5pPr>
            <a:lvl6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6pPr>
            <a:lvl7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7pPr>
            <a:lvl8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8pPr>
            <a:lvl9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9pPr>
          </a:lstStyle>
          <a:p>
            <a:pPr lvl="1"/>
            <a:r>
              <a:rPr lang="ko-KR" altLang="en-US" dirty="0" err="1">
                <a:latin typeface="+mj-ea"/>
                <a:ea typeface="+mj-ea"/>
              </a:rPr>
              <a:t>물적관리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B73E79E-B0E8-420A-AE89-71587DA594C8}"/>
              </a:ext>
            </a:extLst>
          </p:cNvPr>
          <p:cNvSpPr txBox="1"/>
          <p:nvPr/>
        </p:nvSpPr>
        <p:spPr>
          <a:xfrm>
            <a:off x="3779113" y="4762331"/>
            <a:ext cx="644957" cy="1862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B9BD5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216000" indent="-216000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6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144463" lvl="1" indent="-144463" fontAlgn="base" latinLnBrk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Blip>
                <a:blip r:embed="rId2"/>
              </a:buBlip>
              <a:defRPr kumimoji="1" sz="1100" spc="-3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3pPr>
            <a:lvl4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4pPr>
            <a:lvl5pPr algn="ctr" fontAlgn="base" latinLnBrk="1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5pPr>
            <a:lvl6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6pPr>
            <a:lvl7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7pPr>
            <a:lvl8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8pPr>
            <a:lvl9pPr defTabSz="914400" latinLnBrk="1">
              <a:defRPr kumimoji="1" sz="1200">
                <a:latin typeface="굴림" pitchFamily="50" charset="-127"/>
                <a:ea typeface="굴림" pitchFamily="50" charset="-127"/>
              </a:defRPr>
            </a:lvl9pPr>
          </a:lstStyle>
          <a:p>
            <a:pPr lvl="1"/>
            <a:r>
              <a:rPr lang="ko-KR" altLang="en-US" dirty="0">
                <a:latin typeface="+mj-ea"/>
                <a:ea typeface="+mj-ea"/>
              </a:rPr>
              <a:t>예산관리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751288A-C2AA-47DB-B935-1E7AF27CA195}"/>
              </a:ext>
            </a:extLst>
          </p:cNvPr>
          <p:cNvCxnSpPr/>
          <p:nvPr/>
        </p:nvCxnSpPr>
        <p:spPr>
          <a:xfrm>
            <a:off x="852259" y="4421593"/>
            <a:ext cx="1333126" cy="0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75000"/>
              </a:schemeClr>
            </a:solidFill>
            <a:prstDash val="sysDot"/>
          </a:ln>
          <a:effectLst/>
        </p:spPr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9A03EF8-B098-41EA-B777-1AB5C71B44ED}"/>
              </a:ext>
            </a:extLst>
          </p:cNvPr>
          <p:cNvCxnSpPr/>
          <p:nvPr/>
        </p:nvCxnSpPr>
        <p:spPr>
          <a:xfrm>
            <a:off x="852259" y="4699193"/>
            <a:ext cx="1333126" cy="0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75000"/>
              </a:schemeClr>
            </a:solidFill>
            <a:prstDash val="sysDot"/>
          </a:ln>
          <a:effectLst/>
        </p:spPr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887E79E-2DB8-49F8-98C8-13095022E4CA}"/>
              </a:ext>
            </a:extLst>
          </p:cNvPr>
          <p:cNvCxnSpPr/>
          <p:nvPr/>
        </p:nvCxnSpPr>
        <p:spPr>
          <a:xfrm>
            <a:off x="852259" y="4976792"/>
            <a:ext cx="1333126" cy="0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75000"/>
              </a:schemeClr>
            </a:solidFill>
            <a:prstDash val="sysDot"/>
          </a:ln>
          <a:effectLst/>
        </p:spPr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AECF6AB-2B2A-48FC-831D-FB77EE08E90B}"/>
              </a:ext>
            </a:extLst>
          </p:cNvPr>
          <p:cNvCxnSpPr/>
          <p:nvPr/>
        </p:nvCxnSpPr>
        <p:spPr>
          <a:xfrm>
            <a:off x="2274626" y="4421033"/>
            <a:ext cx="1333126" cy="0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75000"/>
              </a:schemeClr>
            </a:solidFill>
            <a:prstDash val="sysDot"/>
          </a:ln>
          <a:effectLst/>
        </p:spPr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B8679BD-7461-4514-8254-A29CF7B75814}"/>
              </a:ext>
            </a:extLst>
          </p:cNvPr>
          <p:cNvCxnSpPr/>
          <p:nvPr/>
        </p:nvCxnSpPr>
        <p:spPr>
          <a:xfrm>
            <a:off x="2274626" y="4697513"/>
            <a:ext cx="1333126" cy="0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75000"/>
              </a:schemeClr>
            </a:solidFill>
            <a:prstDash val="sysDot"/>
          </a:ln>
          <a:effectLst/>
        </p:spPr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19FF65B-09CF-4420-956A-FD63E05A5B0F}"/>
              </a:ext>
            </a:extLst>
          </p:cNvPr>
          <p:cNvCxnSpPr/>
          <p:nvPr/>
        </p:nvCxnSpPr>
        <p:spPr>
          <a:xfrm>
            <a:off x="2274626" y="4973994"/>
            <a:ext cx="1333126" cy="0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75000"/>
              </a:schemeClr>
            </a:solidFill>
            <a:prstDash val="sysDot"/>
          </a:ln>
          <a:effectLst/>
        </p:spPr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E281BB2-A728-463C-99EA-D599AB940B02}"/>
              </a:ext>
            </a:extLst>
          </p:cNvPr>
          <p:cNvCxnSpPr/>
          <p:nvPr/>
        </p:nvCxnSpPr>
        <p:spPr>
          <a:xfrm>
            <a:off x="3696993" y="4421033"/>
            <a:ext cx="1333126" cy="0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75000"/>
              </a:schemeClr>
            </a:solidFill>
            <a:prstDash val="sysDot"/>
          </a:ln>
          <a:effectLst/>
        </p:spPr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CDB0FDE-6459-4CC9-9973-ABBEC057AC8D}"/>
              </a:ext>
            </a:extLst>
          </p:cNvPr>
          <p:cNvCxnSpPr/>
          <p:nvPr/>
        </p:nvCxnSpPr>
        <p:spPr>
          <a:xfrm>
            <a:off x="3696993" y="4697513"/>
            <a:ext cx="1333126" cy="0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75000"/>
              </a:schemeClr>
            </a:solidFill>
            <a:prstDash val="sysDot"/>
          </a:ln>
          <a:effectLst/>
        </p:spPr>
      </p:cxnSp>
      <p:graphicFrame>
        <p:nvGraphicFramePr>
          <p:cNvPr id="123" name="표 122">
            <a:extLst>
              <a:ext uri="{FF2B5EF4-FFF2-40B4-BE49-F238E27FC236}">
                <a16:creationId xmlns:a16="http://schemas.microsoft.com/office/drawing/2014/main" id="{5403D5BE-EE69-4F22-9612-A5B193F3481D}"/>
              </a:ext>
            </a:extLst>
          </p:cNvPr>
          <p:cNvGraphicFramePr>
            <a:graphicFrameLocks noGrp="1"/>
          </p:cNvGraphicFramePr>
          <p:nvPr/>
        </p:nvGraphicFramePr>
        <p:xfrm>
          <a:off x="825205" y="5420177"/>
          <a:ext cx="4286227" cy="1222920"/>
        </p:xfrm>
        <a:graphic>
          <a:graphicData uri="http://schemas.openxmlformats.org/drawingml/2006/table">
            <a:tbl>
              <a:tblPr firstRow="1" bandRow="1"/>
              <a:tblGrid>
                <a:gridCol w="1205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45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5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위험관리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5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진도관리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5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자원관리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5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1" indent="0" algn="ctr" defTabSz="95726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Pct val="10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의사결정지연</a:t>
                      </a: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●</a:t>
                      </a: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1" indent="0" algn="ctr" defTabSz="95726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Pct val="10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en-US" altLang="ko-KR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TF</a:t>
                      </a:r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팀 투입</a:t>
                      </a: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1" indent="0" algn="ctr" defTabSz="95726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Pct val="10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분야별 전문가</a:t>
                      </a: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1" indent="0" algn="ctr" defTabSz="95726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Pct val="10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사업자간 공유 부재</a:t>
                      </a: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◑</a:t>
                      </a: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1" indent="0" algn="ctr" defTabSz="95726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Pct val="10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사업관리요원</a:t>
                      </a:r>
                      <a:br>
                        <a:rPr kumimoji="1" lang="en-US" altLang="ko-KR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추가 지원</a:t>
                      </a: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1" indent="0" algn="ctr" defTabSz="95726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Pct val="10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협의회 가동</a:t>
                      </a: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1" indent="0" algn="ctr" defTabSz="95726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Pct val="10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업무량 편중</a:t>
                      </a: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1" indent="0" algn="ctr" defTabSz="95726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Pct val="10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1" lang="ko-KR" altLang="en-US" sz="1000" b="0" kern="1200" spc="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인력별</a:t>
                      </a:r>
                      <a:r>
                        <a:rPr kumimoji="1" lang="ko-KR" altLang="en-US" sz="1000" b="0" kern="12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업무량 재분배</a:t>
                      </a: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1" indent="0" algn="ctr" defTabSz="95726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Pct val="100000"/>
                        <a:buFont typeface="Arial" pitchFamily="34" charset="0"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en-US" sz="1000" b="0" kern="1200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7723" marR="77723" marT="38862" marB="3886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396C413-D3F3-417B-A531-7FDA67654219}"/>
              </a:ext>
            </a:extLst>
          </p:cNvPr>
          <p:cNvGrpSpPr/>
          <p:nvPr/>
        </p:nvGrpSpPr>
        <p:grpSpPr>
          <a:xfrm>
            <a:off x="5415976" y="6433180"/>
            <a:ext cx="4599538" cy="457152"/>
            <a:chOff x="5415976" y="6433180"/>
            <a:chExt cx="3015165" cy="457152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135AB7A-9624-4D60-A902-7CDB99CB6678}"/>
                </a:ext>
              </a:extLst>
            </p:cNvPr>
            <p:cNvSpPr/>
            <p:nvPr/>
          </p:nvSpPr>
          <p:spPr>
            <a:xfrm>
              <a:off x="5415976" y="6433180"/>
              <a:ext cx="1518390" cy="457152"/>
            </a:xfrm>
            <a:prstGeom prst="rect">
              <a:avLst/>
            </a:prstGeom>
            <a:solidFill>
              <a:srgbClr val="4F81BD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tIns="36000" rIns="72000" bIns="36000" anchor="ctr"/>
            <a:lstStyle/>
            <a:p>
              <a:pPr marL="0" lvl="1" indent="-195363" algn="ctr" defTabSz="1152631"/>
              <a:r>
                <a:rPr lang="en-US" altLang="ko-KR" sz="1200" b="1" dirty="0">
                  <a:ln>
                    <a:solidFill>
                      <a:srgbClr val="FF505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SW</a:t>
              </a:r>
              <a:r>
                <a:rPr lang="ko-KR" altLang="en-US" sz="1200" b="1">
                  <a:ln>
                    <a:solidFill>
                      <a:srgbClr val="FF505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사업저장소 등록</a:t>
              </a:r>
              <a:endParaRPr lang="ko-KR" altLang="en-US" sz="1200" b="1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D334068-AA78-4EC4-8675-F05065BFAB0D}"/>
                </a:ext>
              </a:extLst>
            </p:cNvPr>
            <p:cNvSpPr/>
            <p:nvPr/>
          </p:nvSpPr>
          <p:spPr>
            <a:xfrm>
              <a:off x="6935040" y="6433180"/>
              <a:ext cx="1496101" cy="457152"/>
            </a:xfrm>
            <a:prstGeom prst="rect">
              <a:avLst/>
            </a:prstGeom>
            <a:solidFill>
              <a:srgbClr val="1D93E3"/>
            </a:solidFill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 tIns="36000" rIns="72000" bIns="36000" anchor="ctr"/>
            <a:lstStyle/>
            <a:p>
              <a:pPr marL="0" lvl="1" indent="-195363" algn="ctr" defTabSz="1152631"/>
              <a:r>
                <a:rPr lang="en-US" altLang="ko-KR" sz="1200" b="1" dirty="0">
                  <a:ln>
                    <a:solidFill>
                      <a:srgbClr val="FF505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EA </a:t>
              </a:r>
              <a:r>
                <a:rPr lang="ko-KR" altLang="en-US" sz="1200" b="1">
                  <a:ln>
                    <a:solidFill>
                      <a:srgbClr val="FF505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현행화</a:t>
              </a:r>
              <a:endParaRPr lang="ko-KR" altLang="en-US" sz="1200" b="1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7640100-235D-4208-A69C-B3C485360B84}"/>
              </a:ext>
            </a:extLst>
          </p:cNvPr>
          <p:cNvSpPr/>
          <p:nvPr/>
        </p:nvSpPr>
        <p:spPr>
          <a:xfrm>
            <a:off x="5430080" y="3262139"/>
            <a:ext cx="4591677" cy="3639993"/>
          </a:xfrm>
          <a:prstGeom prst="rect">
            <a:avLst/>
          </a:prstGeom>
          <a:noFill/>
          <a:ln w="38100">
            <a:solidFill>
              <a:srgbClr val="0458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dirty="0" err="1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CB22674-1803-41F4-9ED4-94FA6BFE7D2B}"/>
              </a:ext>
            </a:extLst>
          </p:cNvPr>
          <p:cNvSpPr/>
          <p:nvPr/>
        </p:nvSpPr>
        <p:spPr>
          <a:xfrm>
            <a:off x="6146176" y="5468928"/>
            <a:ext cx="3439716" cy="605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5725" lvl="1" indent="-85725" defTabSz="1043056">
              <a:spcAft>
                <a:spcPts val="1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SW</a:t>
            </a:r>
            <a:r>
              <a:rPr lang="ko-KR" altLang="en-US" sz="12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사업저장소 등록 기준 적용으로 체계적인 관리 </a:t>
            </a:r>
          </a:p>
          <a:p>
            <a:pPr marL="85725" lvl="1" indent="-85725" defTabSz="1043056">
              <a:spcAft>
                <a:spcPts val="150"/>
              </a:spcAft>
              <a:buSzPct val="100000"/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신규 개발 시스템에 대한 유지운영을 위한 산출물 현행화</a:t>
            </a:r>
            <a:endParaRPr lang="en-US" altLang="ko-KR" sz="1200" spc="-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85725" lvl="1" indent="-85725" defTabSz="1043056">
              <a:spcAft>
                <a:spcPts val="150"/>
              </a:spcAft>
              <a:buSzPct val="100000"/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 최종결과에 따른 </a:t>
            </a:r>
            <a:r>
              <a:rPr lang="en-US" altLang="ko-KR" sz="12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FP </a:t>
            </a:r>
            <a:r>
              <a:rPr lang="ko-KR" altLang="en-US" sz="1200" spc="-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상세법</a:t>
            </a:r>
            <a:r>
              <a:rPr lang="ko-KR" altLang="en-US" sz="12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산출 </a:t>
            </a:r>
            <a:endParaRPr lang="en-US" altLang="ko-KR" sz="1200" spc="-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B3E24EC-EE1C-4557-917D-FD01D03200E6}"/>
              </a:ext>
            </a:extLst>
          </p:cNvPr>
          <p:cNvSpPr/>
          <p:nvPr/>
        </p:nvSpPr>
        <p:spPr>
          <a:xfrm>
            <a:off x="8019539" y="4406388"/>
            <a:ext cx="1344621" cy="11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4" name="모서리가 둥근 직사각형 114">
            <a:extLst>
              <a:ext uri="{FF2B5EF4-FFF2-40B4-BE49-F238E27FC236}">
                <a16:creationId xmlns:a16="http://schemas.microsoft.com/office/drawing/2014/main" id="{34BDB10F-9237-4875-BD4E-E1787C675A89}"/>
              </a:ext>
            </a:extLst>
          </p:cNvPr>
          <p:cNvSpPr/>
          <p:nvPr/>
        </p:nvSpPr>
        <p:spPr>
          <a:xfrm>
            <a:off x="5907590" y="3775480"/>
            <a:ext cx="3612357" cy="37796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38862" bIns="38862" anchor="ctr"/>
          <a:lstStyle/>
          <a:p>
            <a:pPr marL="0" lvl="1" indent="-195363" algn="ctr" defTabSz="1152631"/>
            <a:r>
              <a:rPr lang="ko-KR" altLang="en-US" sz="1400" b="1" spc="-65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산출물 및 </a:t>
            </a:r>
            <a:r>
              <a:rPr lang="en-US" altLang="ko-KR" sz="1400" b="1" spc="-65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EA</a:t>
            </a:r>
            <a:r>
              <a:rPr lang="ko-KR" altLang="en-US" sz="1400" b="1" spc="-65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현행화</a:t>
            </a:r>
            <a:r>
              <a:rPr lang="en-US" altLang="ko-KR" sz="1400" b="1" spc="-65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, SW</a:t>
            </a:r>
            <a:r>
              <a:rPr lang="ko-KR" altLang="en-US" sz="1400" b="1" spc="-65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저장소 등록</a:t>
            </a: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58DD7024-63E1-4938-A95B-60BEC568B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684" y="4389635"/>
            <a:ext cx="2348505" cy="295275"/>
          </a:xfrm>
          <a:prstGeom prst="rect">
            <a:avLst/>
          </a:prstGeom>
        </p:spPr>
      </p:pic>
      <p:sp>
        <p:nvSpPr>
          <p:cNvPr id="137" name="모서리가 둥근 직사각형 74">
            <a:extLst>
              <a:ext uri="{FF2B5EF4-FFF2-40B4-BE49-F238E27FC236}">
                <a16:creationId xmlns:a16="http://schemas.microsoft.com/office/drawing/2014/main" id="{4516D04B-9077-4E7F-8B98-D0921EA18C8B}"/>
              </a:ext>
            </a:extLst>
          </p:cNvPr>
          <p:cNvSpPr/>
          <p:nvPr/>
        </p:nvSpPr>
        <p:spPr>
          <a:xfrm>
            <a:off x="5864484" y="4988306"/>
            <a:ext cx="1167405" cy="25800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38862" bIns="38862" anchor="ctr"/>
          <a:lstStyle/>
          <a:p>
            <a:pPr marL="0" lvl="1" indent="-195363" algn="ctr" defTabSz="1152631" latinLnBrk="1"/>
            <a:r>
              <a:rPr lang="ko-KR" altLang="en-US" sz="1100" spc="-65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개발산출물</a:t>
            </a:r>
          </a:p>
        </p:txBody>
      </p:sp>
      <p:sp>
        <p:nvSpPr>
          <p:cNvPr id="138" name="모서리가 둥근 직사각형 75">
            <a:extLst>
              <a:ext uri="{FF2B5EF4-FFF2-40B4-BE49-F238E27FC236}">
                <a16:creationId xmlns:a16="http://schemas.microsoft.com/office/drawing/2014/main" id="{97560B33-8E9E-4353-AAFD-17B93D6DFCB2}"/>
              </a:ext>
            </a:extLst>
          </p:cNvPr>
          <p:cNvSpPr/>
          <p:nvPr/>
        </p:nvSpPr>
        <p:spPr>
          <a:xfrm>
            <a:off x="7154325" y="4988306"/>
            <a:ext cx="1167405" cy="25800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38862" bIns="38862" anchor="ctr"/>
          <a:lstStyle/>
          <a:p>
            <a:pPr marL="0" lvl="1" indent="-195363" algn="ctr" defTabSz="1152631" latinLnBrk="1"/>
            <a:r>
              <a:rPr lang="en-US" altLang="ko-KR" sz="1100" spc="-65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DB</a:t>
            </a:r>
            <a:r>
              <a:rPr lang="ko-KR" altLang="en-US" sz="1100" spc="-65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설계서</a:t>
            </a:r>
            <a:endParaRPr lang="ko-KR" altLang="en-US" sz="1100" spc="-65" dirty="0">
              <a:ln>
                <a:solidFill>
                  <a:srgbClr val="FF505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9" name="모서리가 둥근 직사각형 76">
            <a:extLst>
              <a:ext uri="{FF2B5EF4-FFF2-40B4-BE49-F238E27FC236}">
                <a16:creationId xmlns:a16="http://schemas.microsoft.com/office/drawing/2014/main" id="{C1D74E57-0AB0-4D3D-A7F0-7E2CEFDD5AC9}"/>
              </a:ext>
            </a:extLst>
          </p:cNvPr>
          <p:cNvSpPr/>
          <p:nvPr/>
        </p:nvSpPr>
        <p:spPr>
          <a:xfrm>
            <a:off x="8418487" y="4988306"/>
            <a:ext cx="1167405" cy="25800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tIns="38862" bIns="38862" anchor="ctr"/>
          <a:lstStyle/>
          <a:p>
            <a:pPr marL="0" lvl="1" indent="-195363" algn="ctr" defTabSz="1152631" latinLnBrk="1"/>
            <a:r>
              <a:rPr lang="ko-KR" altLang="en-US" sz="1100" spc="-65" dirty="0">
                <a:ln>
                  <a:solidFill>
                    <a:srgbClr val="FF505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매뉴얼</a:t>
            </a:r>
          </a:p>
        </p:txBody>
      </p:sp>
      <p:sp>
        <p:nvSpPr>
          <p:cNvPr id="140" name="양쪽 모서리가 둥근 사각형 41">
            <a:extLst>
              <a:ext uri="{FF2B5EF4-FFF2-40B4-BE49-F238E27FC236}">
                <a16:creationId xmlns:a16="http://schemas.microsoft.com/office/drawing/2014/main" id="{FBBD6A6A-54C5-4783-968D-096D1E0FFD76}"/>
              </a:ext>
            </a:extLst>
          </p:cNvPr>
          <p:cNvSpPr/>
          <p:nvPr/>
        </p:nvSpPr>
        <p:spPr>
          <a:xfrm>
            <a:off x="663412" y="3253940"/>
            <a:ext cx="4605439" cy="2985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6984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rIns="0"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r>
              <a:rPr lang="ko-KR" altLang="en-US" sz="1400" b="1" kern="0" spc="-100" dirty="0">
                <a:ln>
                  <a:solidFill>
                    <a:srgbClr val="21507A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경험과 노하우에 의한 사업관리체계 적용</a:t>
            </a:r>
          </a:p>
        </p:txBody>
      </p:sp>
      <p:sp>
        <p:nvSpPr>
          <p:cNvPr id="141" name="양쪽 모서리가 둥근 사각형 41">
            <a:extLst>
              <a:ext uri="{FF2B5EF4-FFF2-40B4-BE49-F238E27FC236}">
                <a16:creationId xmlns:a16="http://schemas.microsoft.com/office/drawing/2014/main" id="{E06BE411-32BE-4BE8-8F59-0094F083B88E}"/>
              </a:ext>
            </a:extLst>
          </p:cNvPr>
          <p:cNvSpPr/>
          <p:nvPr/>
        </p:nvSpPr>
        <p:spPr>
          <a:xfrm>
            <a:off x="5410075" y="3253940"/>
            <a:ext cx="4605439" cy="2985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458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kern="0" spc="-50" dirty="0">
                <a:ln>
                  <a:solidFill>
                    <a:srgbClr val="21507A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정부표준 품질관리 체계 적용</a:t>
            </a: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AE04205A-0110-4236-AEE6-D2F1C2F93FE0}"/>
              </a:ext>
            </a:extLst>
          </p:cNvPr>
          <p:cNvGrpSpPr/>
          <p:nvPr/>
        </p:nvGrpSpPr>
        <p:grpSpPr>
          <a:xfrm>
            <a:off x="676298" y="1729178"/>
            <a:ext cx="9339216" cy="1295930"/>
            <a:chOff x="658018" y="1842349"/>
            <a:chExt cx="9695486" cy="908316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F1D7DFE7-4F02-4414-AB5D-DBC567A56ABD}"/>
                </a:ext>
              </a:extLst>
            </p:cNvPr>
            <p:cNvGrpSpPr/>
            <p:nvPr/>
          </p:nvGrpSpPr>
          <p:grpSpPr>
            <a:xfrm>
              <a:off x="658018" y="1842349"/>
              <a:ext cx="9695486" cy="908316"/>
              <a:chOff x="658018" y="1842349"/>
              <a:chExt cx="9695486" cy="908316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4873480B-A810-45B0-A43F-6DAB0E5C8181}"/>
                  </a:ext>
                </a:extLst>
              </p:cNvPr>
              <p:cNvGrpSpPr/>
              <p:nvPr/>
            </p:nvGrpSpPr>
            <p:grpSpPr>
              <a:xfrm>
                <a:off x="658018" y="1842349"/>
                <a:ext cx="1188496" cy="908313"/>
                <a:chOff x="179388" y="1390375"/>
                <a:chExt cx="1217184" cy="743225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A05E4995-7EFD-48EA-962F-5720D1616063}"/>
                    </a:ext>
                  </a:extLst>
                </p:cNvPr>
                <p:cNvSpPr/>
                <p:nvPr/>
              </p:nvSpPr>
              <p:spPr>
                <a:xfrm>
                  <a:off x="179772" y="1390375"/>
                  <a:ext cx="1216800" cy="743225"/>
                </a:xfrm>
                <a:prstGeom prst="rect">
                  <a:avLst/>
                </a:prstGeom>
                <a:solidFill>
                  <a:srgbClr val="C1C6D1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tIns="108000"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00" b="0" i="0" u="none" strike="noStrike" kern="0" cap="none" spc="0" normalizeH="0" baseline="0" noProof="0" dirty="0">
                    <a:ln>
                      <a:solidFill>
                        <a:sysClr val="window" lastClr="FFFFFF">
                          <a:alpha val="0"/>
                        </a:sys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87F486-E79C-4C89-B288-F9405257DCAA}"/>
                    </a:ext>
                  </a:extLst>
                </p:cNvPr>
                <p:cNvSpPr txBox="1"/>
                <p:nvPr/>
              </p:nvSpPr>
              <p:spPr>
                <a:xfrm>
                  <a:off x="179388" y="1460180"/>
                  <a:ext cx="1217184" cy="14794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0" tIns="0" rIns="0" bIns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119063" lvl="1" indent="-119063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Char char="•"/>
                    <a:tabLst>
                      <a:tab pos="5648325" algn="l"/>
                    </a:tabLst>
                    <a:defRPr kumimoji="0" sz="14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1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defRPr>
                  </a:lvl2pPr>
                </a:lstStyle>
                <a:p>
                  <a:pPr marL="0" marR="0" lvl="1" indent="0" algn="ctr" defTabSz="1064126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45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762421" algn="l"/>
                    </a:tabLst>
                    <a:defRPr/>
                  </a:pPr>
                  <a:r>
                    <a:rPr kumimoji="0" lang="ko-KR" altLang="en-US" b="0" i="0" u="none" strike="noStrike" kern="0" cap="none" spc="0" normalizeH="0" baseline="0" noProof="0" dirty="0">
                      <a:ln>
                        <a:solidFill>
                          <a:prstClr val="white">
                            <a:alpha val="4000"/>
                          </a:prstClr>
                        </a:solidFill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형상관리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DD45A55E-782A-4242-8944-0585DB4C5495}"/>
                    </a:ext>
                  </a:extLst>
                </p:cNvPr>
                <p:cNvSpPr txBox="1"/>
                <p:nvPr/>
              </p:nvSpPr>
              <p:spPr>
                <a:xfrm>
                  <a:off x="215238" y="1690206"/>
                  <a:ext cx="1145867" cy="42270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73454" tIns="0" rIns="73454" bIns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0" lvl="1" indent="0" algn="ctr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648325" algn="l"/>
                    </a:tabLst>
                    <a:defRPr kumimoji="0" sz="14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1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defRPr>
                  </a:lvl2pPr>
                </a:lstStyle>
                <a:p>
                  <a:pPr lvl="1" defTabSz="1064126">
                    <a:spcAft>
                      <a:spcPts val="0"/>
                    </a:spcAft>
                    <a:tabLst>
                      <a:tab pos="5762421" algn="l"/>
                    </a:tabLst>
                    <a:defRPr/>
                  </a:pPr>
                  <a:r>
                    <a:rPr lang="ko-KR" altLang="en-US" sz="1000" kern="0" spc="-4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형상항목기준선 수립</a:t>
                  </a:r>
                  <a:r>
                    <a:rPr lang="en-US" altLang="ko-KR" sz="1000" kern="0" spc="-4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4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항목 정의</a:t>
                  </a:r>
                  <a:r>
                    <a:rPr lang="en-US" altLang="ko-KR" sz="1000" kern="0" spc="-4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</a:t>
                  </a:r>
                  <a:r>
                    <a:rPr lang="ko-KR" altLang="en-US" sz="1000" kern="0" spc="-40" dirty="0" err="1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변경통제</a:t>
                  </a:r>
                  <a:r>
                    <a:rPr lang="en-US" altLang="ko-KR" sz="1000" kern="0" spc="-4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4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감사 및 보고</a:t>
                  </a:r>
                </a:p>
              </p:txBody>
            </p: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4CA8CE75-871C-43F8-8D4D-073ED58A427F}"/>
                  </a:ext>
                </a:extLst>
              </p:cNvPr>
              <p:cNvGrpSpPr/>
              <p:nvPr/>
            </p:nvGrpSpPr>
            <p:grpSpPr>
              <a:xfrm>
                <a:off x="1869964" y="1842349"/>
                <a:ext cx="1193166" cy="908313"/>
                <a:chOff x="1394741" y="1390375"/>
                <a:chExt cx="1221967" cy="743225"/>
              </a:xfrm>
            </p:grpSpPr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4A650D7C-24BC-44D1-9E27-C38C772B0322}"/>
                    </a:ext>
                  </a:extLst>
                </p:cNvPr>
                <p:cNvSpPr/>
                <p:nvPr/>
              </p:nvSpPr>
              <p:spPr>
                <a:xfrm>
                  <a:off x="1399908" y="1390375"/>
                  <a:ext cx="1216800" cy="743225"/>
                </a:xfrm>
                <a:prstGeom prst="rect">
                  <a:avLst/>
                </a:prstGeom>
                <a:solidFill>
                  <a:srgbClr val="C1C6D1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tIns="108000"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00" b="0" i="0" u="none" strike="noStrike" kern="0" cap="none" spc="0" normalizeH="0" baseline="0" noProof="0" dirty="0">
                    <a:ln>
                      <a:solidFill>
                        <a:sysClr val="window" lastClr="FFFFFF">
                          <a:alpha val="0"/>
                        </a:sys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D0C7B885-E458-433C-BE06-78F45CF31341}"/>
                    </a:ext>
                  </a:extLst>
                </p:cNvPr>
                <p:cNvSpPr txBox="1"/>
                <p:nvPr/>
              </p:nvSpPr>
              <p:spPr>
                <a:xfrm>
                  <a:off x="1394741" y="1460180"/>
                  <a:ext cx="1217184" cy="14794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0" tIns="0" rIns="0" bIns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119063" lvl="1" indent="-119063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Char char="•"/>
                    <a:tabLst>
                      <a:tab pos="5648325" algn="l"/>
                    </a:tabLst>
                    <a:defRPr kumimoji="0" sz="14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1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defRPr>
                  </a:lvl2pPr>
                </a:lstStyle>
                <a:p>
                  <a:pPr marL="0" lvl="1" indent="0" algn="ctr" defTabSz="1064126">
                    <a:spcAft>
                      <a:spcPts val="245"/>
                    </a:spcAft>
                    <a:buNone/>
                    <a:tabLst>
                      <a:tab pos="5762421" algn="l"/>
                    </a:tabLst>
                    <a:defRPr/>
                  </a:pPr>
                  <a:r>
                    <a:rPr lang="ko-KR" altLang="en-US" kern="0" dirty="0">
                      <a:ln>
                        <a:solidFill>
                          <a:prstClr val="white">
                            <a:alpha val="4000"/>
                          </a:prstClr>
                        </a:solidFill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자원관리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72396661-D377-44A4-A03D-86A63CD18DBD}"/>
                    </a:ext>
                  </a:extLst>
                </p:cNvPr>
                <p:cNvSpPr txBox="1"/>
                <p:nvPr/>
              </p:nvSpPr>
              <p:spPr>
                <a:xfrm>
                  <a:off x="1430591" y="1743043"/>
                  <a:ext cx="1145867" cy="31702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73454" tIns="0" rIns="73454" bIns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0" lvl="1" indent="0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648325" algn="l"/>
                    </a:tabLst>
                    <a:defRPr kumimoji="0" sz="9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1"/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</a:lstStyle>
                <a:p>
                  <a:pPr lvl="1" algn="ctr" defTabSz="1064126">
                    <a:spcAft>
                      <a:spcPts val="0"/>
                    </a:spcAft>
                    <a:tabLst>
                      <a:tab pos="5762421" algn="l"/>
                    </a:tabLst>
                    <a:defRPr/>
                  </a:pPr>
                  <a:r>
                    <a:rPr lang="ko-KR" altLang="en-US" sz="1000" kern="0" spc="-4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프로젝트 단계별 인적</a:t>
                  </a:r>
                  <a:r>
                    <a:rPr lang="en-US" altLang="ko-KR" sz="1000" kern="0" spc="-4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40" dirty="0" err="1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물적자원</a:t>
                  </a:r>
                  <a:r>
                    <a:rPr lang="ko-KR" altLang="en-US" sz="1000" kern="0" spc="-4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관리 및 보고</a:t>
                  </a: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89B0E91F-AF15-41CC-A571-408BCF33C99E}"/>
                  </a:ext>
                </a:extLst>
              </p:cNvPr>
              <p:cNvGrpSpPr/>
              <p:nvPr/>
            </p:nvGrpSpPr>
            <p:grpSpPr>
              <a:xfrm>
                <a:off x="7948763" y="1842349"/>
                <a:ext cx="1192793" cy="908313"/>
                <a:chOff x="7467106" y="1390375"/>
                <a:chExt cx="1221584" cy="743225"/>
              </a:xfrm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0305A465-4825-4F39-A72C-9C3D79955BB3}"/>
                    </a:ext>
                  </a:extLst>
                </p:cNvPr>
                <p:cNvSpPr/>
                <p:nvPr/>
              </p:nvSpPr>
              <p:spPr>
                <a:xfrm>
                  <a:off x="7467106" y="1390375"/>
                  <a:ext cx="1216800" cy="743225"/>
                </a:xfrm>
                <a:prstGeom prst="rect">
                  <a:avLst/>
                </a:prstGeom>
                <a:solidFill>
                  <a:srgbClr val="C1C6D1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tIns="108000"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00" b="0" i="0" u="none" strike="noStrike" kern="0" cap="none" spc="0" normalizeH="0" baseline="0" noProof="0" dirty="0">
                    <a:ln>
                      <a:solidFill>
                        <a:sysClr val="window" lastClr="FFFFFF">
                          <a:alpha val="0"/>
                        </a:sys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38274C41-DE30-4A9C-BAB3-D873F429F255}"/>
                    </a:ext>
                  </a:extLst>
                </p:cNvPr>
                <p:cNvSpPr txBox="1"/>
                <p:nvPr/>
              </p:nvSpPr>
              <p:spPr>
                <a:xfrm>
                  <a:off x="7471506" y="1460180"/>
                  <a:ext cx="1217184" cy="14794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0" tIns="0" rIns="0" bIns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0" lvl="1" indent="0" algn="ctr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648325" algn="l"/>
                    </a:tabLst>
                    <a:defRPr kumimoji="0" sz="14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1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defRPr>
                  </a:lvl2pPr>
                </a:lstStyle>
                <a:p>
                  <a:pPr marL="0" marR="0" lvl="1" indent="0" algn="ctr" defTabSz="1064126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45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762421" algn="l"/>
                    </a:tabLst>
                    <a:defRPr/>
                  </a:pPr>
                  <a:r>
                    <a:rPr kumimoji="0" lang="ko-KR" altLang="en-US" b="0" i="0" u="none" strike="noStrike" kern="0" cap="none" spc="0" normalizeH="0" baseline="0" noProof="0" dirty="0">
                      <a:ln>
                        <a:solidFill>
                          <a:prstClr val="white">
                            <a:alpha val="4000"/>
                          </a:prstClr>
                        </a:solidFill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문서관리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DF142182-27C0-4F50-8200-6E4C5F85D62F}"/>
                    </a:ext>
                  </a:extLst>
                </p:cNvPr>
                <p:cNvSpPr txBox="1"/>
                <p:nvPr/>
              </p:nvSpPr>
              <p:spPr>
                <a:xfrm>
                  <a:off x="7491714" y="1690206"/>
                  <a:ext cx="1176768" cy="42270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73454" tIns="0" rIns="73454" bIns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0" lvl="1" indent="0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648325" algn="l"/>
                    </a:tabLst>
                    <a:defRPr kumimoji="0" sz="9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1"/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</a:lstStyle>
                <a:p>
                  <a:pPr lvl="1" algn="ctr" defTabSz="1064126">
                    <a:spcAft>
                      <a:spcPts val="0"/>
                    </a:spcAft>
                    <a:tabLst>
                      <a:tab pos="5762421" algn="l"/>
                    </a:tabLst>
                    <a:defRPr/>
                  </a:pPr>
                  <a:r>
                    <a:rPr lang="ko-KR" altLang="en-US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문서관리 통제</a:t>
                  </a:r>
                  <a:r>
                    <a:rPr lang="en-US" altLang="ko-KR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정의</a:t>
                  </a:r>
                  <a:r>
                    <a:rPr lang="en-US" altLang="ko-KR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60" dirty="0" err="1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버전관리</a:t>
                  </a:r>
                  <a:r>
                    <a:rPr lang="en-US" altLang="ko-KR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60" dirty="0" err="1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배포관리</a:t>
                  </a:r>
                  <a:r>
                    <a:rPr lang="en-US" altLang="ko-KR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단계별 문서 관리</a:t>
                  </a: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B4E920C8-B137-47D5-ACC4-E48DE4D3BCD9}"/>
                  </a:ext>
                </a:extLst>
              </p:cNvPr>
              <p:cNvGrpSpPr/>
              <p:nvPr/>
            </p:nvGrpSpPr>
            <p:grpSpPr>
              <a:xfrm>
                <a:off x="9165008" y="1842349"/>
                <a:ext cx="1188496" cy="908313"/>
                <a:chOff x="8686861" y="1390375"/>
                <a:chExt cx="1217184" cy="743225"/>
              </a:xfrm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758620B3-5F3A-40A2-B644-494A2543157C}"/>
                    </a:ext>
                  </a:extLst>
                </p:cNvPr>
                <p:cNvSpPr/>
                <p:nvPr/>
              </p:nvSpPr>
              <p:spPr>
                <a:xfrm>
                  <a:off x="8687245" y="1390375"/>
                  <a:ext cx="1216800" cy="743225"/>
                </a:xfrm>
                <a:prstGeom prst="rect">
                  <a:avLst/>
                </a:prstGeom>
                <a:solidFill>
                  <a:srgbClr val="C1C6D1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tIns="108000"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300" b="0" i="0" u="none" strike="noStrike" kern="0" cap="none" spc="0" normalizeH="0" baseline="0" noProof="0" dirty="0">
                    <a:ln>
                      <a:solidFill>
                        <a:sysClr val="window" lastClr="FFFFFF">
                          <a:alpha val="0"/>
                        </a:sys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3C97F8C7-80B8-4366-8979-88CD04EF23A9}"/>
                    </a:ext>
                  </a:extLst>
                </p:cNvPr>
                <p:cNvSpPr txBox="1"/>
                <p:nvPr/>
              </p:nvSpPr>
              <p:spPr>
                <a:xfrm>
                  <a:off x="8686861" y="1460180"/>
                  <a:ext cx="1217184" cy="14794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0" tIns="0" rIns="0" bIns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0" lvl="1" indent="0" algn="ctr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648325" algn="l"/>
                    </a:tabLst>
                    <a:defRPr kumimoji="0" sz="14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1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defRPr>
                  </a:lvl2pPr>
                </a:lstStyle>
                <a:p>
                  <a:pPr lvl="1" defTabSz="1064126">
                    <a:spcAft>
                      <a:spcPts val="245"/>
                    </a:spcAft>
                    <a:tabLst>
                      <a:tab pos="5762421" algn="l"/>
                    </a:tabLst>
                    <a:defRPr/>
                  </a:pPr>
                  <a:r>
                    <a:rPr lang="ko-KR" altLang="en-US" kern="0" dirty="0" err="1">
                      <a:ln>
                        <a:solidFill>
                          <a:prstClr val="white">
                            <a:alpha val="4000"/>
                          </a:prstClr>
                        </a:solidFill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산출물관리</a:t>
                  </a:r>
                  <a:endParaRPr lang="ko-KR" altLang="en-US" kern="0" dirty="0">
                    <a:ln>
                      <a:solidFill>
                        <a:prstClr val="white">
                          <a:alpha val="4000"/>
                        </a:prstClr>
                      </a:solidFill>
                    </a:ln>
                    <a:gradFill>
                      <a:gsLst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1"/>
                    </a:gra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474A7B6E-E189-45D1-B61D-81F46C58B314}"/>
                    </a:ext>
                  </a:extLst>
                </p:cNvPr>
                <p:cNvSpPr txBox="1"/>
                <p:nvPr/>
              </p:nvSpPr>
              <p:spPr>
                <a:xfrm>
                  <a:off x="8722710" y="1743043"/>
                  <a:ext cx="1145867" cy="31702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73454" tIns="0" rIns="73454" bIns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0" lvl="1" indent="0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648325" algn="l"/>
                    </a:tabLst>
                    <a:defRPr kumimoji="0" sz="9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1"/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</a:lstStyle>
                <a:p>
                  <a:pPr lvl="1" algn="ctr" defTabSz="1064126">
                    <a:spcAft>
                      <a:spcPts val="0"/>
                    </a:spcAft>
                    <a:tabLst>
                      <a:tab pos="5762421" algn="l"/>
                    </a:tabLst>
                    <a:defRPr/>
                  </a:pPr>
                  <a:r>
                    <a:rPr lang="ko-KR" altLang="en-US" sz="1000" kern="0" dirty="0">
                      <a:ln>
                        <a:noFill/>
                      </a:ln>
                      <a:gradFill>
                        <a:gsLst>
                          <a:gs pos="100000">
                            <a:prstClr val="black">
                              <a:lumMod val="75000"/>
                              <a:lumOff val="25000"/>
                            </a:prstClr>
                          </a:gs>
                          <a:gs pos="0">
                            <a:prstClr val="black">
                              <a:lumMod val="75000"/>
                              <a:lumOff val="25000"/>
                            </a:prstClr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단계별 발생된 산출물 관리 및 산출물 현행화</a:t>
                  </a:r>
                </a:p>
              </p:txBody>
            </p: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9C664A83-F85C-434B-B7B8-A86CE80D8C9B}"/>
                  </a:ext>
                </a:extLst>
              </p:cNvPr>
              <p:cNvGrpSpPr/>
              <p:nvPr/>
            </p:nvGrpSpPr>
            <p:grpSpPr>
              <a:xfrm>
                <a:off x="3086580" y="1842350"/>
                <a:ext cx="1196535" cy="908313"/>
                <a:chOff x="2608263" y="1390376"/>
                <a:chExt cx="1225416" cy="743225"/>
              </a:xfrm>
            </p:grpSpPr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5D2FC083-1EBB-4643-AF01-465B12D4BAAD}"/>
                    </a:ext>
                  </a:extLst>
                </p:cNvPr>
                <p:cNvSpPr/>
                <p:nvPr/>
              </p:nvSpPr>
              <p:spPr bwMode="auto">
                <a:xfrm>
                  <a:off x="2618214" y="1390376"/>
                  <a:ext cx="1215465" cy="743225"/>
                </a:xfrm>
                <a:prstGeom prst="rect">
                  <a:avLst/>
                </a:prstGeom>
                <a:solidFill>
                  <a:srgbClr val="01A3D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tIns="108000" rtlCol="0" anchor="t" anchorCtr="0"/>
                <a:lstStyle/>
                <a:p>
                  <a:pPr lvl="1"/>
                  <a:endParaRPr lang="ko-KR" altLang="en-US" kern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69893D3E-921C-4462-B166-C695863DF037}"/>
                    </a:ext>
                  </a:extLst>
                </p:cNvPr>
                <p:cNvSpPr txBox="1"/>
                <p:nvPr/>
              </p:nvSpPr>
              <p:spPr>
                <a:xfrm>
                  <a:off x="2645944" y="1743042"/>
                  <a:ext cx="1145864" cy="31702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36727" tIns="0" rIns="36727" bIns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0" lvl="1" indent="0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648325" algn="l"/>
                    </a:tabLst>
                    <a:defRPr kumimoji="0" sz="9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1"/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</a:lstStyle>
                <a:p>
                  <a:pPr lvl="1" algn="ctr" defTabSz="1064126">
                    <a:spcAft>
                      <a:spcPts val="0"/>
                    </a:spcAft>
                    <a:tabLst>
                      <a:tab pos="5762421" algn="l"/>
                    </a:tabLst>
                    <a:defRPr/>
                  </a:pPr>
                  <a:r>
                    <a:rPr lang="ko-KR" altLang="en-US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위험 원인</a:t>
                  </a:r>
                  <a:r>
                    <a:rPr lang="en-US" altLang="ko-KR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요소 분석</a:t>
                  </a:r>
                  <a:r>
                    <a:rPr lang="en-US" altLang="ko-KR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조치</a:t>
                  </a:r>
                  <a:r>
                    <a:rPr lang="en-US" altLang="ko-KR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평가 및 </a:t>
                  </a:r>
                  <a:r>
                    <a:rPr lang="ko-KR" altLang="en-US" sz="1000" kern="0" spc="-100" dirty="0" err="1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대처계획</a:t>
                  </a:r>
                  <a:r>
                    <a:rPr lang="ko-KR" altLang="en-US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수립</a:t>
                  </a: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98AA4CA4-F1A6-4646-B2CC-1AD73C7F4CA5}"/>
                    </a:ext>
                  </a:extLst>
                </p:cNvPr>
                <p:cNvSpPr txBox="1"/>
                <p:nvPr/>
              </p:nvSpPr>
              <p:spPr>
                <a:xfrm>
                  <a:off x="2608263" y="1460181"/>
                  <a:ext cx="1217184" cy="147946"/>
                </a:xfrm>
                <a:prstGeom prst="rect">
                  <a:avLst/>
                </a:prstGeom>
                <a:noFill/>
              </p:spPr>
              <p:txBody>
                <a:bodyPr wrap="square" lIns="146907" tIns="0" rIns="146907" bIns="0" rtlCol="0" anchor="t">
                  <a:spAutoFit/>
                </a:bodyPr>
                <a:lstStyle>
                  <a:defPPr>
                    <a:defRPr lang="ko-KR"/>
                  </a:defPPr>
                  <a:lvl2pPr marL="0" marR="0" lvl="1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>
                      <a:gradFill>
                        <a:gsLst>
                          <a:gs pos="0">
                            <a:srgbClr val="FFFF00"/>
                          </a:gs>
                          <a:gs pos="100000">
                            <a:srgbClr val="FFFF00"/>
                          </a:gs>
                        </a:gsLst>
                        <a:lin ang="5400000" scaled="0"/>
                      </a:gradFill>
                      <a:effectLst>
                        <a:outerShdw blurRad="63500" algn="ctr" rotWithShape="0">
                          <a:prstClr val="black">
                            <a:alpha val="60000"/>
                          </a:prstClr>
                        </a:outerShdw>
                      </a:effectLst>
                      <a:latin typeface="Rix모던고딕 EB" pitchFamily="18" charset="-127"/>
                      <a:ea typeface="Rix모던고딕 EB" pitchFamily="18" charset="-127"/>
                    </a:defRPr>
                  </a:lvl2pPr>
                </a:lstStyle>
                <a:p>
                  <a:pPr marL="0" marR="0" lvl="1" indent="0" algn="ctr" defTabSz="10639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b="0" i="0" u="none" strike="noStrike" kern="0" cap="none" spc="0" normalizeH="0" baseline="0" noProof="0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위험관리</a:t>
                  </a:r>
                </a:p>
              </p:txBody>
            </p:sp>
          </p:grp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B661A9A4-9FF2-4073-B0ED-AAD9CE4D7ECE}"/>
                  </a:ext>
                </a:extLst>
              </p:cNvPr>
              <p:cNvGrpSpPr/>
              <p:nvPr/>
            </p:nvGrpSpPr>
            <p:grpSpPr>
              <a:xfrm>
                <a:off x="4306565" y="1842350"/>
                <a:ext cx="1193031" cy="908313"/>
                <a:chOff x="2608263" y="1390376"/>
                <a:chExt cx="1221828" cy="743225"/>
              </a:xfrm>
            </p:grpSpPr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3CA71DAD-9EA5-46B3-8C78-FC6B248894CC}"/>
                    </a:ext>
                  </a:extLst>
                </p:cNvPr>
                <p:cNvSpPr/>
                <p:nvPr/>
              </p:nvSpPr>
              <p:spPr bwMode="auto">
                <a:xfrm>
                  <a:off x="2614626" y="1390376"/>
                  <a:ext cx="1215465" cy="743225"/>
                </a:xfrm>
                <a:prstGeom prst="rect">
                  <a:avLst/>
                </a:prstGeom>
                <a:solidFill>
                  <a:srgbClr val="01A3D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tIns="108000" rtlCol="0" anchor="t" anchorCtr="0"/>
                <a:lstStyle/>
                <a:p>
                  <a:pPr lvl="1"/>
                  <a:endParaRPr lang="ko-KR" altLang="en-US" kern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EF8E6BB1-FCC4-4B8C-B830-6930DF9F4697}"/>
                    </a:ext>
                  </a:extLst>
                </p:cNvPr>
                <p:cNvSpPr txBox="1"/>
                <p:nvPr/>
              </p:nvSpPr>
              <p:spPr>
                <a:xfrm>
                  <a:off x="2645944" y="1743042"/>
                  <a:ext cx="1145864" cy="31702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73454" tIns="0" rIns="73454" bIns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0" lvl="1" indent="0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648325" algn="l"/>
                    </a:tabLst>
                    <a:defRPr kumimoji="0" sz="9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bg1"/>
                          </a:gs>
                          <a:gs pos="0">
                            <a:schemeClr val="bg1"/>
                          </a:gs>
                        </a:gsLst>
                        <a:lin ang="5400000" scaled="1"/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</a:lstStyle>
                <a:p>
                  <a:pPr lvl="1" algn="ctr" defTabSz="1064126">
                    <a:spcAft>
                      <a:spcPts val="0"/>
                    </a:spcAft>
                    <a:tabLst>
                      <a:tab pos="5762421" algn="l"/>
                    </a:tabLst>
                    <a:defRPr/>
                  </a:pPr>
                  <a:r>
                    <a:rPr lang="ko-KR" altLang="en-US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진도 계획</a:t>
                  </a:r>
                  <a:r>
                    <a:rPr lang="en-US" altLang="ko-KR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실적 관리</a:t>
                  </a:r>
                  <a:r>
                    <a:rPr lang="en-US" altLang="ko-KR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성과측정</a:t>
                  </a:r>
                  <a:r>
                    <a:rPr lang="en-US" altLang="ko-KR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 </a:t>
                  </a:r>
                  <a:r>
                    <a:rPr lang="ko-KR" altLang="en-US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분석</a:t>
                  </a:r>
                  <a:r>
                    <a:rPr lang="en-US" altLang="ko-KR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통제</a:t>
                  </a: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9E806D44-D9BA-487A-8AA2-1224FA1602FD}"/>
                    </a:ext>
                  </a:extLst>
                </p:cNvPr>
                <p:cNvSpPr txBox="1"/>
                <p:nvPr/>
              </p:nvSpPr>
              <p:spPr>
                <a:xfrm>
                  <a:off x="2608263" y="1460181"/>
                  <a:ext cx="1217184" cy="147946"/>
                </a:xfrm>
                <a:prstGeom prst="rect">
                  <a:avLst/>
                </a:prstGeom>
                <a:noFill/>
              </p:spPr>
              <p:txBody>
                <a:bodyPr wrap="square" lIns="146907" tIns="0" rIns="146907" bIns="0" rtlCol="0" anchor="t">
                  <a:spAutoFit/>
                </a:bodyPr>
                <a:lstStyle>
                  <a:defPPr>
                    <a:defRPr lang="ko-KR"/>
                  </a:defPPr>
                  <a:lvl2pPr marL="0" marR="0" lvl="1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>
                      <a:gradFill>
                        <a:gsLst>
                          <a:gs pos="0">
                            <a:srgbClr val="FFFF00"/>
                          </a:gs>
                          <a:gs pos="100000">
                            <a:srgbClr val="FFFF00"/>
                          </a:gs>
                        </a:gsLst>
                        <a:lin ang="5400000" scaled="0"/>
                      </a:gradFill>
                      <a:effectLst>
                        <a:outerShdw blurRad="63500" algn="ctr" rotWithShape="0">
                          <a:prstClr val="black">
                            <a:alpha val="60000"/>
                          </a:prstClr>
                        </a:outerShdw>
                      </a:effectLst>
                      <a:latin typeface="Rix모던고딕 EB" pitchFamily="18" charset="-127"/>
                      <a:ea typeface="Rix모던고딕 EB" pitchFamily="18" charset="-127"/>
                    </a:defRPr>
                  </a:lvl2pPr>
                </a:lstStyle>
                <a:p>
                  <a:pPr marL="0" marR="0" lvl="1" indent="0" algn="ctr" defTabSz="10639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b="0" i="0" u="none" strike="noStrike" kern="0" cap="none" spc="0" normalizeH="0" baseline="0" noProof="0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진도관리</a:t>
                  </a:r>
                </a:p>
              </p:txBody>
            </p: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210B1020-02FF-4E81-B353-105AC7729EC2}"/>
                  </a:ext>
                </a:extLst>
              </p:cNvPr>
              <p:cNvGrpSpPr/>
              <p:nvPr/>
            </p:nvGrpSpPr>
            <p:grpSpPr>
              <a:xfrm>
                <a:off x="5523046" y="1842350"/>
                <a:ext cx="1189528" cy="908313"/>
                <a:chOff x="2608263" y="1390376"/>
                <a:chExt cx="1218240" cy="743225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86FA3D4A-F26C-4D47-8C22-376527275D4C}"/>
                    </a:ext>
                  </a:extLst>
                </p:cNvPr>
                <p:cNvSpPr/>
                <p:nvPr/>
              </p:nvSpPr>
              <p:spPr bwMode="auto">
                <a:xfrm>
                  <a:off x="2611038" y="1390376"/>
                  <a:ext cx="1215465" cy="743225"/>
                </a:xfrm>
                <a:prstGeom prst="rect">
                  <a:avLst/>
                </a:prstGeom>
                <a:solidFill>
                  <a:srgbClr val="01A3D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tIns="108000" rtlCol="0" anchor="t" anchorCtr="0"/>
                <a:lstStyle/>
                <a:p>
                  <a:pPr marL="457200" marR="0" lvl="1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30DE7EDE-0CED-438A-BA13-C172B3121B2D}"/>
                    </a:ext>
                  </a:extLst>
                </p:cNvPr>
                <p:cNvSpPr txBox="1"/>
                <p:nvPr/>
              </p:nvSpPr>
              <p:spPr>
                <a:xfrm>
                  <a:off x="2645944" y="1743042"/>
                  <a:ext cx="1145863" cy="31702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73454" tIns="0" rIns="73454" bIns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0" lvl="1" indent="0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648325" algn="l"/>
                    </a:tabLst>
                    <a:defRPr kumimoji="0" sz="9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bg1"/>
                          </a:gs>
                          <a:gs pos="0">
                            <a:schemeClr val="bg1"/>
                          </a:gs>
                        </a:gsLst>
                        <a:lin ang="5400000" scaled="1"/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</a:lstStyle>
                <a:p>
                  <a:pPr lvl="1" algn="ctr" defTabSz="1064126">
                    <a:spcAft>
                      <a:spcPts val="0"/>
                    </a:spcAft>
                    <a:tabLst>
                      <a:tab pos="5762421" algn="l"/>
                    </a:tabLst>
                    <a:defRPr/>
                  </a:pPr>
                  <a:r>
                    <a:rPr lang="ko-KR" altLang="en-US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시스템에 대한 물적</a:t>
                  </a:r>
                  <a:r>
                    <a:rPr lang="en-US" altLang="ko-KR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</a:t>
                  </a:r>
                  <a:r>
                    <a:rPr lang="ko-KR" altLang="en-US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인적</a:t>
                  </a:r>
                  <a:r>
                    <a:rPr lang="en-US" altLang="ko-KR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10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기술적 보안관리 활동 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97569792-CE95-4A3D-A4F6-BCF1FB6FEED3}"/>
                    </a:ext>
                  </a:extLst>
                </p:cNvPr>
                <p:cNvSpPr txBox="1"/>
                <p:nvPr/>
              </p:nvSpPr>
              <p:spPr>
                <a:xfrm>
                  <a:off x="2608263" y="1460181"/>
                  <a:ext cx="1217184" cy="147946"/>
                </a:xfrm>
                <a:prstGeom prst="rect">
                  <a:avLst/>
                </a:prstGeom>
                <a:noFill/>
              </p:spPr>
              <p:txBody>
                <a:bodyPr wrap="square" lIns="146907" tIns="0" rIns="146907" bIns="0" rtlCol="0" anchor="t">
                  <a:spAutoFit/>
                </a:bodyPr>
                <a:lstStyle>
                  <a:defPPr>
                    <a:defRPr lang="ko-KR"/>
                  </a:defPPr>
                  <a:lvl2pPr marL="0" marR="0" lvl="1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>
                      <a:gradFill>
                        <a:gsLst>
                          <a:gs pos="0">
                            <a:srgbClr val="FFFF00"/>
                          </a:gs>
                          <a:gs pos="100000">
                            <a:srgbClr val="FFFF00"/>
                          </a:gs>
                        </a:gsLst>
                        <a:lin ang="5400000" scaled="0"/>
                      </a:gradFill>
                      <a:effectLst>
                        <a:outerShdw blurRad="63500" algn="ctr" rotWithShape="0">
                          <a:prstClr val="black">
                            <a:alpha val="60000"/>
                          </a:prstClr>
                        </a:outerShdw>
                      </a:effectLst>
                      <a:latin typeface="Rix모던고딕 EB" pitchFamily="18" charset="-127"/>
                      <a:ea typeface="Rix모던고딕 EB" pitchFamily="18" charset="-127"/>
                    </a:defRPr>
                  </a:lvl2pPr>
                </a:lstStyle>
                <a:p>
                  <a:pPr lvl="1" defTabSz="1063924">
                    <a:defRPr/>
                  </a:pPr>
                  <a:r>
                    <a:rPr lang="ko-KR" altLang="en-US" kern="0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보안관리</a:t>
                  </a: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4B7AD54-D8FA-4D36-B9F2-941F97C2A488}"/>
                  </a:ext>
                </a:extLst>
              </p:cNvPr>
              <p:cNvGrpSpPr/>
              <p:nvPr/>
            </p:nvGrpSpPr>
            <p:grpSpPr>
              <a:xfrm>
                <a:off x="6736024" y="1842351"/>
                <a:ext cx="1189289" cy="908314"/>
                <a:chOff x="2607451" y="1390376"/>
                <a:chExt cx="1217995" cy="743225"/>
              </a:xfrm>
            </p:grpSpPr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B877AE1E-DB33-4DA5-B808-34F3893A8C47}"/>
                    </a:ext>
                  </a:extLst>
                </p:cNvPr>
                <p:cNvSpPr/>
                <p:nvPr/>
              </p:nvSpPr>
              <p:spPr bwMode="auto">
                <a:xfrm>
                  <a:off x="2607451" y="1390376"/>
                  <a:ext cx="1215465" cy="743225"/>
                </a:xfrm>
                <a:prstGeom prst="rect">
                  <a:avLst/>
                </a:prstGeom>
                <a:solidFill>
                  <a:srgbClr val="01A3D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tIns="108000" rtlCol="0" anchor="t" anchorCtr="0"/>
                <a:lstStyle/>
                <a:p>
                  <a:pPr marL="457200" marR="0" lvl="1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11563BA8-CD2E-4668-8E86-61F24C14B618}"/>
                    </a:ext>
                  </a:extLst>
                </p:cNvPr>
                <p:cNvSpPr txBox="1"/>
                <p:nvPr/>
              </p:nvSpPr>
              <p:spPr>
                <a:xfrm>
                  <a:off x="2635896" y="1743045"/>
                  <a:ext cx="1162681" cy="31702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36727" tIns="0" rIns="36727" bIns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>
                  <a:defPPr>
                    <a:defRPr lang="ko-KR"/>
                  </a:defPPr>
                  <a:lvl2pPr marL="0" lvl="1" indent="0" defTabSz="1043056" eaLnBrk="0" fontAlgn="base" latinLnBrk="0" hangingPunct="0">
                    <a:spcBef>
                      <a:spcPts val="0"/>
                    </a:spcBef>
                    <a:spcAft>
                      <a:spcPts val="240"/>
                    </a:spcAft>
                    <a:buClrTx/>
                    <a:buSzPct val="100000"/>
                    <a:buFont typeface="Arial" pitchFamily="34" charset="0"/>
                    <a:buNone/>
                    <a:tabLst>
                      <a:tab pos="5648325" algn="l"/>
                    </a:tabLst>
                    <a:defRPr kumimoji="0" sz="900">
                      <a:ln>
                        <a:solidFill>
                          <a:schemeClr val="bg1">
                            <a:alpha val="4000"/>
                          </a:schemeClr>
                        </a:solidFill>
                      </a:ln>
                      <a:gradFill>
                        <a:gsLst>
                          <a:gs pos="100000">
                            <a:schemeClr val="bg1"/>
                          </a:gs>
                          <a:gs pos="0">
                            <a:schemeClr val="bg1"/>
                          </a:gs>
                        </a:gsLst>
                        <a:lin ang="5400000" scaled="1"/>
                      </a:gra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</a:lstStyle>
                <a:p>
                  <a:pPr lvl="1" algn="ctr" defTabSz="1064126">
                    <a:spcAft>
                      <a:spcPts val="0"/>
                    </a:spcAft>
                    <a:tabLst>
                      <a:tab pos="5762421" algn="l"/>
                    </a:tabLst>
                    <a:defRPr/>
                  </a:pPr>
                  <a:r>
                    <a:rPr lang="ko-KR" altLang="en-US" sz="1000" kern="0" spc="-60" dirty="0" err="1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품질검토</a:t>
                  </a:r>
                  <a:r>
                    <a:rPr lang="en-US" altLang="ko-KR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 </a:t>
                  </a:r>
                  <a:r>
                    <a:rPr lang="ko-KR" altLang="en-US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검증</a:t>
                  </a:r>
                  <a:r>
                    <a:rPr lang="en-US" altLang="ko-KR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000" kern="0" spc="-60" dirty="0" err="1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부적합사항</a:t>
                  </a:r>
                  <a:r>
                    <a:rPr lang="ko-KR" altLang="en-US" sz="1000" kern="0" spc="-60" dirty="0">
                      <a:ln>
                        <a:noFill/>
                      </a:ln>
                      <a:gradFill>
                        <a:gsLst>
                          <a:gs pos="100000">
                            <a:prstClr val="white"/>
                          </a:gs>
                          <a:gs pos="0">
                            <a:prstClr val="white"/>
                          </a:gs>
                        </a:gsLst>
                        <a:lin ang="5400000" scaled="1"/>
                      </a:gra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도출 및 시정조치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A24D4D2C-2C90-42FA-B8D8-4C217C218C85}"/>
                    </a:ext>
                  </a:extLst>
                </p:cNvPr>
                <p:cNvSpPr txBox="1"/>
                <p:nvPr/>
              </p:nvSpPr>
              <p:spPr>
                <a:xfrm>
                  <a:off x="2608263" y="1460181"/>
                  <a:ext cx="1217183" cy="147945"/>
                </a:xfrm>
                <a:prstGeom prst="rect">
                  <a:avLst/>
                </a:prstGeom>
                <a:noFill/>
              </p:spPr>
              <p:txBody>
                <a:bodyPr wrap="square" lIns="146907" tIns="0" rIns="146907" bIns="0" rtlCol="0" anchor="t">
                  <a:spAutoFit/>
                </a:bodyPr>
                <a:lstStyle/>
                <a:p>
                  <a:pPr marL="0" marR="0" lvl="1" indent="0" algn="ctr" defTabSz="10639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0" cap="none" spc="0" normalizeH="0" baseline="0" noProof="0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품질관리</a:t>
                  </a:r>
                </a:p>
              </p:txBody>
            </p:sp>
          </p:grpSp>
        </p:grp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4FC09EB9-C978-4762-8A07-FFFF81D0F6EC}"/>
                </a:ext>
              </a:extLst>
            </p:cNvPr>
            <p:cNvCxnSpPr/>
            <p:nvPr/>
          </p:nvCxnSpPr>
          <p:spPr>
            <a:xfrm>
              <a:off x="3168531" y="2153527"/>
              <a:ext cx="1020551" cy="0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ysDot"/>
            </a:ln>
            <a:effectLst/>
          </p:spPr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E7CC1EB-61AC-4416-BA11-8DF6A2D286C8}"/>
                </a:ext>
              </a:extLst>
            </p:cNvPr>
            <p:cNvCxnSpPr/>
            <p:nvPr/>
          </p:nvCxnSpPr>
          <p:spPr>
            <a:xfrm>
              <a:off x="1951279" y="2153527"/>
              <a:ext cx="1020551" cy="0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>
                  <a:lumMod val="65000"/>
                </a:sysClr>
              </a:solidFill>
              <a:prstDash val="sysDot"/>
            </a:ln>
            <a:effectLst/>
          </p:spPr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5DF91707-D759-4FE5-A6C5-76428D5F0151}"/>
                </a:ext>
              </a:extLst>
            </p:cNvPr>
            <p:cNvCxnSpPr/>
            <p:nvPr/>
          </p:nvCxnSpPr>
          <p:spPr>
            <a:xfrm>
              <a:off x="734027" y="2153527"/>
              <a:ext cx="1020551" cy="0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>
                  <a:lumMod val="65000"/>
                </a:sysClr>
              </a:solidFill>
              <a:prstDash val="sysDot"/>
            </a:ln>
            <a:effectLst/>
          </p:spPr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21F32F2-E8F5-4EF3-B366-CEE01B0821AB}"/>
                </a:ext>
              </a:extLst>
            </p:cNvPr>
            <p:cNvCxnSpPr/>
            <p:nvPr/>
          </p:nvCxnSpPr>
          <p:spPr>
            <a:xfrm>
              <a:off x="4385783" y="2153527"/>
              <a:ext cx="1020551" cy="0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ysDot"/>
            </a:ln>
            <a:effectLst/>
          </p:spPr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11A73AE9-1C9F-459A-ABEB-E763E7E9024F}"/>
                </a:ext>
              </a:extLst>
            </p:cNvPr>
            <p:cNvCxnSpPr/>
            <p:nvPr/>
          </p:nvCxnSpPr>
          <p:spPr>
            <a:xfrm>
              <a:off x="5603035" y="2153527"/>
              <a:ext cx="1020551" cy="0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ysDot"/>
            </a:ln>
            <a:effectLst/>
          </p:spPr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8AF4FCE9-2684-4A52-A9C1-24B87D7FE45B}"/>
                </a:ext>
              </a:extLst>
            </p:cNvPr>
            <p:cNvCxnSpPr/>
            <p:nvPr/>
          </p:nvCxnSpPr>
          <p:spPr>
            <a:xfrm>
              <a:off x="6820287" y="2153527"/>
              <a:ext cx="1020551" cy="0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ysDot"/>
            </a:ln>
            <a:effectLst/>
          </p:spPr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0AF8E9CD-36D0-4BBB-B940-28CF7C7A6C55}"/>
                </a:ext>
              </a:extLst>
            </p:cNvPr>
            <p:cNvCxnSpPr/>
            <p:nvPr/>
          </p:nvCxnSpPr>
          <p:spPr>
            <a:xfrm>
              <a:off x="9254789" y="2153527"/>
              <a:ext cx="1020551" cy="0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>
                  <a:lumMod val="65000"/>
                </a:sysClr>
              </a:solidFill>
              <a:prstDash val="sysDot"/>
            </a:ln>
            <a:effectLst/>
          </p:spPr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AA1D31F0-CE6E-4445-AE1C-BE8FDBD6DD9F}"/>
                </a:ext>
              </a:extLst>
            </p:cNvPr>
            <p:cNvCxnSpPr/>
            <p:nvPr/>
          </p:nvCxnSpPr>
          <p:spPr>
            <a:xfrm>
              <a:off x="8037539" y="2153527"/>
              <a:ext cx="1020551" cy="0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>
                  <a:lumMod val="65000"/>
                </a:sysClr>
              </a:solidFill>
              <a:prstDash val="sysDot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87574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교육 실시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사업관리 방안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0945FB-FFA3-4EAF-93E3-45C3EFD4EF69}"/>
              </a:ext>
            </a:extLst>
          </p:cNvPr>
          <p:cNvSpPr/>
          <p:nvPr/>
        </p:nvSpPr>
        <p:spPr>
          <a:xfrm>
            <a:off x="11837" y="1009596"/>
            <a:ext cx="10679976" cy="7366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vl="0"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교육대상 사용자가 원하는 단계별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분야별 세분화된 맞춤형 교육 실시</a:t>
            </a:r>
            <a:endParaRPr lang="en-US" altLang="ko-KR" sz="2000" kern="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인한 온</a:t>
            </a:r>
            <a:r>
              <a:rPr lang="en-US" altLang="ko-KR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kern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오프라인 체계적인 교육 및 기술이전 실시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856A9E-1BCF-431D-8309-6106CC12D37F}"/>
              </a:ext>
            </a:extLst>
          </p:cNvPr>
          <p:cNvSpPr/>
          <p:nvPr/>
        </p:nvSpPr>
        <p:spPr>
          <a:xfrm>
            <a:off x="992607" y="2793325"/>
            <a:ext cx="938634" cy="1945151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8915CD-5453-4C8C-A465-9CEFEEE3371A}"/>
              </a:ext>
            </a:extLst>
          </p:cNvPr>
          <p:cNvSpPr/>
          <p:nvPr/>
        </p:nvSpPr>
        <p:spPr>
          <a:xfrm>
            <a:off x="2044701" y="2793325"/>
            <a:ext cx="938634" cy="1945151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32BD19-EF8F-494F-877D-8B19281BDCF4}"/>
              </a:ext>
            </a:extLst>
          </p:cNvPr>
          <p:cNvSpPr/>
          <p:nvPr/>
        </p:nvSpPr>
        <p:spPr>
          <a:xfrm>
            <a:off x="3096795" y="2793325"/>
            <a:ext cx="938634" cy="1945151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D9475B9-AC0B-4F10-B0FA-1D418769AA27}"/>
              </a:ext>
            </a:extLst>
          </p:cNvPr>
          <p:cNvSpPr/>
          <p:nvPr/>
        </p:nvSpPr>
        <p:spPr>
          <a:xfrm>
            <a:off x="4148889" y="2793325"/>
            <a:ext cx="938634" cy="1945151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모서리가 둥근 직사각형 99">
            <a:extLst>
              <a:ext uri="{FF2B5EF4-FFF2-40B4-BE49-F238E27FC236}">
                <a16:creationId xmlns:a16="http://schemas.microsoft.com/office/drawing/2014/main" id="{1DB477ED-D7E0-4910-AA8C-5A4781800A20}"/>
              </a:ext>
            </a:extLst>
          </p:cNvPr>
          <p:cNvSpPr/>
          <p:nvPr/>
        </p:nvSpPr>
        <p:spPr>
          <a:xfrm>
            <a:off x="781551" y="1916571"/>
            <a:ext cx="4505585" cy="4904249"/>
          </a:xfrm>
          <a:prstGeom prst="roundRect">
            <a:avLst>
              <a:gd name="adj" fmla="val 3698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양쪽 모서리가 둥근 사각형 100">
            <a:extLst>
              <a:ext uri="{FF2B5EF4-FFF2-40B4-BE49-F238E27FC236}">
                <a16:creationId xmlns:a16="http://schemas.microsoft.com/office/drawing/2014/main" id="{3569E8E7-C048-41BB-972E-390ED4DAD00B}"/>
              </a:ext>
            </a:extLst>
          </p:cNvPr>
          <p:cNvSpPr/>
          <p:nvPr/>
        </p:nvSpPr>
        <p:spPr>
          <a:xfrm rot="10800000" flipV="1">
            <a:off x="781551" y="1915799"/>
            <a:ext cx="4505585" cy="403200"/>
          </a:xfrm>
          <a:prstGeom prst="round2SameRect">
            <a:avLst>
              <a:gd name="adj1" fmla="val 30164"/>
              <a:gd name="adj2" fmla="val 0"/>
            </a:avLst>
          </a:prstGeom>
          <a:solidFill>
            <a:srgbClr val="00206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55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교육훈련 절차 및 조직</a:t>
            </a:r>
          </a:p>
        </p:txBody>
      </p:sp>
      <p:sp>
        <p:nvSpPr>
          <p:cNvPr id="65" name="모서리가 둥근 직사각형 101">
            <a:extLst>
              <a:ext uri="{FF2B5EF4-FFF2-40B4-BE49-F238E27FC236}">
                <a16:creationId xmlns:a16="http://schemas.microsoft.com/office/drawing/2014/main" id="{D7CE9226-F979-421D-B717-2F42B42EE622}"/>
              </a:ext>
            </a:extLst>
          </p:cNvPr>
          <p:cNvSpPr/>
          <p:nvPr/>
        </p:nvSpPr>
        <p:spPr>
          <a:xfrm>
            <a:off x="5421934" y="1915799"/>
            <a:ext cx="4505585" cy="4905021"/>
          </a:xfrm>
          <a:prstGeom prst="roundRect">
            <a:avLst>
              <a:gd name="adj" fmla="val 2289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양쪽 모서리가 둥근 사각형 102">
            <a:extLst>
              <a:ext uri="{FF2B5EF4-FFF2-40B4-BE49-F238E27FC236}">
                <a16:creationId xmlns:a16="http://schemas.microsoft.com/office/drawing/2014/main" id="{5D940635-3EC1-41DE-AEC1-872980D7AA3E}"/>
              </a:ext>
            </a:extLst>
          </p:cNvPr>
          <p:cNvSpPr/>
          <p:nvPr/>
        </p:nvSpPr>
        <p:spPr>
          <a:xfrm rot="10800000" flipV="1">
            <a:off x="5421934" y="1915799"/>
            <a:ext cx="4505585" cy="403200"/>
          </a:xfrm>
          <a:prstGeom prst="round2SameRect">
            <a:avLst>
              <a:gd name="adj1" fmla="val 30164"/>
              <a:gd name="adj2" fmla="val 0"/>
            </a:avLst>
          </a:prstGeom>
          <a:solidFill>
            <a:srgbClr val="00206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55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교육훈련 내용 및 일정</a:t>
            </a:r>
          </a:p>
        </p:txBody>
      </p:sp>
      <p:sp>
        <p:nvSpPr>
          <p:cNvPr id="67" name="모서리가 둥근 직사각형 103">
            <a:extLst>
              <a:ext uri="{FF2B5EF4-FFF2-40B4-BE49-F238E27FC236}">
                <a16:creationId xmlns:a16="http://schemas.microsoft.com/office/drawing/2014/main" id="{2FB62F61-6324-41F7-9C13-FF8F9DCC43D8}"/>
              </a:ext>
            </a:extLst>
          </p:cNvPr>
          <p:cNvSpPr/>
          <p:nvPr/>
        </p:nvSpPr>
        <p:spPr>
          <a:xfrm>
            <a:off x="5673564" y="2407662"/>
            <a:ext cx="4025118" cy="432000"/>
          </a:xfrm>
          <a:prstGeom prst="roundRect">
            <a:avLst>
              <a:gd name="adj" fmla="val 50000"/>
            </a:avLst>
          </a:prstGeom>
          <a:solidFill>
            <a:srgbClr val="2A8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9A29FD-E039-4B97-A4FD-97099A093EA3}"/>
              </a:ext>
            </a:extLst>
          </p:cNvPr>
          <p:cNvSpPr txBox="1"/>
          <p:nvPr/>
        </p:nvSpPr>
        <p:spPr>
          <a:xfrm>
            <a:off x="5951854" y="2518409"/>
            <a:ext cx="831959" cy="194349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90000" indent="-90000">
              <a:buFont typeface="Arial" panose="020B0604020202020204" pitchFamily="34" charset="0"/>
              <a:buChar char="•"/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sz="12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  <a:r>
              <a:rPr lang="en-US" altLang="ko-KR" sz="12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2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운영자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562D937-7A5B-442A-BF9C-5E310B10BFFA}"/>
              </a:ext>
            </a:extLst>
          </p:cNvPr>
          <p:cNvSpPr txBox="1"/>
          <p:nvPr/>
        </p:nvSpPr>
        <p:spPr>
          <a:xfrm>
            <a:off x="7256788" y="2517680"/>
            <a:ext cx="936154" cy="194349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90000" indent="-90000">
              <a:buFont typeface="Arial" panose="020B0604020202020204" pitchFamily="34" charset="0"/>
              <a:buChar char="•"/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sz="120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온라인 병행교육</a:t>
            </a:r>
            <a:endParaRPr lang="ko-KR" altLang="en-US" sz="1200" spc="-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8FDFCA8-FA8F-48D9-81D3-F7FC05C10215}"/>
              </a:ext>
            </a:extLst>
          </p:cNvPr>
          <p:cNvCxnSpPr/>
          <p:nvPr/>
        </p:nvCxnSpPr>
        <p:spPr>
          <a:xfrm>
            <a:off x="7028798" y="2425320"/>
            <a:ext cx="0" cy="396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CFFEC7F-A391-433C-899A-8A454BAB662C}"/>
              </a:ext>
            </a:extLst>
          </p:cNvPr>
          <p:cNvSpPr txBox="1"/>
          <p:nvPr/>
        </p:nvSpPr>
        <p:spPr>
          <a:xfrm>
            <a:off x="8845882" y="2513632"/>
            <a:ext cx="384721" cy="203133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90000" indent="-90000">
              <a:buFont typeface="Arial" panose="020B0604020202020204" pitchFamily="34" charset="0"/>
              <a:buChar char="•"/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ko-KR" altLang="en-US" sz="12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E5304738-4337-4AC1-849B-C21D1E269F46}"/>
              </a:ext>
            </a:extLst>
          </p:cNvPr>
          <p:cNvCxnSpPr/>
          <p:nvPr/>
        </p:nvCxnSpPr>
        <p:spPr>
          <a:xfrm>
            <a:off x="8397638" y="2425320"/>
            <a:ext cx="0" cy="396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233A610-E970-4332-A504-CEB708E19255}"/>
              </a:ext>
            </a:extLst>
          </p:cNvPr>
          <p:cNvGrpSpPr/>
          <p:nvPr/>
        </p:nvGrpSpPr>
        <p:grpSpPr>
          <a:xfrm>
            <a:off x="8278882" y="3207733"/>
            <a:ext cx="1591123" cy="1423615"/>
            <a:chOff x="5764617" y="2736371"/>
            <a:chExt cx="1591123" cy="130691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8722D0F-3180-490A-9FA4-1C51528374AD}"/>
                </a:ext>
              </a:extLst>
            </p:cNvPr>
            <p:cNvGrpSpPr/>
            <p:nvPr/>
          </p:nvGrpSpPr>
          <p:grpSpPr>
            <a:xfrm>
              <a:off x="6088279" y="2736371"/>
              <a:ext cx="854436" cy="756565"/>
              <a:chOff x="5547055" y="2400620"/>
              <a:chExt cx="1431836" cy="1462979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D83D3150-43CF-48A6-9328-316DBEEB9717}"/>
                  </a:ext>
                </a:extLst>
              </p:cNvPr>
              <p:cNvGrpSpPr/>
              <p:nvPr/>
            </p:nvGrpSpPr>
            <p:grpSpPr>
              <a:xfrm>
                <a:off x="5547055" y="2400620"/>
                <a:ext cx="1431836" cy="1308260"/>
                <a:chOff x="3535734" y="2082130"/>
                <a:chExt cx="1534073" cy="1401674"/>
              </a:xfrm>
            </p:grpSpPr>
            <p:pic>
              <p:nvPicPr>
                <p:cNvPr id="102" name="그림 101" descr="사람05.png">
                  <a:extLst>
                    <a:ext uri="{FF2B5EF4-FFF2-40B4-BE49-F238E27FC236}">
                      <a16:creationId xmlns:a16="http://schemas.microsoft.com/office/drawing/2014/main" id="{6FC79867-5D14-4545-996E-B5C1C54590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lum contrast="-58000"/>
                </a:blip>
                <a:stretch>
                  <a:fillRect/>
                </a:stretch>
              </p:blipFill>
              <p:spPr>
                <a:xfrm>
                  <a:off x="3535734" y="2154138"/>
                  <a:ext cx="757893" cy="1046812"/>
                </a:xfrm>
                <a:prstGeom prst="rect">
                  <a:avLst/>
                </a:prstGeom>
                <a:effectLst>
                  <a:outerShdw blurRad="38100" sx="102000" sy="102000" algn="ctr" rotWithShape="0">
                    <a:prstClr val="black">
                      <a:alpha val="20000"/>
                    </a:prstClr>
                  </a:outerShdw>
                </a:effectLst>
              </p:spPr>
            </p:pic>
            <p:pic>
              <p:nvPicPr>
                <p:cNvPr id="103" name="그림 102" descr="사람05.png">
                  <a:extLst>
                    <a:ext uri="{FF2B5EF4-FFF2-40B4-BE49-F238E27FC236}">
                      <a16:creationId xmlns:a16="http://schemas.microsoft.com/office/drawing/2014/main" id="{DC35CB0F-F49E-495C-827A-E4A01F71FE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lum contrast="-58000"/>
                </a:blip>
                <a:stretch>
                  <a:fillRect/>
                </a:stretch>
              </p:blipFill>
              <p:spPr>
                <a:xfrm>
                  <a:off x="4311914" y="2154138"/>
                  <a:ext cx="757893" cy="1046812"/>
                </a:xfrm>
                <a:prstGeom prst="rect">
                  <a:avLst/>
                </a:prstGeom>
                <a:effectLst>
                  <a:outerShdw blurRad="38100" sx="102000" sy="102000" algn="ctr" rotWithShape="0">
                    <a:prstClr val="black">
                      <a:alpha val="20000"/>
                    </a:prstClr>
                  </a:outerShdw>
                </a:effectLst>
              </p:spPr>
            </p:pic>
            <p:pic>
              <p:nvPicPr>
                <p:cNvPr id="104" name="그림 103" descr="사람05.png">
                  <a:extLst>
                    <a:ext uri="{FF2B5EF4-FFF2-40B4-BE49-F238E27FC236}">
                      <a16:creationId xmlns:a16="http://schemas.microsoft.com/office/drawing/2014/main" id="{14480027-14B5-45B2-993B-D92D36D7E9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823766" y="2082130"/>
                  <a:ext cx="1014813" cy="1401674"/>
                </a:xfrm>
                <a:prstGeom prst="rect">
                  <a:avLst/>
                </a:prstGeom>
                <a:effectLst>
                  <a:outerShdw blurRad="38100" sx="102000" sy="102000" algn="ctr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  <p:pic>
            <p:nvPicPr>
              <p:cNvPr id="101" name="그림 100" descr="노트북03.png">
                <a:extLst>
                  <a:ext uri="{FF2B5EF4-FFF2-40B4-BE49-F238E27FC236}">
                    <a16:creationId xmlns:a16="http://schemas.microsoft.com/office/drawing/2014/main" id="{D831CBEC-424E-48D5-9BA3-D185823F5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73210" y="3364158"/>
                <a:ext cx="645274" cy="499441"/>
              </a:xfrm>
              <a:prstGeom prst="rect">
                <a:avLst/>
              </a:prstGeom>
              <a:effectLst>
                <a:outerShdw blurRad="38100" sx="102000" sy="102000" algn="ctr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5A6FC6D-CA27-4D2C-B25C-BB30718E5E0F}"/>
                </a:ext>
              </a:extLst>
            </p:cNvPr>
            <p:cNvSpPr/>
            <p:nvPr/>
          </p:nvSpPr>
          <p:spPr bwMode="auto">
            <a:xfrm>
              <a:off x="5764617" y="3732481"/>
              <a:ext cx="1591123" cy="31080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100" spc="-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 사용방법 소개</a:t>
              </a:r>
              <a:endParaRPr lang="en-US" altLang="ko-KR" sz="1100" spc="-7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1100" spc="-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1100" spc="-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시연 및 매뉴얼 교육</a:t>
              </a:r>
              <a:r>
                <a:rPr lang="en-US" altLang="ko-KR" sz="1100" spc="-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1100" spc="-7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7F4CD10-BD56-4A8F-BDB0-30AEF31AD5C6}"/>
              </a:ext>
            </a:extLst>
          </p:cNvPr>
          <p:cNvGrpSpPr/>
          <p:nvPr/>
        </p:nvGrpSpPr>
        <p:grpSpPr>
          <a:xfrm>
            <a:off x="7300361" y="3096774"/>
            <a:ext cx="802178" cy="912531"/>
            <a:chOff x="6080438" y="4493764"/>
            <a:chExt cx="408902" cy="387228"/>
          </a:xfrm>
        </p:grpSpPr>
        <p:pic>
          <p:nvPicPr>
            <p:cNvPr id="89" name="그림 88" descr="모니터1.png">
              <a:extLst>
                <a:ext uri="{FF2B5EF4-FFF2-40B4-BE49-F238E27FC236}">
                  <a16:creationId xmlns:a16="http://schemas.microsoft.com/office/drawing/2014/main" id="{48BECA24-EE77-4C2B-9158-8D7EE1CBC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438" y="4493764"/>
              <a:ext cx="212811" cy="24321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32B2C17-8461-4504-B5BA-B7CD07AE4E5A}"/>
                </a:ext>
              </a:extLst>
            </p:cNvPr>
            <p:cNvGrpSpPr/>
            <p:nvPr/>
          </p:nvGrpSpPr>
          <p:grpSpPr>
            <a:xfrm>
              <a:off x="6345324" y="4520952"/>
              <a:ext cx="144016" cy="144016"/>
              <a:chOff x="6345324" y="4520952"/>
              <a:chExt cx="144016" cy="144016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BB59C185-C21C-429F-8D00-36ACC7D5CD81}"/>
                  </a:ext>
                </a:extLst>
              </p:cNvPr>
              <p:cNvCxnSpPr>
                <a:endCxn id="97" idx="2"/>
              </p:cNvCxnSpPr>
              <p:nvPr/>
            </p:nvCxnSpPr>
            <p:spPr>
              <a:xfrm>
                <a:off x="6345324" y="4556956"/>
                <a:ext cx="720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CC03E962-D043-4693-906D-E403A7647909}"/>
                  </a:ext>
                </a:extLst>
              </p:cNvPr>
              <p:cNvCxnSpPr>
                <a:stCxn id="97" idx="4"/>
              </p:cNvCxnSpPr>
              <p:nvPr/>
            </p:nvCxnSpPr>
            <p:spPr>
              <a:xfrm>
                <a:off x="6453336" y="4592960"/>
                <a:ext cx="0" cy="720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CA01E7E5-C7FC-47D9-AC33-2D77940CB0DC}"/>
                  </a:ext>
                </a:extLst>
              </p:cNvPr>
              <p:cNvSpPr/>
              <p:nvPr/>
            </p:nvSpPr>
            <p:spPr>
              <a:xfrm>
                <a:off x="6417332" y="4520952"/>
                <a:ext cx="72008" cy="7200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3D95944-D1E4-4FF0-AD73-5018C256FA27}"/>
                </a:ext>
              </a:extLst>
            </p:cNvPr>
            <p:cNvGrpSpPr/>
            <p:nvPr/>
          </p:nvGrpSpPr>
          <p:grpSpPr>
            <a:xfrm rot="10800000">
              <a:off x="6129300" y="4736976"/>
              <a:ext cx="144016" cy="144016"/>
              <a:chOff x="6345324" y="4520952"/>
              <a:chExt cx="144016" cy="144016"/>
            </a:xfrm>
          </p:grpSpPr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5B87D9B5-3A3D-4962-859F-83FF121705B8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>
                <a:off x="6345324" y="4556956"/>
                <a:ext cx="720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5E8EFD28-33B8-43E1-9CFD-FB2D63362B45}"/>
                  </a:ext>
                </a:extLst>
              </p:cNvPr>
              <p:cNvCxnSpPr>
                <a:stCxn id="94" idx="4"/>
              </p:cNvCxnSpPr>
              <p:nvPr/>
            </p:nvCxnSpPr>
            <p:spPr>
              <a:xfrm>
                <a:off x="6453336" y="4592960"/>
                <a:ext cx="0" cy="720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3A5338D1-5955-4472-AD73-0F1A0BF1748C}"/>
                  </a:ext>
                </a:extLst>
              </p:cNvPr>
              <p:cNvSpPr/>
              <p:nvPr/>
            </p:nvSpPr>
            <p:spPr>
              <a:xfrm>
                <a:off x="6417332" y="4520952"/>
                <a:ext cx="72008" cy="7200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AB3F58C-AEA2-4612-BF43-DE6E5F537CEC}"/>
              </a:ext>
            </a:extLst>
          </p:cNvPr>
          <p:cNvGrpSpPr/>
          <p:nvPr/>
        </p:nvGrpSpPr>
        <p:grpSpPr>
          <a:xfrm>
            <a:off x="7749388" y="3534367"/>
            <a:ext cx="459755" cy="589200"/>
            <a:chOff x="5147623" y="548680"/>
            <a:chExt cx="995189" cy="1665082"/>
          </a:xfrm>
        </p:grpSpPr>
        <p:pic>
          <p:nvPicPr>
            <p:cNvPr id="87" name="그림 86" descr="사람04.png">
              <a:extLst>
                <a:ext uri="{FF2B5EF4-FFF2-40B4-BE49-F238E27FC236}">
                  <a16:creationId xmlns:a16="http://schemas.microsoft.com/office/drawing/2014/main" id="{AF2D20DD-95FE-4AF6-966D-1CF93E1A6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7623" y="548680"/>
              <a:ext cx="995189" cy="1401674"/>
            </a:xfrm>
            <a:prstGeom prst="rect">
              <a:avLst/>
            </a:prstGeom>
            <a:effectLst>
              <a:outerShdw blurRad="38100" sx="102000" sy="102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88" name="그림 87" descr="노트북03.png">
              <a:extLst>
                <a:ext uri="{FF2B5EF4-FFF2-40B4-BE49-F238E27FC236}">
                  <a16:creationId xmlns:a16="http://schemas.microsoft.com/office/drawing/2014/main" id="{9B844D97-C2A4-427F-882F-5CA756EA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566" y="1595100"/>
              <a:ext cx="799303" cy="618662"/>
            </a:xfrm>
            <a:prstGeom prst="rect">
              <a:avLst/>
            </a:prstGeom>
            <a:effectLst>
              <a:outerShdw blurRad="38100" sx="102000" sy="102000" algn="ctr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E778A14-6138-4E77-BFE2-9D378A5D4AAE}"/>
              </a:ext>
            </a:extLst>
          </p:cNvPr>
          <p:cNvSpPr/>
          <p:nvPr/>
        </p:nvSpPr>
        <p:spPr bwMode="auto">
          <a:xfrm>
            <a:off x="6829065" y="4305776"/>
            <a:ext cx="1791600" cy="338554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100" spc="-7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동영상 매뉴얼 제공</a:t>
            </a:r>
            <a:endParaRPr lang="en-US" altLang="ko-KR" sz="1100" spc="-70" dirty="0"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100" spc="-7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맞춤형 화상교육</a:t>
            </a:r>
          </a:p>
        </p:txBody>
      </p:sp>
      <p:sp>
        <p:nvSpPr>
          <p:cNvPr id="76" name="모서리가 둥근 직사각형 113">
            <a:extLst>
              <a:ext uri="{FF2B5EF4-FFF2-40B4-BE49-F238E27FC236}">
                <a16:creationId xmlns:a16="http://schemas.microsoft.com/office/drawing/2014/main" id="{1DA8A859-6825-45B6-9049-16CB96CC7087}"/>
              </a:ext>
            </a:extLst>
          </p:cNvPr>
          <p:cNvSpPr/>
          <p:nvPr/>
        </p:nvSpPr>
        <p:spPr>
          <a:xfrm flipV="1">
            <a:off x="5708597" y="3003078"/>
            <a:ext cx="1276372" cy="1783589"/>
          </a:xfrm>
          <a:prstGeom prst="roundRect">
            <a:avLst>
              <a:gd name="adj" fmla="val 10658"/>
            </a:avLst>
          </a:prstGeom>
          <a:noFill/>
          <a:ln w="3175">
            <a:gradFill>
              <a:gsLst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모서리가 둥근 직사각형 114">
            <a:extLst>
              <a:ext uri="{FF2B5EF4-FFF2-40B4-BE49-F238E27FC236}">
                <a16:creationId xmlns:a16="http://schemas.microsoft.com/office/drawing/2014/main" id="{74AA428C-16D2-4197-972D-FC5165692537}"/>
              </a:ext>
            </a:extLst>
          </p:cNvPr>
          <p:cNvSpPr/>
          <p:nvPr/>
        </p:nvSpPr>
        <p:spPr>
          <a:xfrm flipV="1">
            <a:off x="7069689" y="3003077"/>
            <a:ext cx="1284644" cy="1783591"/>
          </a:xfrm>
          <a:prstGeom prst="roundRect">
            <a:avLst>
              <a:gd name="adj" fmla="val 10658"/>
            </a:avLst>
          </a:prstGeom>
          <a:noFill/>
          <a:ln w="3175">
            <a:gradFill>
              <a:gsLst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8" name="모서리가 둥근 직사각형 115">
            <a:extLst>
              <a:ext uri="{FF2B5EF4-FFF2-40B4-BE49-F238E27FC236}">
                <a16:creationId xmlns:a16="http://schemas.microsoft.com/office/drawing/2014/main" id="{DCE2E270-27F2-4524-BE75-9B0002AC70C4}"/>
              </a:ext>
            </a:extLst>
          </p:cNvPr>
          <p:cNvSpPr/>
          <p:nvPr/>
        </p:nvSpPr>
        <p:spPr>
          <a:xfrm flipV="1">
            <a:off x="8437551" y="3003078"/>
            <a:ext cx="1276372" cy="1783591"/>
          </a:xfrm>
          <a:prstGeom prst="roundRect">
            <a:avLst>
              <a:gd name="adj" fmla="val 10658"/>
            </a:avLst>
          </a:prstGeom>
          <a:noFill/>
          <a:ln w="3175">
            <a:gradFill>
              <a:gsLst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1654D839-D1DD-4957-975D-0CA7431A0AA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2210" y="3431171"/>
            <a:ext cx="509146" cy="741276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F6CA8C0A-6611-4FE0-8CD5-8E2AFAC6FA46}"/>
              </a:ext>
            </a:extLst>
          </p:cNvPr>
          <p:cNvSpPr/>
          <p:nvPr/>
        </p:nvSpPr>
        <p:spPr bwMode="auto">
          <a:xfrm>
            <a:off x="5450983" y="4311719"/>
            <a:ext cx="1791600" cy="338554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100" spc="-7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신규 시스템 운영방법</a:t>
            </a:r>
            <a:endParaRPr lang="en-US" altLang="ko-KR" sz="1100" spc="-70" dirty="0"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100" spc="-7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업무 절차</a:t>
            </a:r>
          </a:p>
        </p:txBody>
      </p:sp>
      <p:sp>
        <p:nvSpPr>
          <p:cNvPr id="81" name="Freeform 11">
            <a:extLst>
              <a:ext uri="{FF2B5EF4-FFF2-40B4-BE49-F238E27FC236}">
                <a16:creationId xmlns:a16="http://schemas.microsoft.com/office/drawing/2014/main" id="{3416372A-4CA6-41FA-A343-2A1BB43956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47240" y="3176865"/>
            <a:ext cx="296630" cy="326416"/>
          </a:xfrm>
          <a:custGeom>
            <a:avLst/>
            <a:gdLst/>
            <a:ahLst/>
            <a:cxnLst>
              <a:cxn ang="0">
                <a:pos x="240" y="198"/>
              </a:cxn>
              <a:cxn ang="0">
                <a:pos x="231" y="155"/>
              </a:cxn>
              <a:cxn ang="0">
                <a:pos x="165" y="144"/>
              </a:cxn>
              <a:cxn ang="0">
                <a:pos x="95" y="127"/>
              </a:cxn>
              <a:cxn ang="0">
                <a:pos x="40" y="160"/>
              </a:cxn>
              <a:cxn ang="0">
                <a:pos x="33" y="203"/>
              </a:cxn>
              <a:cxn ang="0">
                <a:pos x="0" y="231"/>
              </a:cxn>
              <a:cxn ang="0">
                <a:pos x="24" y="294"/>
              </a:cxn>
              <a:cxn ang="0">
                <a:pos x="45" y="363"/>
              </a:cxn>
              <a:cxn ang="0">
                <a:pos x="101" y="395"/>
              </a:cxn>
              <a:cxn ang="0">
                <a:pos x="156" y="377"/>
              </a:cxn>
              <a:cxn ang="0">
                <a:pos x="236" y="362"/>
              </a:cxn>
              <a:cxn ang="0">
                <a:pos x="235" y="330"/>
              </a:cxn>
              <a:cxn ang="0">
                <a:pos x="275" y="288"/>
              </a:cxn>
              <a:cxn ang="0">
                <a:pos x="273" y="226"/>
              </a:cxn>
              <a:cxn ang="0">
                <a:pos x="111" y="315"/>
              </a:cxn>
              <a:cxn ang="0">
                <a:pos x="76" y="273"/>
              </a:cxn>
              <a:cxn ang="0">
                <a:pos x="85" y="226"/>
              </a:cxn>
              <a:cxn ang="0">
                <a:pos x="135" y="200"/>
              </a:cxn>
              <a:cxn ang="0">
                <a:pos x="177" y="217"/>
              </a:cxn>
              <a:cxn ang="0">
                <a:pos x="195" y="261"/>
              </a:cxn>
              <a:cxn ang="0">
                <a:pos x="168" y="309"/>
              </a:cxn>
              <a:cxn ang="0">
                <a:pos x="393" y="177"/>
              </a:cxn>
              <a:cxn ang="0">
                <a:pos x="384" y="156"/>
              </a:cxn>
              <a:cxn ang="0">
                <a:pos x="393" y="132"/>
              </a:cxn>
              <a:cxn ang="0">
                <a:pos x="365" y="108"/>
              </a:cxn>
              <a:cxn ang="0">
                <a:pos x="335" y="80"/>
              </a:cxn>
              <a:cxn ang="0">
                <a:pos x="301" y="80"/>
              </a:cxn>
              <a:cxn ang="0">
                <a:pos x="278" y="102"/>
              </a:cxn>
              <a:cxn ang="0">
                <a:pos x="243" y="132"/>
              </a:cxn>
              <a:cxn ang="0">
                <a:pos x="252" y="148"/>
              </a:cxn>
              <a:cxn ang="0">
                <a:pos x="245" y="177"/>
              </a:cxn>
              <a:cxn ang="0">
                <a:pos x="262" y="208"/>
              </a:cxn>
              <a:cxn ang="0">
                <a:pos x="292" y="217"/>
              </a:cxn>
              <a:cxn ang="0">
                <a:pos x="335" y="233"/>
              </a:cxn>
              <a:cxn ang="0">
                <a:pos x="344" y="217"/>
              </a:cxn>
              <a:cxn ang="0">
                <a:pos x="375" y="208"/>
              </a:cxn>
              <a:cxn ang="0">
                <a:pos x="393" y="177"/>
              </a:cxn>
              <a:cxn ang="0">
                <a:pos x="299" y="182"/>
              </a:cxn>
              <a:cxn ang="0">
                <a:pos x="285" y="156"/>
              </a:cxn>
              <a:cxn ang="0">
                <a:pos x="295" y="132"/>
              </a:cxn>
              <a:cxn ang="0">
                <a:pos x="318" y="121"/>
              </a:cxn>
              <a:cxn ang="0">
                <a:pos x="346" y="137"/>
              </a:cxn>
              <a:cxn ang="0">
                <a:pos x="351" y="161"/>
              </a:cxn>
              <a:cxn ang="0">
                <a:pos x="332" y="186"/>
              </a:cxn>
              <a:cxn ang="0">
                <a:pos x="215" y="61"/>
              </a:cxn>
              <a:cxn ang="0">
                <a:pos x="224" y="85"/>
              </a:cxn>
              <a:cxn ang="0">
                <a:pos x="247" y="88"/>
              </a:cxn>
              <a:cxn ang="0">
                <a:pos x="273" y="95"/>
              </a:cxn>
              <a:cxn ang="0">
                <a:pos x="287" y="76"/>
              </a:cxn>
              <a:cxn ang="0">
                <a:pos x="306" y="59"/>
              </a:cxn>
              <a:cxn ang="0">
                <a:pos x="304" y="36"/>
              </a:cxn>
              <a:cxn ang="0">
                <a:pos x="290" y="12"/>
              </a:cxn>
              <a:cxn ang="0">
                <a:pos x="269" y="0"/>
              </a:cxn>
              <a:cxn ang="0">
                <a:pos x="242" y="1"/>
              </a:cxn>
              <a:cxn ang="0">
                <a:pos x="222" y="12"/>
              </a:cxn>
              <a:cxn ang="0">
                <a:pos x="215" y="38"/>
              </a:cxn>
              <a:cxn ang="0">
                <a:pos x="208" y="61"/>
              </a:cxn>
              <a:cxn ang="0">
                <a:pos x="243" y="31"/>
              </a:cxn>
              <a:cxn ang="0">
                <a:pos x="273" y="34"/>
              </a:cxn>
              <a:cxn ang="0">
                <a:pos x="269" y="64"/>
              </a:cxn>
              <a:cxn ang="0">
                <a:pos x="240" y="61"/>
              </a:cxn>
            </a:cxnLst>
            <a:rect l="0" t="0" r="r" b="b"/>
            <a:pathLst>
              <a:path w="393" h="396">
                <a:moveTo>
                  <a:pt x="273" y="226"/>
                </a:moveTo>
                <a:lnTo>
                  <a:pt x="252" y="226"/>
                </a:lnTo>
                <a:lnTo>
                  <a:pt x="252" y="226"/>
                </a:lnTo>
                <a:lnTo>
                  <a:pt x="247" y="212"/>
                </a:lnTo>
                <a:lnTo>
                  <a:pt x="240" y="198"/>
                </a:lnTo>
                <a:lnTo>
                  <a:pt x="231" y="186"/>
                </a:lnTo>
                <a:lnTo>
                  <a:pt x="221" y="175"/>
                </a:lnTo>
                <a:lnTo>
                  <a:pt x="231" y="156"/>
                </a:lnTo>
                <a:lnTo>
                  <a:pt x="231" y="156"/>
                </a:lnTo>
                <a:lnTo>
                  <a:pt x="231" y="155"/>
                </a:lnTo>
                <a:lnTo>
                  <a:pt x="177" y="123"/>
                </a:lnTo>
                <a:lnTo>
                  <a:pt x="177" y="123"/>
                </a:lnTo>
                <a:lnTo>
                  <a:pt x="175" y="127"/>
                </a:lnTo>
                <a:lnTo>
                  <a:pt x="165" y="144"/>
                </a:lnTo>
                <a:lnTo>
                  <a:pt x="165" y="144"/>
                </a:lnTo>
                <a:lnTo>
                  <a:pt x="151" y="142"/>
                </a:lnTo>
                <a:lnTo>
                  <a:pt x="135" y="141"/>
                </a:lnTo>
                <a:lnTo>
                  <a:pt x="120" y="142"/>
                </a:lnTo>
                <a:lnTo>
                  <a:pt x="106" y="146"/>
                </a:lnTo>
                <a:lnTo>
                  <a:pt x="95" y="127"/>
                </a:lnTo>
                <a:lnTo>
                  <a:pt x="95" y="127"/>
                </a:lnTo>
                <a:lnTo>
                  <a:pt x="94" y="125"/>
                </a:lnTo>
                <a:lnTo>
                  <a:pt x="40" y="158"/>
                </a:lnTo>
                <a:lnTo>
                  <a:pt x="40" y="158"/>
                </a:lnTo>
                <a:lnTo>
                  <a:pt x="40" y="160"/>
                </a:lnTo>
                <a:lnTo>
                  <a:pt x="52" y="179"/>
                </a:lnTo>
                <a:lnTo>
                  <a:pt x="52" y="179"/>
                </a:lnTo>
                <a:lnTo>
                  <a:pt x="41" y="189"/>
                </a:lnTo>
                <a:lnTo>
                  <a:pt x="33" y="203"/>
                </a:lnTo>
                <a:lnTo>
                  <a:pt x="33" y="203"/>
                </a:lnTo>
                <a:lnTo>
                  <a:pt x="28" y="215"/>
                </a:lnTo>
                <a:lnTo>
                  <a:pt x="22" y="231"/>
                </a:lnTo>
                <a:lnTo>
                  <a:pt x="1" y="231"/>
                </a:lnTo>
                <a:lnTo>
                  <a:pt x="1" y="231"/>
                </a:lnTo>
                <a:lnTo>
                  <a:pt x="0" y="231"/>
                </a:lnTo>
                <a:lnTo>
                  <a:pt x="0" y="294"/>
                </a:lnTo>
                <a:lnTo>
                  <a:pt x="0" y="294"/>
                </a:lnTo>
                <a:lnTo>
                  <a:pt x="3" y="294"/>
                </a:lnTo>
                <a:lnTo>
                  <a:pt x="24" y="294"/>
                </a:lnTo>
                <a:lnTo>
                  <a:pt x="24" y="294"/>
                </a:lnTo>
                <a:lnTo>
                  <a:pt x="29" y="308"/>
                </a:lnTo>
                <a:lnTo>
                  <a:pt x="36" y="322"/>
                </a:lnTo>
                <a:lnTo>
                  <a:pt x="45" y="334"/>
                </a:lnTo>
                <a:lnTo>
                  <a:pt x="55" y="346"/>
                </a:lnTo>
                <a:lnTo>
                  <a:pt x="45" y="363"/>
                </a:lnTo>
                <a:lnTo>
                  <a:pt x="45" y="363"/>
                </a:lnTo>
                <a:lnTo>
                  <a:pt x="45" y="367"/>
                </a:lnTo>
                <a:lnTo>
                  <a:pt x="99" y="396"/>
                </a:lnTo>
                <a:lnTo>
                  <a:pt x="99" y="396"/>
                </a:lnTo>
                <a:lnTo>
                  <a:pt x="101" y="395"/>
                </a:lnTo>
                <a:lnTo>
                  <a:pt x="111" y="375"/>
                </a:lnTo>
                <a:lnTo>
                  <a:pt x="111" y="375"/>
                </a:lnTo>
                <a:lnTo>
                  <a:pt x="125" y="379"/>
                </a:lnTo>
                <a:lnTo>
                  <a:pt x="141" y="379"/>
                </a:lnTo>
                <a:lnTo>
                  <a:pt x="156" y="377"/>
                </a:lnTo>
                <a:lnTo>
                  <a:pt x="170" y="375"/>
                </a:lnTo>
                <a:lnTo>
                  <a:pt x="181" y="393"/>
                </a:lnTo>
                <a:lnTo>
                  <a:pt x="181" y="393"/>
                </a:lnTo>
                <a:lnTo>
                  <a:pt x="182" y="395"/>
                </a:lnTo>
                <a:lnTo>
                  <a:pt x="236" y="362"/>
                </a:lnTo>
                <a:lnTo>
                  <a:pt x="236" y="362"/>
                </a:lnTo>
                <a:lnTo>
                  <a:pt x="236" y="360"/>
                </a:lnTo>
                <a:lnTo>
                  <a:pt x="224" y="342"/>
                </a:lnTo>
                <a:lnTo>
                  <a:pt x="224" y="342"/>
                </a:lnTo>
                <a:lnTo>
                  <a:pt x="235" y="330"/>
                </a:lnTo>
                <a:lnTo>
                  <a:pt x="243" y="318"/>
                </a:lnTo>
                <a:lnTo>
                  <a:pt x="243" y="318"/>
                </a:lnTo>
                <a:lnTo>
                  <a:pt x="248" y="304"/>
                </a:lnTo>
                <a:lnTo>
                  <a:pt x="254" y="290"/>
                </a:lnTo>
                <a:lnTo>
                  <a:pt x="275" y="288"/>
                </a:lnTo>
                <a:lnTo>
                  <a:pt x="275" y="288"/>
                </a:lnTo>
                <a:lnTo>
                  <a:pt x="276" y="288"/>
                </a:lnTo>
                <a:lnTo>
                  <a:pt x="276" y="226"/>
                </a:lnTo>
                <a:lnTo>
                  <a:pt x="276" y="226"/>
                </a:lnTo>
                <a:lnTo>
                  <a:pt x="273" y="226"/>
                </a:lnTo>
                <a:lnTo>
                  <a:pt x="273" y="226"/>
                </a:lnTo>
                <a:close/>
                <a:moveTo>
                  <a:pt x="135" y="320"/>
                </a:moveTo>
                <a:lnTo>
                  <a:pt x="135" y="320"/>
                </a:lnTo>
                <a:lnTo>
                  <a:pt x="123" y="318"/>
                </a:lnTo>
                <a:lnTo>
                  <a:pt x="111" y="315"/>
                </a:lnTo>
                <a:lnTo>
                  <a:pt x="101" y="309"/>
                </a:lnTo>
                <a:lnTo>
                  <a:pt x="92" y="302"/>
                </a:lnTo>
                <a:lnTo>
                  <a:pt x="85" y="294"/>
                </a:lnTo>
                <a:lnTo>
                  <a:pt x="80" y="283"/>
                </a:lnTo>
                <a:lnTo>
                  <a:pt x="76" y="273"/>
                </a:lnTo>
                <a:lnTo>
                  <a:pt x="75" y="261"/>
                </a:lnTo>
                <a:lnTo>
                  <a:pt x="75" y="261"/>
                </a:lnTo>
                <a:lnTo>
                  <a:pt x="76" y="248"/>
                </a:lnTo>
                <a:lnTo>
                  <a:pt x="80" y="236"/>
                </a:lnTo>
                <a:lnTo>
                  <a:pt x="85" y="226"/>
                </a:lnTo>
                <a:lnTo>
                  <a:pt x="92" y="217"/>
                </a:lnTo>
                <a:lnTo>
                  <a:pt x="101" y="210"/>
                </a:lnTo>
                <a:lnTo>
                  <a:pt x="111" y="205"/>
                </a:lnTo>
                <a:lnTo>
                  <a:pt x="123" y="201"/>
                </a:lnTo>
                <a:lnTo>
                  <a:pt x="135" y="200"/>
                </a:lnTo>
                <a:lnTo>
                  <a:pt x="135" y="200"/>
                </a:lnTo>
                <a:lnTo>
                  <a:pt x="148" y="201"/>
                </a:lnTo>
                <a:lnTo>
                  <a:pt x="158" y="205"/>
                </a:lnTo>
                <a:lnTo>
                  <a:pt x="168" y="210"/>
                </a:lnTo>
                <a:lnTo>
                  <a:pt x="177" y="217"/>
                </a:lnTo>
                <a:lnTo>
                  <a:pt x="184" y="226"/>
                </a:lnTo>
                <a:lnTo>
                  <a:pt x="191" y="236"/>
                </a:lnTo>
                <a:lnTo>
                  <a:pt x="195" y="248"/>
                </a:lnTo>
                <a:lnTo>
                  <a:pt x="195" y="261"/>
                </a:lnTo>
                <a:lnTo>
                  <a:pt x="195" y="261"/>
                </a:lnTo>
                <a:lnTo>
                  <a:pt x="195" y="273"/>
                </a:lnTo>
                <a:lnTo>
                  <a:pt x="191" y="283"/>
                </a:lnTo>
                <a:lnTo>
                  <a:pt x="184" y="294"/>
                </a:lnTo>
                <a:lnTo>
                  <a:pt x="177" y="302"/>
                </a:lnTo>
                <a:lnTo>
                  <a:pt x="168" y="309"/>
                </a:lnTo>
                <a:lnTo>
                  <a:pt x="158" y="315"/>
                </a:lnTo>
                <a:lnTo>
                  <a:pt x="148" y="318"/>
                </a:lnTo>
                <a:lnTo>
                  <a:pt x="135" y="320"/>
                </a:lnTo>
                <a:lnTo>
                  <a:pt x="135" y="320"/>
                </a:lnTo>
                <a:close/>
                <a:moveTo>
                  <a:pt x="393" y="177"/>
                </a:moveTo>
                <a:lnTo>
                  <a:pt x="382" y="172"/>
                </a:lnTo>
                <a:lnTo>
                  <a:pt x="382" y="172"/>
                </a:lnTo>
                <a:lnTo>
                  <a:pt x="384" y="163"/>
                </a:lnTo>
                <a:lnTo>
                  <a:pt x="384" y="156"/>
                </a:lnTo>
                <a:lnTo>
                  <a:pt x="384" y="156"/>
                </a:lnTo>
                <a:lnTo>
                  <a:pt x="384" y="148"/>
                </a:lnTo>
                <a:lnTo>
                  <a:pt x="382" y="139"/>
                </a:lnTo>
                <a:lnTo>
                  <a:pt x="393" y="134"/>
                </a:lnTo>
                <a:lnTo>
                  <a:pt x="393" y="134"/>
                </a:lnTo>
                <a:lnTo>
                  <a:pt x="393" y="132"/>
                </a:lnTo>
                <a:lnTo>
                  <a:pt x="377" y="102"/>
                </a:lnTo>
                <a:lnTo>
                  <a:pt x="377" y="102"/>
                </a:lnTo>
                <a:lnTo>
                  <a:pt x="375" y="102"/>
                </a:lnTo>
                <a:lnTo>
                  <a:pt x="365" y="108"/>
                </a:lnTo>
                <a:lnTo>
                  <a:pt x="365" y="108"/>
                </a:lnTo>
                <a:lnTo>
                  <a:pt x="358" y="102"/>
                </a:lnTo>
                <a:lnTo>
                  <a:pt x="351" y="99"/>
                </a:lnTo>
                <a:lnTo>
                  <a:pt x="344" y="94"/>
                </a:lnTo>
                <a:lnTo>
                  <a:pt x="335" y="92"/>
                </a:lnTo>
                <a:lnTo>
                  <a:pt x="335" y="80"/>
                </a:lnTo>
                <a:lnTo>
                  <a:pt x="335" y="80"/>
                </a:lnTo>
                <a:lnTo>
                  <a:pt x="335" y="78"/>
                </a:lnTo>
                <a:lnTo>
                  <a:pt x="301" y="78"/>
                </a:lnTo>
                <a:lnTo>
                  <a:pt x="301" y="78"/>
                </a:lnTo>
                <a:lnTo>
                  <a:pt x="301" y="80"/>
                </a:lnTo>
                <a:lnTo>
                  <a:pt x="301" y="92"/>
                </a:lnTo>
                <a:lnTo>
                  <a:pt x="301" y="92"/>
                </a:lnTo>
                <a:lnTo>
                  <a:pt x="292" y="94"/>
                </a:lnTo>
                <a:lnTo>
                  <a:pt x="285" y="99"/>
                </a:lnTo>
                <a:lnTo>
                  <a:pt x="278" y="102"/>
                </a:lnTo>
                <a:lnTo>
                  <a:pt x="273" y="108"/>
                </a:lnTo>
                <a:lnTo>
                  <a:pt x="262" y="102"/>
                </a:lnTo>
                <a:lnTo>
                  <a:pt x="262" y="102"/>
                </a:lnTo>
                <a:lnTo>
                  <a:pt x="261" y="102"/>
                </a:lnTo>
                <a:lnTo>
                  <a:pt x="243" y="132"/>
                </a:lnTo>
                <a:lnTo>
                  <a:pt x="243" y="132"/>
                </a:lnTo>
                <a:lnTo>
                  <a:pt x="245" y="134"/>
                </a:lnTo>
                <a:lnTo>
                  <a:pt x="254" y="139"/>
                </a:lnTo>
                <a:lnTo>
                  <a:pt x="254" y="139"/>
                </a:lnTo>
                <a:lnTo>
                  <a:pt x="252" y="148"/>
                </a:lnTo>
                <a:lnTo>
                  <a:pt x="252" y="156"/>
                </a:lnTo>
                <a:lnTo>
                  <a:pt x="252" y="156"/>
                </a:lnTo>
                <a:lnTo>
                  <a:pt x="252" y="163"/>
                </a:lnTo>
                <a:lnTo>
                  <a:pt x="254" y="172"/>
                </a:lnTo>
                <a:lnTo>
                  <a:pt x="245" y="177"/>
                </a:lnTo>
                <a:lnTo>
                  <a:pt x="245" y="177"/>
                </a:lnTo>
                <a:lnTo>
                  <a:pt x="243" y="179"/>
                </a:lnTo>
                <a:lnTo>
                  <a:pt x="261" y="208"/>
                </a:lnTo>
                <a:lnTo>
                  <a:pt x="261" y="208"/>
                </a:lnTo>
                <a:lnTo>
                  <a:pt x="262" y="208"/>
                </a:lnTo>
                <a:lnTo>
                  <a:pt x="273" y="203"/>
                </a:lnTo>
                <a:lnTo>
                  <a:pt x="273" y="203"/>
                </a:lnTo>
                <a:lnTo>
                  <a:pt x="278" y="208"/>
                </a:lnTo>
                <a:lnTo>
                  <a:pt x="285" y="212"/>
                </a:lnTo>
                <a:lnTo>
                  <a:pt x="292" y="217"/>
                </a:lnTo>
                <a:lnTo>
                  <a:pt x="301" y="219"/>
                </a:lnTo>
                <a:lnTo>
                  <a:pt x="301" y="231"/>
                </a:lnTo>
                <a:lnTo>
                  <a:pt x="301" y="231"/>
                </a:lnTo>
                <a:lnTo>
                  <a:pt x="301" y="233"/>
                </a:lnTo>
                <a:lnTo>
                  <a:pt x="335" y="233"/>
                </a:lnTo>
                <a:lnTo>
                  <a:pt x="335" y="233"/>
                </a:lnTo>
                <a:lnTo>
                  <a:pt x="335" y="231"/>
                </a:lnTo>
                <a:lnTo>
                  <a:pt x="335" y="219"/>
                </a:lnTo>
                <a:lnTo>
                  <a:pt x="335" y="219"/>
                </a:lnTo>
                <a:lnTo>
                  <a:pt x="344" y="217"/>
                </a:lnTo>
                <a:lnTo>
                  <a:pt x="351" y="212"/>
                </a:lnTo>
                <a:lnTo>
                  <a:pt x="358" y="208"/>
                </a:lnTo>
                <a:lnTo>
                  <a:pt x="365" y="203"/>
                </a:lnTo>
                <a:lnTo>
                  <a:pt x="375" y="208"/>
                </a:lnTo>
                <a:lnTo>
                  <a:pt x="375" y="208"/>
                </a:lnTo>
                <a:lnTo>
                  <a:pt x="377" y="208"/>
                </a:lnTo>
                <a:lnTo>
                  <a:pt x="393" y="179"/>
                </a:lnTo>
                <a:lnTo>
                  <a:pt x="393" y="179"/>
                </a:lnTo>
                <a:lnTo>
                  <a:pt x="393" y="177"/>
                </a:lnTo>
                <a:lnTo>
                  <a:pt x="393" y="177"/>
                </a:lnTo>
                <a:close/>
                <a:moveTo>
                  <a:pt x="318" y="189"/>
                </a:moveTo>
                <a:lnTo>
                  <a:pt x="318" y="189"/>
                </a:lnTo>
                <a:lnTo>
                  <a:pt x="311" y="188"/>
                </a:lnTo>
                <a:lnTo>
                  <a:pt x="306" y="186"/>
                </a:lnTo>
                <a:lnTo>
                  <a:pt x="299" y="182"/>
                </a:lnTo>
                <a:lnTo>
                  <a:pt x="295" y="179"/>
                </a:lnTo>
                <a:lnTo>
                  <a:pt x="290" y="174"/>
                </a:lnTo>
                <a:lnTo>
                  <a:pt x="288" y="168"/>
                </a:lnTo>
                <a:lnTo>
                  <a:pt x="285" y="161"/>
                </a:lnTo>
                <a:lnTo>
                  <a:pt x="285" y="156"/>
                </a:lnTo>
                <a:lnTo>
                  <a:pt x="285" y="156"/>
                </a:lnTo>
                <a:lnTo>
                  <a:pt x="285" y="149"/>
                </a:lnTo>
                <a:lnTo>
                  <a:pt x="288" y="142"/>
                </a:lnTo>
                <a:lnTo>
                  <a:pt x="290" y="137"/>
                </a:lnTo>
                <a:lnTo>
                  <a:pt x="295" y="132"/>
                </a:lnTo>
                <a:lnTo>
                  <a:pt x="299" y="128"/>
                </a:lnTo>
                <a:lnTo>
                  <a:pt x="306" y="125"/>
                </a:lnTo>
                <a:lnTo>
                  <a:pt x="311" y="123"/>
                </a:lnTo>
                <a:lnTo>
                  <a:pt x="318" y="121"/>
                </a:lnTo>
                <a:lnTo>
                  <a:pt x="318" y="121"/>
                </a:lnTo>
                <a:lnTo>
                  <a:pt x="325" y="123"/>
                </a:lnTo>
                <a:lnTo>
                  <a:pt x="332" y="125"/>
                </a:lnTo>
                <a:lnTo>
                  <a:pt x="337" y="128"/>
                </a:lnTo>
                <a:lnTo>
                  <a:pt x="342" y="132"/>
                </a:lnTo>
                <a:lnTo>
                  <a:pt x="346" y="137"/>
                </a:lnTo>
                <a:lnTo>
                  <a:pt x="349" y="142"/>
                </a:lnTo>
                <a:lnTo>
                  <a:pt x="351" y="149"/>
                </a:lnTo>
                <a:lnTo>
                  <a:pt x="351" y="156"/>
                </a:lnTo>
                <a:lnTo>
                  <a:pt x="351" y="156"/>
                </a:lnTo>
                <a:lnTo>
                  <a:pt x="351" y="161"/>
                </a:lnTo>
                <a:lnTo>
                  <a:pt x="349" y="168"/>
                </a:lnTo>
                <a:lnTo>
                  <a:pt x="346" y="174"/>
                </a:lnTo>
                <a:lnTo>
                  <a:pt x="342" y="179"/>
                </a:lnTo>
                <a:lnTo>
                  <a:pt x="337" y="182"/>
                </a:lnTo>
                <a:lnTo>
                  <a:pt x="332" y="186"/>
                </a:lnTo>
                <a:lnTo>
                  <a:pt x="325" y="188"/>
                </a:lnTo>
                <a:lnTo>
                  <a:pt x="318" y="189"/>
                </a:lnTo>
                <a:lnTo>
                  <a:pt x="318" y="189"/>
                </a:lnTo>
                <a:close/>
                <a:moveTo>
                  <a:pt x="208" y="61"/>
                </a:moveTo>
                <a:lnTo>
                  <a:pt x="215" y="61"/>
                </a:lnTo>
                <a:lnTo>
                  <a:pt x="215" y="61"/>
                </a:lnTo>
                <a:lnTo>
                  <a:pt x="221" y="69"/>
                </a:lnTo>
                <a:lnTo>
                  <a:pt x="228" y="78"/>
                </a:lnTo>
                <a:lnTo>
                  <a:pt x="224" y="85"/>
                </a:lnTo>
                <a:lnTo>
                  <a:pt x="224" y="85"/>
                </a:lnTo>
                <a:lnTo>
                  <a:pt x="224" y="85"/>
                </a:lnTo>
                <a:lnTo>
                  <a:pt x="243" y="95"/>
                </a:lnTo>
                <a:lnTo>
                  <a:pt x="243" y="95"/>
                </a:lnTo>
                <a:lnTo>
                  <a:pt x="243" y="95"/>
                </a:lnTo>
                <a:lnTo>
                  <a:pt x="247" y="88"/>
                </a:lnTo>
                <a:lnTo>
                  <a:pt x="247" y="88"/>
                </a:lnTo>
                <a:lnTo>
                  <a:pt x="257" y="90"/>
                </a:lnTo>
                <a:lnTo>
                  <a:pt x="268" y="88"/>
                </a:lnTo>
                <a:lnTo>
                  <a:pt x="273" y="95"/>
                </a:lnTo>
                <a:lnTo>
                  <a:pt x="273" y="95"/>
                </a:lnTo>
                <a:lnTo>
                  <a:pt x="273" y="95"/>
                </a:lnTo>
                <a:lnTo>
                  <a:pt x="292" y="83"/>
                </a:lnTo>
                <a:lnTo>
                  <a:pt x="292" y="83"/>
                </a:lnTo>
                <a:lnTo>
                  <a:pt x="292" y="83"/>
                </a:lnTo>
                <a:lnTo>
                  <a:pt x="287" y="76"/>
                </a:lnTo>
                <a:lnTo>
                  <a:pt x="287" y="76"/>
                </a:lnTo>
                <a:lnTo>
                  <a:pt x="294" y="68"/>
                </a:lnTo>
                <a:lnTo>
                  <a:pt x="294" y="68"/>
                </a:lnTo>
                <a:lnTo>
                  <a:pt x="297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57"/>
                </a:lnTo>
                <a:lnTo>
                  <a:pt x="306" y="36"/>
                </a:lnTo>
                <a:lnTo>
                  <a:pt x="306" y="36"/>
                </a:lnTo>
                <a:lnTo>
                  <a:pt x="304" y="36"/>
                </a:lnTo>
                <a:lnTo>
                  <a:pt x="297" y="36"/>
                </a:lnTo>
                <a:lnTo>
                  <a:pt x="297" y="36"/>
                </a:lnTo>
                <a:lnTo>
                  <a:pt x="294" y="26"/>
                </a:lnTo>
                <a:lnTo>
                  <a:pt x="287" y="17"/>
                </a:lnTo>
                <a:lnTo>
                  <a:pt x="290" y="12"/>
                </a:lnTo>
                <a:lnTo>
                  <a:pt x="290" y="12"/>
                </a:lnTo>
                <a:lnTo>
                  <a:pt x="290" y="10"/>
                </a:lnTo>
                <a:lnTo>
                  <a:pt x="271" y="0"/>
                </a:lnTo>
                <a:lnTo>
                  <a:pt x="271" y="0"/>
                </a:lnTo>
                <a:lnTo>
                  <a:pt x="269" y="0"/>
                </a:lnTo>
                <a:lnTo>
                  <a:pt x="266" y="7"/>
                </a:lnTo>
                <a:lnTo>
                  <a:pt x="266" y="7"/>
                </a:lnTo>
                <a:lnTo>
                  <a:pt x="255" y="5"/>
                </a:lnTo>
                <a:lnTo>
                  <a:pt x="245" y="7"/>
                </a:lnTo>
                <a:lnTo>
                  <a:pt x="242" y="1"/>
                </a:lnTo>
                <a:lnTo>
                  <a:pt x="242" y="1"/>
                </a:lnTo>
                <a:lnTo>
                  <a:pt x="242" y="0"/>
                </a:lnTo>
                <a:lnTo>
                  <a:pt x="222" y="12"/>
                </a:lnTo>
                <a:lnTo>
                  <a:pt x="222" y="12"/>
                </a:lnTo>
                <a:lnTo>
                  <a:pt x="222" y="12"/>
                </a:lnTo>
                <a:lnTo>
                  <a:pt x="226" y="19"/>
                </a:lnTo>
                <a:lnTo>
                  <a:pt x="226" y="19"/>
                </a:lnTo>
                <a:lnTo>
                  <a:pt x="219" y="27"/>
                </a:lnTo>
                <a:lnTo>
                  <a:pt x="219" y="27"/>
                </a:lnTo>
                <a:lnTo>
                  <a:pt x="215" y="38"/>
                </a:lnTo>
                <a:lnTo>
                  <a:pt x="208" y="38"/>
                </a:lnTo>
                <a:lnTo>
                  <a:pt x="208" y="38"/>
                </a:lnTo>
                <a:lnTo>
                  <a:pt x="207" y="38"/>
                </a:lnTo>
                <a:lnTo>
                  <a:pt x="208" y="61"/>
                </a:lnTo>
                <a:lnTo>
                  <a:pt x="208" y="61"/>
                </a:lnTo>
                <a:lnTo>
                  <a:pt x="208" y="61"/>
                </a:lnTo>
                <a:lnTo>
                  <a:pt x="208" y="61"/>
                </a:lnTo>
                <a:close/>
                <a:moveTo>
                  <a:pt x="238" y="38"/>
                </a:moveTo>
                <a:lnTo>
                  <a:pt x="238" y="38"/>
                </a:lnTo>
                <a:lnTo>
                  <a:pt x="243" y="31"/>
                </a:lnTo>
                <a:lnTo>
                  <a:pt x="250" y="27"/>
                </a:lnTo>
                <a:lnTo>
                  <a:pt x="259" y="26"/>
                </a:lnTo>
                <a:lnTo>
                  <a:pt x="268" y="29"/>
                </a:lnTo>
                <a:lnTo>
                  <a:pt x="268" y="29"/>
                </a:lnTo>
                <a:lnTo>
                  <a:pt x="273" y="34"/>
                </a:lnTo>
                <a:lnTo>
                  <a:pt x="278" y="41"/>
                </a:lnTo>
                <a:lnTo>
                  <a:pt x="278" y="50"/>
                </a:lnTo>
                <a:lnTo>
                  <a:pt x="276" y="59"/>
                </a:lnTo>
                <a:lnTo>
                  <a:pt x="276" y="59"/>
                </a:lnTo>
                <a:lnTo>
                  <a:pt x="269" y="64"/>
                </a:lnTo>
                <a:lnTo>
                  <a:pt x="262" y="68"/>
                </a:lnTo>
                <a:lnTo>
                  <a:pt x="255" y="69"/>
                </a:lnTo>
                <a:lnTo>
                  <a:pt x="247" y="66"/>
                </a:lnTo>
                <a:lnTo>
                  <a:pt x="247" y="66"/>
                </a:lnTo>
                <a:lnTo>
                  <a:pt x="240" y="61"/>
                </a:lnTo>
                <a:lnTo>
                  <a:pt x="236" y="54"/>
                </a:lnTo>
                <a:lnTo>
                  <a:pt x="236" y="45"/>
                </a:lnTo>
                <a:lnTo>
                  <a:pt x="238" y="38"/>
                </a:lnTo>
                <a:lnTo>
                  <a:pt x="238" y="3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4722" tIns="47361" rIns="94722" bIns="47361" numCol="1" anchor="t" anchorCtr="0" compatLnSpc="1">
            <a:prstTxWarp prst="textNoShape">
              <a:avLst/>
            </a:prstTxWarp>
          </a:bodyPr>
          <a:lstStyle/>
          <a:p>
            <a:endParaRPr lang="ko-KR" altLang="en-US" sz="1968"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2" name="Freeform 9">
            <a:extLst>
              <a:ext uri="{FF2B5EF4-FFF2-40B4-BE49-F238E27FC236}">
                <a16:creationId xmlns:a16="http://schemas.microsoft.com/office/drawing/2014/main" id="{BEDEE7DA-E8B9-4FBB-B448-1364E62461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19785" y="3347611"/>
            <a:ext cx="246461" cy="267682"/>
          </a:xfrm>
          <a:custGeom>
            <a:avLst/>
            <a:gdLst>
              <a:gd name="T0" fmla="*/ 1120 w 2248"/>
              <a:gd name="T1" fmla="*/ 1768 h 2240"/>
              <a:gd name="T2" fmla="*/ 1115 w 2248"/>
              <a:gd name="T3" fmla="*/ 472 h 2240"/>
              <a:gd name="T4" fmla="*/ 1728 w 2248"/>
              <a:gd name="T5" fmla="*/ 1075 h 2240"/>
              <a:gd name="T6" fmla="*/ 1120 w 2248"/>
              <a:gd name="T7" fmla="*/ 542 h 2240"/>
              <a:gd name="T8" fmla="*/ 1108 w 2248"/>
              <a:gd name="T9" fmla="*/ 1698 h 2240"/>
              <a:gd name="T10" fmla="*/ 1726 w 2248"/>
              <a:gd name="T11" fmla="*/ 1176 h 2240"/>
              <a:gd name="T12" fmla="*/ 1761 w 2248"/>
              <a:gd name="T13" fmla="*/ 1217 h 2240"/>
              <a:gd name="T14" fmla="*/ 2179 w 2248"/>
              <a:gd name="T15" fmla="*/ 2179 h 2240"/>
              <a:gd name="T16" fmla="*/ 1929 w 2248"/>
              <a:gd name="T17" fmla="*/ 2179 h 2240"/>
              <a:gd name="T18" fmla="*/ 1120 w 2248"/>
              <a:gd name="T19" fmla="*/ 1957 h 2240"/>
              <a:gd name="T20" fmla="*/ 1120 w 2248"/>
              <a:gd name="T21" fmla="*/ 283 h 2240"/>
              <a:gd name="T22" fmla="*/ 1823 w 2248"/>
              <a:gd name="T23" fmla="*/ 1573 h 2240"/>
              <a:gd name="T24" fmla="*/ 1886 w 2248"/>
              <a:gd name="T25" fmla="*/ 1120 h 2240"/>
              <a:gd name="T26" fmla="*/ 354 w 2248"/>
              <a:gd name="T27" fmla="*/ 1120 h 2240"/>
              <a:gd name="T28" fmla="*/ 1886 w 2248"/>
              <a:gd name="T29" fmla="*/ 1120 h 2240"/>
              <a:gd name="T30" fmla="*/ 1782 w 2248"/>
              <a:gd name="T31" fmla="*/ 1632 h 2240"/>
              <a:gd name="T32" fmla="*/ 1979 w 2248"/>
              <a:gd name="T33" fmla="*/ 2129 h 2240"/>
              <a:gd name="T34" fmla="*/ 2129 w 2248"/>
              <a:gd name="T35" fmla="*/ 2129 h 2240"/>
              <a:gd name="T36" fmla="*/ 83 w 2248"/>
              <a:gd name="T37" fmla="*/ 872 h 2240"/>
              <a:gd name="T38" fmla="*/ 307 w 2248"/>
              <a:gd name="T39" fmla="*/ 837 h 2240"/>
              <a:gd name="T40" fmla="*/ 83 w 2248"/>
              <a:gd name="T41" fmla="*/ 802 h 2240"/>
              <a:gd name="T42" fmla="*/ 83 w 2248"/>
              <a:gd name="T43" fmla="*/ 872 h 2240"/>
              <a:gd name="T44" fmla="*/ 1544 w 2248"/>
              <a:gd name="T45" fmla="*/ 872 h 2240"/>
              <a:gd name="T46" fmla="*/ 1214 w 2248"/>
              <a:gd name="T47" fmla="*/ 967 h 2240"/>
              <a:gd name="T48" fmla="*/ 696 w 2248"/>
              <a:gd name="T49" fmla="*/ 872 h 2240"/>
              <a:gd name="T50" fmla="*/ 696 w 2248"/>
              <a:gd name="T51" fmla="*/ 802 h 2240"/>
              <a:gd name="T52" fmla="*/ 1214 w 2248"/>
              <a:gd name="T53" fmla="*/ 707 h 2240"/>
              <a:gd name="T54" fmla="*/ 1544 w 2248"/>
              <a:gd name="T55" fmla="*/ 802 h 2240"/>
              <a:gd name="T56" fmla="*/ 1273 w 2248"/>
              <a:gd name="T57" fmla="*/ 837 h 2240"/>
              <a:gd name="T58" fmla="*/ 1155 w 2248"/>
              <a:gd name="T59" fmla="*/ 837 h 2240"/>
              <a:gd name="T60" fmla="*/ 1273 w 2248"/>
              <a:gd name="T61" fmla="*/ 837 h 2240"/>
              <a:gd name="T62" fmla="*/ 2110 w 2248"/>
              <a:gd name="T63" fmla="*/ 802 h 2240"/>
              <a:gd name="T64" fmla="*/ 1933 w 2248"/>
              <a:gd name="T65" fmla="*/ 837 h 2240"/>
              <a:gd name="T66" fmla="*/ 2110 w 2248"/>
              <a:gd name="T67" fmla="*/ 872 h 2240"/>
              <a:gd name="T68" fmla="*/ 1544 w 2248"/>
              <a:gd name="T69" fmla="*/ 1368 h 2240"/>
              <a:gd name="T70" fmla="*/ 1544 w 2248"/>
              <a:gd name="T71" fmla="*/ 1438 h 2240"/>
              <a:gd name="T72" fmla="*/ 931 w 2248"/>
              <a:gd name="T73" fmla="*/ 1533 h 2240"/>
              <a:gd name="T74" fmla="*/ 931 w 2248"/>
              <a:gd name="T75" fmla="*/ 1273 h 2240"/>
              <a:gd name="T76" fmla="*/ 1544 w 2248"/>
              <a:gd name="T77" fmla="*/ 1368 h 2240"/>
              <a:gd name="T78" fmla="*/ 931 w 2248"/>
              <a:gd name="T79" fmla="*/ 1344 h 2240"/>
              <a:gd name="T80" fmla="*/ 931 w 2248"/>
              <a:gd name="T81" fmla="*/ 1462 h 2240"/>
              <a:gd name="T82" fmla="*/ 1969 w 2248"/>
              <a:gd name="T83" fmla="*/ 1368 h 2240"/>
              <a:gd name="T84" fmla="*/ 1969 w 2248"/>
              <a:gd name="T85" fmla="*/ 1438 h 2240"/>
              <a:gd name="T86" fmla="*/ 2099 w 2248"/>
              <a:gd name="T87" fmla="*/ 1403 h 2240"/>
              <a:gd name="T88" fmla="*/ 1969 w 2248"/>
              <a:gd name="T89" fmla="*/ 1368 h 2240"/>
              <a:gd name="T90" fmla="*/ 837 w 2248"/>
              <a:gd name="T91" fmla="*/ 2146 h 2240"/>
              <a:gd name="T92" fmla="*/ 130 w 2248"/>
              <a:gd name="T93" fmla="*/ 2240 h 2240"/>
              <a:gd name="T94" fmla="*/ 130 w 2248"/>
              <a:gd name="T95" fmla="*/ 1981 h 2240"/>
              <a:gd name="T96" fmla="*/ 837 w 2248"/>
              <a:gd name="T97" fmla="*/ 2075 h 2240"/>
              <a:gd name="T98" fmla="*/ 189 w 2248"/>
              <a:gd name="T99" fmla="*/ 2110 h 2240"/>
              <a:gd name="T100" fmla="*/ 71 w 2248"/>
              <a:gd name="T101" fmla="*/ 2110 h 2240"/>
              <a:gd name="T102" fmla="*/ 189 w 2248"/>
              <a:gd name="T103" fmla="*/ 2110 h 2240"/>
              <a:gd name="T104" fmla="*/ 1497 w 2248"/>
              <a:gd name="T105" fmla="*/ 141 h 2240"/>
              <a:gd name="T106" fmla="*/ 2063 w 2248"/>
              <a:gd name="T107" fmla="*/ 0 h 2240"/>
              <a:gd name="T108" fmla="*/ 2063 w 2248"/>
              <a:gd name="T109" fmla="*/ 354 h 2240"/>
              <a:gd name="T110" fmla="*/ 1497 w 2248"/>
              <a:gd name="T111" fmla="*/ 212 h 2240"/>
              <a:gd name="T112" fmla="*/ 1957 w 2248"/>
              <a:gd name="T113" fmla="*/ 177 h 2240"/>
              <a:gd name="T114" fmla="*/ 2169 w 2248"/>
              <a:gd name="T115" fmla="*/ 177 h 2240"/>
              <a:gd name="T116" fmla="*/ 1957 w 2248"/>
              <a:gd name="T117" fmla="*/ 177 h 2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48" h="2240">
                <a:moveTo>
                  <a:pt x="1761" y="1217"/>
                </a:moveTo>
                <a:cubicBezTo>
                  <a:pt x="1714" y="1528"/>
                  <a:pt x="1445" y="1768"/>
                  <a:pt x="1120" y="1768"/>
                </a:cubicBezTo>
                <a:cubicBezTo>
                  <a:pt x="765" y="1768"/>
                  <a:pt x="476" y="1482"/>
                  <a:pt x="472" y="1128"/>
                </a:cubicBezTo>
                <a:cubicBezTo>
                  <a:pt x="467" y="770"/>
                  <a:pt x="757" y="474"/>
                  <a:pt x="1115" y="472"/>
                </a:cubicBezTo>
                <a:cubicBezTo>
                  <a:pt x="1446" y="469"/>
                  <a:pt x="1721" y="716"/>
                  <a:pt x="1763" y="1035"/>
                </a:cubicBezTo>
                <a:cubicBezTo>
                  <a:pt x="1766" y="1056"/>
                  <a:pt x="1749" y="1075"/>
                  <a:pt x="1728" y="1075"/>
                </a:cubicBezTo>
                <a:cubicBezTo>
                  <a:pt x="1710" y="1075"/>
                  <a:pt x="1695" y="1062"/>
                  <a:pt x="1693" y="1044"/>
                </a:cubicBezTo>
                <a:cubicBezTo>
                  <a:pt x="1656" y="761"/>
                  <a:pt x="1413" y="542"/>
                  <a:pt x="1120" y="542"/>
                </a:cubicBezTo>
                <a:cubicBezTo>
                  <a:pt x="794" y="542"/>
                  <a:pt x="530" y="814"/>
                  <a:pt x="543" y="1143"/>
                </a:cubicBezTo>
                <a:cubicBezTo>
                  <a:pt x="555" y="1447"/>
                  <a:pt x="804" y="1692"/>
                  <a:pt x="1108" y="1698"/>
                </a:cubicBezTo>
                <a:cubicBezTo>
                  <a:pt x="1403" y="1703"/>
                  <a:pt x="1649" y="1488"/>
                  <a:pt x="1691" y="1206"/>
                </a:cubicBezTo>
                <a:cubicBezTo>
                  <a:pt x="1694" y="1189"/>
                  <a:pt x="1709" y="1176"/>
                  <a:pt x="1726" y="1176"/>
                </a:cubicBezTo>
                <a:cubicBezTo>
                  <a:pt x="1726" y="1176"/>
                  <a:pt x="1726" y="1176"/>
                  <a:pt x="1726" y="1176"/>
                </a:cubicBezTo>
                <a:cubicBezTo>
                  <a:pt x="1748" y="1176"/>
                  <a:pt x="1764" y="1195"/>
                  <a:pt x="1761" y="1217"/>
                </a:cubicBezTo>
                <a:close/>
                <a:moveTo>
                  <a:pt x="2179" y="1929"/>
                </a:moveTo>
                <a:cubicBezTo>
                  <a:pt x="2248" y="1998"/>
                  <a:pt x="2248" y="2110"/>
                  <a:pt x="2179" y="2179"/>
                </a:cubicBezTo>
                <a:cubicBezTo>
                  <a:pt x="2145" y="2212"/>
                  <a:pt x="2101" y="2231"/>
                  <a:pt x="2054" y="2231"/>
                </a:cubicBezTo>
                <a:cubicBezTo>
                  <a:pt x="2006" y="2231"/>
                  <a:pt x="1962" y="2212"/>
                  <a:pt x="1929" y="2179"/>
                </a:cubicBezTo>
                <a:cubicBezTo>
                  <a:pt x="1573" y="1823"/>
                  <a:pt x="1573" y="1823"/>
                  <a:pt x="1573" y="1823"/>
                </a:cubicBezTo>
                <a:cubicBezTo>
                  <a:pt x="1443" y="1908"/>
                  <a:pt x="1287" y="1957"/>
                  <a:pt x="1120" y="1957"/>
                </a:cubicBezTo>
                <a:cubicBezTo>
                  <a:pt x="658" y="1957"/>
                  <a:pt x="283" y="1582"/>
                  <a:pt x="283" y="1120"/>
                </a:cubicBezTo>
                <a:cubicBezTo>
                  <a:pt x="283" y="658"/>
                  <a:pt x="658" y="283"/>
                  <a:pt x="1120" y="283"/>
                </a:cubicBezTo>
                <a:cubicBezTo>
                  <a:pt x="1582" y="283"/>
                  <a:pt x="1957" y="658"/>
                  <a:pt x="1957" y="1120"/>
                </a:cubicBezTo>
                <a:cubicBezTo>
                  <a:pt x="1957" y="1287"/>
                  <a:pt x="1908" y="1443"/>
                  <a:pt x="1823" y="1573"/>
                </a:cubicBezTo>
                <a:lnTo>
                  <a:pt x="2179" y="1929"/>
                </a:lnTo>
                <a:close/>
                <a:moveTo>
                  <a:pt x="1886" y="1120"/>
                </a:moveTo>
                <a:cubicBezTo>
                  <a:pt x="1886" y="697"/>
                  <a:pt x="1543" y="354"/>
                  <a:pt x="1120" y="354"/>
                </a:cubicBezTo>
                <a:cubicBezTo>
                  <a:pt x="697" y="354"/>
                  <a:pt x="354" y="697"/>
                  <a:pt x="354" y="1120"/>
                </a:cubicBezTo>
                <a:cubicBezTo>
                  <a:pt x="354" y="1543"/>
                  <a:pt x="697" y="1886"/>
                  <a:pt x="1120" y="1886"/>
                </a:cubicBezTo>
                <a:cubicBezTo>
                  <a:pt x="1543" y="1886"/>
                  <a:pt x="1886" y="1543"/>
                  <a:pt x="1886" y="1120"/>
                </a:cubicBezTo>
                <a:close/>
                <a:moveTo>
                  <a:pt x="2129" y="1979"/>
                </a:moveTo>
                <a:cubicBezTo>
                  <a:pt x="1782" y="1632"/>
                  <a:pt x="1782" y="1632"/>
                  <a:pt x="1782" y="1632"/>
                </a:cubicBezTo>
                <a:cubicBezTo>
                  <a:pt x="1738" y="1688"/>
                  <a:pt x="1688" y="1738"/>
                  <a:pt x="1632" y="1782"/>
                </a:cubicBezTo>
                <a:cubicBezTo>
                  <a:pt x="1979" y="2129"/>
                  <a:pt x="1979" y="2129"/>
                  <a:pt x="1979" y="2129"/>
                </a:cubicBezTo>
                <a:cubicBezTo>
                  <a:pt x="1999" y="2149"/>
                  <a:pt x="2025" y="2160"/>
                  <a:pt x="2054" y="2160"/>
                </a:cubicBezTo>
                <a:cubicBezTo>
                  <a:pt x="2082" y="2160"/>
                  <a:pt x="2109" y="2149"/>
                  <a:pt x="2129" y="2129"/>
                </a:cubicBezTo>
                <a:cubicBezTo>
                  <a:pt x="2170" y="2087"/>
                  <a:pt x="2170" y="2020"/>
                  <a:pt x="2129" y="1979"/>
                </a:cubicBezTo>
                <a:close/>
                <a:moveTo>
                  <a:pt x="83" y="872"/>
                </a:moveTo>
                <a:cubicBezTo>
                  <a:pt x="271" y="872"/>
                  <a:pt x="271" y="872"/>
                  <a:pt x="271" y="872"/>
                </a:cubicBezTo>
                <a:cubicBezTo>
                  <a:pt x="291" y="872"/>
                  <a:pt x="307" y="857"/>
                  <a:pt x="307" y="837"/>
                </a:cubicBezTo>
                <a:cubicBezTo>
                  <a:pt x="307" y="818"/>
                  <a:pt x="291" y="802"/>
                  <a:pt x="271" y="802"/>
                </a:cubicBezTo>
                <a:cubicBezTo>
                  <a:pt x="83" y="802"/>
                  <a:pt x="83" y="802"/>
                  <a:pt x="83" y="802"/>
                </a:cubicBezTo>
                <a:cubicBezTo>
                  <a:pt x="63" y="802"/>
                  <a:pt x="47" y="818"/>
                  <a:pt x="47" y="837"/>
                </a:cubicBezTo>
                <a:cubicBezTo>
                  <a:pt x="47" y="857"/>
                  <a:pt x="63" y="872"/>
                  <a:pt x="83" y="872"/>
                </a:cubicBezTo>
                <a:close/>
                <a:moveTo>
                  <a:pt x="1580" y="837"/>
                </a:moveTo>
                <a:cubicBezTo>
                  <a:pt x="1580" y="857"/>
                  <a:pt x="1564" y="872"/>
                  <a:pt x="1544" y="872"/>
                </a:cubicBezTo>
                <a:cubicBezTo>
                  <a:pt x="1339" y="872"/>
                  <a:pt x="1339" y="872"/>
                  <a:pt x="1339" y="872"/>
                </a:cubicBezTo>
                <a:cubicBezTo>
                  <a:pt x="1324" y="927"/>
                  <a:pt x="1274" y="967"/>
                  <a:pt x="1214" y="967"/>
                </a:cubicBezTo>
                <a:cubicBezTo>
                  <a:pt x="1155" y="967"/>
                  <a:pt x="1105" y="927"/>
                  <a:pt x="1090" y="872"/>
                </a:cubicBezTo>
                <a:cubicBezTo>
                  <a:pt x="696" y="872"/>
                  <a:pt x="696" y="872"/>
                  <a:pt x="696" y="872"/>
                </a:cubicBezTo>
                <a:cubicBezTo>
                  <a:pt x="676" y="872"/>
                  <a:pt x="660" y="857"/>
                  <a:pt x="660" y="837"/>
                </a:cubicBezTo>
                <a:cubicBezTo>
                  <a:pt x="660" y="818"/>
                  <a:pt x="676" y="802"/>
                  <a:pt x="696" y="802"/>
                </a:cubicBezTo>
                <a:cubicBezTo>
                  <a:pt x="1090" y="802"/>
                  <a:pt x="1090" y="802"/>
                  <a:pt x="1090" y="802"/>
                </a:cubicBezTo>
                <a:cubicBezTo>
                  <a:pt x="1105" y="747"/>
                  <a:pt x="1155" y="707"/>
                  <a:pt x="1214" y="707"/>
                </a:cubicBezTo>
                <a:cubicBezTo>
                  <a:pt x="1274" y="707"/>
                  <a:pt x="1324" y="747"/>
                  <a:pt x="1339" y="802"/>
                </a:cubicBezTo>
                <a:cubicBezTo>
                  <a:pt x="1544" y="802"/>
                  <a:pt x="1544" y="802"/>
                  <a:pt x="1544" y="802"/>
                </a:cubicBezTo>
                <a:cubicBezTo>
                  <a:pt x="1564" y="802"/>
                  <a:pt x="1580" y="818"/>
                  <a:pt x="1580" y="837"/>
                </a:cubicBezTo>
                <a:close/>
                <a:moveTo>
                  <a:pt x="1273" y="837"/>
                </a:moveTo>
                <a:cubicBezTo>
                  <a:pt x="1273" y="805"/>
                  <a:pt x="1247" y="778"/>
                  <a:pt x="1214" y="778"/>
                </a:cubicBezTo>
                <a:cubicBezTo>
                  <a:pt x="1182" y="778"/>
                  <a:pt x="1155" y="805"/>
                  <a:pt x="1155" y="837"/>
                </a:cubicBezTo>
                <a:cubicBezTo>
                  <a:pt x="1155" y="870"/>
                  <a:pt x="1182" y="896"/>
                  <a:pt x="1214" y="896"/>
                </a:cubicBezTo>
                <a:cubicBezTo>
                  <a:pt x="1247" y="896"/>
                  <a:pt x="1273" y="870"/>
                  <a:pt x="1273" y="837"/>
                </a:cubicBezTo>
                <a:close/>
                <a:moveTo>
                  <a:pt x="2146" y="837"/>
                </a:moveTo>
                <a:cubicBezTo>
                  <a:pt x="2146" y="818"/>
                  <a:pt x="2130" y="802"/>
                  <a:pt x="2110" y="802"/>
                </a:cubicBezTo>
                <a:cubicBezTo>
                  <a:pt x="1969" y="802"/>
                  <a:pt x="1969" y="802"/>
                  <a:pt x="1969" y="802"/>
                </a:cubicBezTo>
                <a:cubicBezTo>
                  <a:pt x="1949" y="802"/>
                  <a:pt x="1933" y="818"/>
                  <a:pt x="1933" y="837"/>
                </a:cubicBezTo>
                <a:cubicBezTo>
                  <a:pt x="1933" y="857"/>
                  <a:pt x="1949" y="872"/>
                  <a:pt x="1969" y="872"/>
                </a:cubicBezTo>
                <a:cubicBezTo>
                  <a:pt x="2110" y="872"/>
                  <a:pt x="2110" y="872"/>
                  <a:pt x="2110" y="872"/>
                </a:cubicBezTo>
                <a:cubicBezTo>
                  <a:pt x="2130" y="872"/>
                  <a:pt x="2146" y="857"/>
                  <a:pt x="2146" y="837"/>
                </a:cubicBezTo>
                <a:close/>
                <a:moveTo>
                  <a:pt x="1544" y="1368"/>
                </a:moveTo>
                <a:cubicBezTo>
                  <a:pt x="1564" y="1368"/>
                  <a:pt x="1580" y="1383"/>
                  <a:pt x="1580" y="1403"/>
                </a:cubicBezTo>
                <a:cubicBezTo>
                  <a:pt x="1580" y="1422"/>
                  <a:pt x="1564" y="1438"/>
                  <a:pt x="1544" y="1438"/>
                </a:cubicBezTo>
                <a:cubicBezTo>
                  <a:pt x="1056" y="1438"/>
                  <a:pt x="1056" y="1438"/>
                  <a:pt x="1056" y="1438"/>
                </a:cubicBezTo>
                <a:cubicBezTo>
                  <a:pt x="1041" y="1493"/>
                  <a:pt x="991" y="1533"/>
                  <a:pt x="931" y="1533"/>
                </a:cubicBezTo>
                <a:cubicBezTo>
                  <a:pt x="860" y="1533"/>
                  <a:pt x="802" y="1474"/>
                  <a:pt x="802" y="1403"/>
                </a:cubicBezTo>
                <a:cubicBezTo>
                  <a:pt x="802" y="1331"/>
                  <a:pt x="860" y="1273"/>
                  <a:pt x="931" y="1273"/>
                </a:cubicBezTo>
                <a:cubicBezTo>
                  <a:pt x="991" y="1273"/>
                  <a:pt x="1041" y="1313"/>
                  <a:pt x="1056" y="1368"/>
                </a:cubicBezTo>
                <a:lnTo>
                  <a:pt x="1544" y="1368"/>
                </a:lnTo>
                <a:close/>
                <a:moveTo>
                  <a:pt x="990" y="1403"/>
                </a:moveTo>
                <a:cubicBezTo>
                  <a:pt x="990" y="1370"/>
                  <a:pt x="964" y="1344"/>
                  <a:pt x="931" y="1344"/>
                </a:cubicBezTo>
                <a:cubicBezTo>
                  <a:pt x="899" y="1344"/>
                  <a:pt x="872" y="1370"/>
                  <a:pt x="872" y="1403"/>
                </a:cubicBezTo>
                <a:cubicBezTo>
                  <a:pt x="872" y="1435"/>
                  <a:pt x="899" y="1462"/>
                  <a:pt x="931" y="1462"/>
                </a:cubicBezTo>
                <a:cubicBezTo>
                  <a:pt x="964" y="1462"/>
                  <a:pt x="990" y="1435"/>
                  <a:pt x="990" y="1403"/>
                </a:cubicBezTo>
                <a:close/>
                <a:moveTo>
                  <a:pt x="1969" y="1368"/>
                </a:moveTo>
                <a:cubicBezTo>
                  <a:pt x="1949" y="1368"/>
                  <a:pt x="1933" y="1383"/>
                  <a:pt x="1933" y="1403"/>
                </a:cubicBezTo>
                <a:cubicBezTo>
                  <a:pt x="1933" y="1422"/>
                  <a:pt x="1949" y="1438"/>
                  <a:pt x="1969" y="1438"/>
                </a:cubicBezTo>
                <a:cubicBezTo>
                  <a:pt x="2063" y="1438"/>
                  <a:pt x="2063" y="1438"/>
                  <a:pt x="2063" y="1438"/>
                </a:cubicBezTo>
                <a:cubicBezTo>
                  <a:pt x="2083" y="1438"/>
                  <a:pt x="2099" y="1422"/>
                  <a:pt x="2099" y="1403"/>
                </a:cubicBezTo>
                <a:cubicBezTo>
                  <a:pt x="2099" y="1383"/>
                  <a:pt x="2083" y="1368"/>
                  <a:pt x="2063" y="1368"/>
                </a:cubicBezTo>
                <a:lnTo>
                  <a:pt x="1969" y="1368"/>
                </a:lnTo>
                <a:close/>
                <a:moveTo>
                  <a:pt x="872" y="2110"/>
                </a:moveTo>
                <a:cubicBezTo>
                  <a:pt x="872" y="2130"/>
                  <a:pt x="857" y="2146"/>
                  <a:pt x="837" y="2146"/>
                </a:cubicBezTo>
                <a:cubicBezTo>
                  <a:pt x="254" y="2146"/>
                  <a:pt x="254" y="2146"/>
                  <a:pt x="254" y="2146"/>
                </a:cubicBezTo>
                <a:cubicBezTo>
                  <a:pt x="239" y="2200"/>
                  <a:pt x="189" y="2240"/>
                  <a:pt x="130" y="2240"/>
                </a:cubicBezTo>
                <a:cubicBezTo>
                  <a:pt x="58" y="2240"/>
                  <a:pt x="0" y="2182"/>
                  <a:pt x="0" y="2110"/>
                </a:cubicBezTo>
                <a:cubicBezTo>
                  <a:pt x="0" y="2039"/>
                  <a:pt x="58" y="1981"/>
                  <a:pt x="130" y="1981"/>
                </a:cubicBezTo>
                <a:cubicBezTo>
                  <a:pt x="189" y="1981"/>
                  <a:pt x="239" y="2021"/>
                  <a:pt x="254" y="2075"/>
                </a:cubicBezTo>
                <a:cubicBezTo>
                  <a:pt x="837" y="2075"/>
                  <a:pt x="837" y="2075"/>
                  <a:pt x="837" y="2075"/>
                </a:cubicBezTo>
                <a:cubicBezTo>
                  <a:pt x="857" y="2075"/>
                  <a:pt x="872" y="2091"/>
                  <a:pt x="872" y="2110"/>
                </a:cubicBezTo>
                <a:close/>
                <a:moveTo>
                  <a:pt x="189" y="2110"/>
                </a:moveTo>
                <a:cubicBezTo>
                  <a:pt x="189" y="2078"/>
                  <a:pt x="162" y="2051"/>
                  <a:pt x="130" y="2051"/>
                </a:cubicBezTo>
                <a:cubicBezTo>
                  <a:pt x="97" y="2051"/>
                  <a:pt x="71" y="2078"/>
                  <a:pt x="71" y="2110"/>
                </a:cubicBezTo>
                <a:cubicBezTo>
                  <a:pt x="71" y="2143"/>
                  <a:pt x="97" y="2169"/>
                  <a:pt x="130" y="2169"/>
                </a:cubicBezTo>
                <a:cubicBezTo>
                  <a:pt x="162" y="2169"/>
                  <a:pt x="189" y="2143"/>
                  <a:pt x="189" y="2110"/>
                </a:cubicBezTo>
                <a:close/>
                <a:moveTo>
                  <a:pt x="1462" y="177"/>
                </a:moveTo>
                <a:cubicBezTo>
                  <a:pt x="1462" y="157"/>
                  <a:pt x="1478" y="141"/>
                  <a:pt x="1497" y="141"/>
                </a:cubicBezTo>
                <a:cubicBezTo>
                  <a:pt x="1890" y="141"/>
                  <a:pt x="1890" y="141"/>
                  <a:pt x="1890" y="141"/>
                </a:cubicBezTo>
                <a:cubicBezTo>
                  <a:pt x="1906" y="61"/>
                  <a:pt x="1978" y="0"/>
                  <a:pt x="2063" y="0"/>
                </a:cubicBezTo>
                <a:cubicBezTo>
                  <a:pt x="2161" y="0"/>
                  <a:pt x="2240" y="79"/>
                  <a:pt x="2240" y="177"/>
                </a:cubicBezTo>
                <a:cubicBezTo>
                  <a:pt x="2240" y="274"/>
                  <a:pt x="2161" y="354"/>
                  <a:pt x="2063" y="354"/>
                </a:cubicBezTo>
                <a:cubicBezTo>
                  <a:pt x="1978" y="354"/>
                  <a:pt x="1906" y="293"/>
                  <a:pt x="1890" y="212"/>
                </a:cubicBezTo>
                <a:cubicBezTo>
                  <a:pt x="1497" y="212"/>
                  <a:pt x="1497" y="212"/>
                  <a:pt x="1497" y="212"/>
                </a:cubicBezTo>
                <a:cubicBezTo>
                  <a:pt x="1478" y="212"/>
                  <a:pt x="1462" y="196"/>
                  <a:pt x="1462" y="177"/>
                </a:cubicBezTo>
                <a:close/>
                <a:moveTo>
                  <a:pt x="1957" y="177"/>
                </a:moveTo>
                <a:cubicBezTo>
                  <a:pt x="1957" y="235"/>
                  <a:pt x="2005" y="283"/>
                  <a:pt x="2063" y="283"/>
                </a:cubicBezTo>
                <a:cubicBezTo>
                  <a:pt x="2122" y="283"/>
                  <a:pt x="2169" y="235"/>
                  <a:pt x="2169" y="177"/>
                </a:cubicBezTo>
                <a:cubicBezTo>
                  <a:pt x="2169" y="118"/>
                  <a:pt x="2122" y="71"/>
                  <a:pt x="2063" y="71"/>
                </a:cubicBezTo>
                <a:cubicBezTo>
                  <a:pt x="2005" y="71"/>
                  <a:pt x="1957" y="118"/>
                  <a:pt x="1957" y="17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4722" tIns="47361" rIns="94722" bIns="47361" numCol="1" anchor="t" anchorCtr="0" compatLnSpc="1">
            <a:prstTxWarp prst="textNoShape">
              <a:avLst/>
            </a:prstTxWarp>
          </a:bodyPr>
          <a:lstStyle/>
          <a:p>
            <a:endParaRPr lang="ko-KR" altLang="en-US" sz="1968"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5" name="이등변 삼각형 104">
            <a:extLst>
              <a:ext uri="{FF2B5EF4-FFF2-40B4-BE49-F238E27FC236}">
                <a16:creationId xmlns:a16="http://schemas.microsoft.com/office/drawing/2014/main" id="{37E359A4-ACE1-4310-AC5D-71F608B583ED}"/>
              </a:ext>
            </a:extLst>
          </p:cNvPr>
          <p:cNvSpPr/>
          <p:nvPr/>
        </p:nvSpPr>
        <p:spPr>
          <a:xfrm rot="10800000" flipV="1">
            <a:off x="6932075" y="4901656"/>
            <a:ext cx="1745392" cy="17104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6" name="이등변 삼각형 105">
            <a:extLst>
              <a:ext uri="{FF2B5EF4-FFF2-40B4-BE49-F238E27FC236}">
                <a16:creationId xmlns:a16="http://schemas.microsoft.com/office/drawing/2014/main" id="{452E677B-D778-4888-8A80-4BD81A25C70B}"/>
              </a:ext>
            </a:extLst>
          </p:cNvPr>
          <p:cNvSpPr/>
          <p:nvPr/>
        </p:nvSpPr>
        <p:spPr>
          <a:xfrm rot="10800000" flipV="1">
            <a:off x="2182032" y="4995668"/>
            <a:ext cx="1745392" cy="17104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6336706-7CC5-4F39-A5A7-EBB3F6197CA1}"/>
              </a:ext>
            </a:extLst>
          </p:cNvPr>
          <p:cNvGrpSpPr/>
          <p:nvPr/>
        </p:nvGrpSpPr>
        <p:grpSpPr>
          <a:xfrm>
            <a:off x="1000227" y="5376147"/>
            <a:ext cx="4116985" cy="1245039"/>
            <a:chOff x="678561" y="5097486"/>
            <a:chExt cx="3943267" cy="1245039"/>
          </a:xfrm>
        </p:grpSpPr>
        <p:sp>
          <p:nvSpPr>
            <p:cNvPr id="108" name="모서리가 둥근 직사각형 145">
              <a:extLst>
                <a:ext uri="{FF2B5EF4-FFF2-40B4-BE49-F238E27FC236}">
                  <a16:creationId xmlns:a16="http://schemas.microsoft.com/office/drawing/2014/main" id="{7C1BF650-2373-4935-B977-2552A05F2CB3}"/>
                </a:ext>
              </a:extLst>
            </p:cNvPr>
            <p:cNvSpPr/>
            <p:nvPr/>
          </p:nvSpPr>
          <p:spPr>
            <a:xfrm>
              <a:off x="678561" y="5097486"/>
              <a:ext cx="1916529" cy="1245039"/>
            </a:xfrm>
            <a:prstGeom prst="roundRect">
              <a:avLst>
                <a:gd name="adj" fmla="val 8875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9" name="모서리가 둥근 직사각형 146">
              <a:extLst>
                <a:ext uri="{FF2B5EF4-FFF2-40B4-BE49-F238E27FC236}">
                  <a16:creationId xmlns:a16="http://schemas.microsoft.com/office/drawing/2014/main" id="{8F13F2EF-1C10-49B9-A7AF-56AAD8C44D6F}"/>
                </a:ext>
              </a:extLst>
            </p:cNvPr>
            <p:cNvSpPr/>
            <p:nvPr/>
          </p:nvSpPr>
          <p:spPr>
            <a:xfrm>
              <a:off x="2705299" y="5097486"/>
              <a:ext cx="1916529" cy="1245039"/>
            </a:xfrm>
            <a:prstGeom prst="roundRect">
              <a:avLst>
                <a:gd name="adj" fmla="val 8875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10" name="AutoShape 146">
              <a:extLst>
                <a:ext uri="{FF2B5EF4-FFF2-40B4-BE49-F238E27FC236}">
                  <a16:creationId xmlns:a16="http://schemas.microsoft.com/office/drawing/2014/main" id="{CA11BA96-D28B-4201-ABBA-3A4B45D329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861640" y="5293940"/>
              <a:ext cx="211138" cy="66087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21355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AutoShape 146">
              <a:extLst>
                <a:ext uri="{FF2B5EF4-FFF2-40B4-BE49-F238E27FC236}">
                  <a16:creationId xmlns:a16="http://schemas.microsoft.com/office/drawing/2014/main" id="{D83E4FD6-16D9-4DDB-8C76-E235EFB7B4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200762" y="5293939"/>
              <a:ext cx="211138" cy="66087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21355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" name="AutoShape 149">
              <a:extLst>
                <a:ext uri="{FF2B5EF4-FFF2-40B4-BE49-F238E27FC236}">
                  <a16:creationId xmlns:a16="http://schemas.microsoft.com/office/drawing/2014/main" id="{9ED12494-4E5F-4336-B726-A0CAAE8F7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518" y="6058732"/>
              <a:ext cx="764692" cy="14706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/>
              <a:r>
                <a:rPr lang="ko-KR" altLang="en-US" sz="7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</a:t>
              </a:r>
              <a:r>
                <a:rPr lang="en-US" altLang="ko-KR" sz="7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PL</a:t>
              </a:r>
            </a:p>
          </p:txBody>
        </p:sp>
        <p:sp>
          <p:nvSpPr>
            <p:cNvPr id="113" name="AutoShape 150">
              <a:extLst>
                <a:ext uri="{FF2B5EF4-FFF2-40B4-BE49-F238E27FC236}">
                  <a16:creationId xmlns:a16="http://schemas.microsoft.com/office/drawing/2014/main" id="{9AC33609-C37B-40E8-BEB1-93E0F336A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4075" y="6058732"/>
              <a:ext cx="837790" cy="14706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/>
              <a:r>
                <a:rPr lang="ko-KR" altLang="en-US" sz="7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</a:t>
              </a:r>
              <a:r>
                <a:rPr lang="ko-KR" altLang="en-US" sz="700" dirty="0" err="1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사업관리팀</a:t>
              </a:r>
              <a:endParaRPr lang="ko-KR" altLang="en-US" sz="7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6685D4F-4B05-42D4-A046-27B869D21B6D}"/>
                </a:ext>
              </a:extLst>
            </p:cNvPr>
            <p:cNvCxnSpPr/>
            <p:nvPr/>
          </p:nvCxnSpPr>
          <p:spPr bwMode="auto">
            <a:xfrm>
              <a:off x="1678109" y="5483650"/>
              <a:ext cx="5126" cy="24248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21355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직선 연결선 129">
              <a:extLst>
                <a:ext uri="{FF2B5EF4-FFF2-40B4-BE49-F238E27FC236}">
                  <a16:creationId xmlns:a16="http://schemas.microsoft.com/office/drawing/2014/main" id="{911A2F3E-4D0D-4E3B-90A5-4E251079EE1C}"/>
                </a:ext>
              </a:extLst>
            </p:cNvPr>
            <p:cNvCxnSpPr/>
            <p:nvPr/>
          </p:nvCxnSpPr>
          <p:spPr bwMode="auto">
            <a:xfrm rot="16200000" flipV="1">
              <a:off x="1693958" y="5501023"/>
              <a:ext cx="9804" cy="1120280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12700" cap="flat" cmpd="sng" algn="ctr">
              <a:solidFill>
                <a:srgbClr val="21355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6" name="AutoShape 137">
              <a:extLst>
                <a:ext uri="{FF2B5EF4-FFF2-40B4-BE49-F238E27FC236}">
                  <a16:creationId xmlns:a16="http://schemas.microsoft.com/office/drawing/2014/main" id="{6D6DC67D-C430-4925-BDB3-D89E0C640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349" y="5349844"/>
              <a:ext cx="478029" cy="317830"/>
            </a:xfrm>
            <a:prstGeom prst="leftRightArrow">
              <a:avLst>
                <a:gd name="adj1" fmla="val 53593"/>
                <a:gd name="adj2" fmla="val 25565"/>
              </a:avLst>
            </a:prstGeom>
            <a:solidFill>
              <a:srgbClr val="B4B4B4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126083" rIns="0" bIns="126083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/>
              <a:r>
                <a:rPr lang="ko-KR" altLang="en-US" sz="8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협의</a:t>
              </a:r>
            </a:p>
          </p:txBody>
        </p:sp>
        <p:sp>
          <p:nvSpPr>
            <p:cNvPr id="117" name="AutoShape 63">
              <a:extLst>
                <a:ext uri="{FF2B5EF4-FFF2-40B4-BE49-F238E27FC236}">
                  <a16:creationId xmlns:a16="http://schemas.microsoft.com/office/drawing/2014/main" id="{4E10714E-6946-42C3-8A1A-A4853A69A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697" y="5339634"/>
              <a:ext cx="747844" cy="28983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6" tIns="45718" rIns="91436" bIns="45718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defTabSz="922338" latinLnBrk="0"/>
              <a:r>
                <a:rPr lang="ko-KR" altLang="en-US" sz="8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교육훈련</a:t>
              </a:r>
              <a:endParaRPr lang="en-US" altLang="ko-KR" sz="8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defTabSz="922338" latinLnBrk="0"/>
              <a:r>
                <a:rPr lang="ko-KR" altLang="en-US" sz="8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책임자</a:t>
              </a:r>
            </a:p>
          </p:txBody>
        </p:sp>
        <p:sp>
          <p:nvSpPr>
            <p:cNvPr id="118" name="AutoShape 63">
              <a:extLst>
                <a:ext uri="{FF2B5EF4-FFF2-40B4-BE49-F238E27FC236}">
                  <a16:creationId xmlns:a16="http://schemas.microsoft.com/office/drawing/2014/main" id="{92F61DA9-B641-4081-A81B-72C086455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592" y="5726131"/>
              <a:ext cx="521285" cy="2383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6" tIns="45718" rIns="91436" bIns="45718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defTabSz="922338" latinLnBrk="0"/>
              <a:r>
                <a:rPr lang="ko-KR" altLang="en-US" sz="9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대상기관</a:t>
              </a:r>
            </a:p>
          </p:txBody>
        </p:sp>
        <p:sp>
          <p:nvSpPr>
            <p:cNvPr id="119" name="AutoShape 147" descr="넓은 상향 대각선">
              <a:extLst>
                <a:ext uri="{FF2B5EF4-FFF2-40B4-BE49-F238E27FC236}">
                  <a16:creationId xmlns:a16="http://schemas.microsoft.com/office/drawing/2014/main" id="{286827F1-32C0-4C23-B20A-997943C16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398" y="5384387"/>
              <a:ext cx="1452331" cy="186282"/>
            </a:xfrm>
            <a:prstGeom prst="roundRect">
              <a:avLst>
                <a:gd name="adj" fmla="val 50000"/>
              </a:avLst>
            </a:prstGeom>
            <a:solidFill>
              <a:srgbClr val="2D90CD"/>
            </a:solidFill>
            <a:ln>
              <a:noFill/>
            </a:ln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/>
              <a:r>
                <a:rPr lang="ko-KR" altLang="en-US" sz="8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교육훈련 총괄 책임자</a:t>
              </a:r>
              <a:r>
                <a:rPr lang="en-US" altLang="ko-KR" sz="8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(PM)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DE6E350-3B9B-450C-AB69-D1D878876627}"/>
                </a:ext>
              </a:extLst>
            </p:cNvPr>
            <p:cNvSpPr/>
            <p:nvPr/>
          </p:nvSpPr>
          <p:spPr>
            <a:xfrm>
              <a:off x="2852127" y="5910033"/>
              <a:ext cx="555848" cy="110800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>
                <a:lnSpc>
                  <a:spcPct val="90000"/>
                </a:lnSpc>
              </a:pPr>
              <a:r>
                <a:rPr lang="ko-KR" altLang="en-US" sz="8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강사지원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4041289-30A1-4B44-A1F4-212D2E60B4D0}"/>
                </a:ext>
              </a:extLst>
            </p:cNvPr>
            <p:cNvSpPr/>
            <p:nvPr/>
          </p:nvSpPr>
          <p:spPr>
            <a:xfrm>
              <a:off x="3830839" y="5910033"/>
              <a:ext cx="555848" cy="110800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>
                <a:lnSpc>
                  <a:spcPct val="90000"/>
                </a:lnSpc>
              </a:pPr>
              <a:r>
                <a:rPr lang="ko-KR" altLang="en-US" sz="8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교육환경지원</a:t>
              </a:r>
            </a:p>
          </p:txBody>
        </p:sp>
        <p:sp>
          <p:nvSpPr>
            <p:cNvPr id="122" name="Rectangle 145">
              <a:extLst>
                <a:ext uri="{FF2B5EF4-FFF2-40B4-BE49-F238E27FC236}">
                  <a16:creationId xmlns:a16="http://schemas.microsoft.com/office/drawing/2014/main" id="{B1292D67-9138-4F29-9EAE-A2245A242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511" y="5671187"/>
              <a:ext cx="838583" cy="197312"/>
            </a:xfrm>
            <a:prstGeom prst="roundRect">
              <a:avLst>
                <a:gd name="adj" fmla="val 50000"/>
              </a:avLst>
            </a:prstGeom>
            <a:solidFill>
              <a:srgbClr val="2D90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/>
              <a:r>
                <a:rPr lang="ko-KR" altLang="en-US" sz="900" dirty="0" err="1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교육지원팀</a:t>
              </a:r>
              <a:endParaRPr lang="ko-KR" altLang="en-US" sz="90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3" name="Rectangle 144">
              <a:extLst>
                <a:ext uri="{FF2B5EF4-FFF2-40B4-BE49-F238E27FC236}">
                  <a16:creationId xmlns:a16="http://schemas.microsoft.com/office/drawing/2014/main" id="{311C7082-7B56-4236-A3C3-6C26021FD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7195" y="5671187"/>
              <a:ext cx="767837" cy="197312"/>
            </a:xfrm>
            <a:prstGeom prst="roundRect">
              <a:avLst>
                <a:gd name="adj" fmla="val 50000"/>
              </a:avLst>
            </a:prstGeom>
            <a:solidFill>
              <a:srgbClr val="2D90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/>
              <a:r>
                <a:rPr lang="ko-KR" altLang="en-US" sz="900" dirty="0" err="1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교육수행팀</a:t>
              </a:r>
              <a:endParaRPr lang="ko-KR" altLang="en-US" sz="90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4" name="AutoShape 63">
              <a:extLst>
                <a:ext uri="{FF2B5EF4-FFF2-40B4-BE49-F238E27FC236}">
                  <a16:creationId xmlns:a16="http://schemas.microsoft.com/office/drawing/2014/main" id="{17ABA200-4CDA-4BB5-929F-56A61BB6B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533" y="6023710"/>
              <a:ext cx="521285" cy="2383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6" tIns="45718" rIns="91436" bIns="45718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defTabSz="922338" latinLnBrk="0"/>
              <a:r>
                <a:rPr lang="ko-KR" altLang="en-US" sz="9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관리자</a:t>
              </a:r>
            </a:p>
          </p:txBody>
        </p:sp>
        <p:sp>
          <p:nvSpPr>
            <p:cNvPr id="125" name="AutoShape 63">
              <a:extLst>
                <a:ext uri="{FF2B5EF4-FFF2-40B4-BE49-F238E27FC236}">
                  <a16:creationId xmlns:a16="http://schemas.microsoft.com/office/drawing/2014/main" id="{B9F44C03-A397-4880-B706-D3845A50C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814" y="6023710"/>
              <a:ext cx="521285" cy="2383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6" tIns="45718" rIns="91436" bIns="45718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defTabSz="922338" latinLnBrk="0"/>
              <a:r>
                <a:rPr lang="ko-KR" altLang="en-US" sz="900" dirty="0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운영자</a:t>
              </a:r>
            </a:p>
          </p:txBody>
        </p:sp>
      </p:grpSp>
      <p:sp>
        <p:nvSpPr>
          <p:cNvPr id="126" name="모서리가 둥근 직사각형 163">
            <a:extLst>
              <a:ext uri="{FF2B5EF4-FFF2-40B4-BE49-F238E27FC236}">
                <a16:creationId xmlns:a16="http://schemas.microsoft.com/office/drawing/2014/main" id="{E8A0A406-C4F7-484F-9B43-0C8D842A7BF7}"/>
              </a:ext>
            </a:extLst>
          </p:cNvPr>
          <p:cNvSpPr/>
          <p:nvPr/>
        </p:nvSpPr>
        <p:spPr>
          <a:xfrm>
            <a:off x="1240831" y="5295515"/>
            <a:ext cx="1560241" cy="24200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1285B92-2147-4700-9F10-34AEBBC57356}"/>
              </a:ext>
            </a:extLst>
          </p:cNvPr>
          <p:cNvSpPr/>
          <p:nvPr/>
        </p:nvSpPr>
        <p:spPr bwMode="auto">
          <a:xfrm>
            <a:off x="1570110" y="5333618"/>
            <a:ext cx="952184" cy="153888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000" b="1" spc="-50" dirty="0" err="1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인천인천테크노파크</a:t>
            </a:r>
            <a:endParaRPr lang="ko-KR" altLang="en-US" sz="1000" b="1" spc="-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8" name="모서리가 둥근 직사각형 165">
            <a:extLst>
              <a:ext uri="{FF2B5EF4-FFF2-40B4-BE49-F238E27FC236}">
                <a16:creationId xmlns:a16="http://schemas.microsoft.com/office/drawing/2014/main" id="{A79CD673-EC91-4E18-82CF-C37C3CC89428}"/>
              </a:ext>
            </a:extLst>
          </p:cNvPr>
          <p:cNvSpPr/>
          <p:nvPr/>
        </p:nvSpPr>
        <p:spPr>
          <a:xfrm>
            <a:off x="3326308" y="5304460"/>
            <a:ext cx="1560241" cy="24200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532BD03-78DD-4ABA-97E1-2B8BB033E65A}"/>
              </a:ext>
            </a:extLst>
          </p:cNvPr>
          <p:cNvSpPr/>
          <p:nvPr/>
        </p:nvSpPr>
        <p:spPr bwMode="auto">
          <a:xfrm>
            <a:off x="3678032" y="5342563"/>
            <a:ext cx="907301" cy="153888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000" b="1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구축 사업자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084A3F6-5D58-4442-BB21-79D8807EA897}"/>
              </a:ext>
            </a:extLst>
          </p:cNvPr>
          <p:cNvGrpSpPr/>
          <p:nvPr/>
        </p:nvGrpSpPr>
        <p:grpSpPr>
          <a:xfrm>
            <a:off x="1143923" y="2489513"/>
            <a:ext cx="636002" cy="636002"/>
            <a:chOff x="-995962" y="1808408"/>
            <a:chExt cx="721028" cy="72102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9C6E9DE7-E019-4BB2-97DB-68B9F7442C26}"/>
                </a:ext>
              </a:extLst>
            </p:cNvPr>
            <p:cNvSpPr/>
            <p:nvPr/>
          </p:nvSpPr>
          <p:spPr>
            <a:xfrm>
              <a:off x="-995962" y="1808408"/>
              <a:ext cx="721028" cy="721028"/>
            </a:xfrm>
            <a:prstGeom prst="ellipse">
              <a:avLst/>
            </a:prstGeom>
            <a:gradFill>
              <a:gsLst>
                <a:gs pos="50000">
                  <a:schemeClr val="bg1"/>
                </a:gs>
                <a:gs pos="50000">
                  <a:srgbClr val="2A80FE"/>
                </a:gs>
              </a:gsLst>
              <a:lin ang="5400000" scaled="0"/>
            </a:gra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3829D1-DCA2-4FF2-97A5-8CA7D517C02D}"/>
                </a:ext>
              </a:extLst>
            </p:cNvPr>
            <p:cNvSpPr txBox="1"/>
            <p:nvPr/>
          </p:nvSpPr>
          <p:spPr>
            <a:xfrm>
              <a:off x="-900775" y="2163646"/>
              <a:ext cx="530655" cy="20193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ko-KR" altLang="en-US" sz="1100" spc="-5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교육계획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9F38706-1DA3-431D-9EE7-01E7CAC82B5F}"/>
                </a:ext>
              </a:extLst>
            </p:cNvPr>
            <p:cNvSpPr txBox="1"/>
            <p:nvPr/>
          </p:nvSpPr>
          <p:spPr>
            <a:xfrm>
              <a:off x="-826266" y="1929577"/>
              <a:ext cx="381635" cy="23028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en-US" altLang="ko-KR" sz="1200" spc="-50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lang="ko-KR" altLang="en-US" sz="1200" spc="-50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단계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883073D-7D25-4694-AE8F-A8CEBC7A8702}"/>
              </a:ext>
            </a:extLst>
          </p:cNvPr>
          <p:cNvGrpSpPr/>
          <p:nvPr/>
        </p:nvGrpSpPr>
        <p:grpSpPr>
          <a:xfrm>
            <a:off x="2196017" y="2489513"/>
            <a:ext cx="636002" cy="636002"/>
            <a:chOff x="-995962" y="1808408"/>
            <a:chExt cx="721028" cy="721028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C0147E86-70EA-43C0-A1F9-307D33282799}"/>
                </a:ext>
              </a:extLst>
            </p:cNvPr>
            <p:cNvSpPr/>
            <p:nvPr/>
          </p:nvSpPr>
          <p:spPr>
            <a:xfrm>
              <a:off x="-995962" y="1808408"/>
              <a:ext cx="721028" cy="721028"/>
            </a:xfrm>
            <a:prstGeom prst="ellipse">
              <a:avLst/>
            </a:prstGeom>
            <a:gradFill>
              <a:gsLst>
                <a:gs pos="50000">
                  <a:schemeClr val="bg1"/>
                </a:gs>
                <a:gs pos="50000">
                  <a:srgbClr val="2A80FE"/>
                </a:gs>
              </a:gsLst>
              <a:lin ang="5400000" scaled="0"/>
            </a:gra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8C652A-30F6-4CDA-8DA5-97E42E9E016E}"/>
                </a:ext>
              </a:extLst>
            </p:cNvPr>
            <p:cNvSpPr txBox="1"/>
            <p:nvPr/>
          </p:nvSpPr>
          <p:spPr>
            <a:xfrm>
              <a:off x="-900776" y="2163646"/>
              <a:ext cx="530655" cy="20193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ko-KR" altLang="en-US" sz="1100" spc="-5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교육준비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129A58A-CCF7-42A0-9959-A466EDB28213}"/>
                </a:ext>
              </a:extLst>
            </p:cNvPr>
            <p:cNvSpPr txBox="1"/>
            <p:nvPr/>
          </p:nvSpPr>
          <p:spPr>
            <a:xfrm>
              <a:off x="-826266" y="1929577"/>
              <a:ext cx="381635" cy="23028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en-US" altLang="ko-KR" sz="1200" spc="-50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lang="ko-KR" altLang="en-US" sz="1200" spc="-50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단계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F994076E-749E-42BE-88AB-D34ED9903A16}"/>
              </a:ext>
            </a:extLst>
          </p:cNvPr>
          <p:cNvGrpSpPr/>
          <p:nvPr/>
        </p:nvGrpSpPr>
        <p:grpSpPr>
          <a:xfrm>
            <a:off x="3248111" y="2489513"/>
            <a:ext cx="636002" cy="636002"/>
            <a:chOff x="-995962" y="1808408"/>
            <a:chExt cx="721028" cy="721028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757A6D4-576C-440F-B3B3-CACD6EB0E346}"/>
                </a:ext>
              </a:extLst>
            </p:cNvPr>
            <p:cNvSpPr/>
            <p:nvPr/>
          </p:nvSpPr>
          <p:spPr>
            <a:xfrm>
              <a:off x="-995962" y="1808408"/>
              <a:ext cx="721028" cy="721028"/>
            </a:xfrm>
            <a:prstGeom prst="ellipse">
              <a:avLst/>
            </a:prstGeom>
            <a:gradFill>
              <a:gsLst>
                <a:gs pos="50000">
                  <a:schemeClr val="bg1"/>
                </a:gs>
                <a:gs pos="50000">
                  <a:srgbClr val="2A80FE"/>
                </a:gs>
              </a:gsLst>
              <a:lin ang="5400000" scaled="0"/>
            </a:gra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7455EFA-9F28-43D4-979A-633B6A4CA01F}"/>
                </a:ext>
              </a:extLst>
            </p:cNvPr>
            <p:cNvSpPr txBox="1"/>
            <p:nvPr/>
          </p:nvSpPr>
          <p:spPr>
            <a:xfrm>
              <a:off x="-900775" y="2163646"/>
              <a:ext cx="530655" cy="20193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ko-KR" altLang="en-US" sz="1100" spc="-5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교육실시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7575D95-5EAF-43D9-8B20-387DEC716BC9}"/>
                </a:ext>
              </a:extLst>
            </p:cNvPr>
            <p:cNvSpPr txBox="1"/>
            <p:nvPr/>
          </p:nvSpPr>
          <p:spPr>
            <a:xfrm>
              <a:off x="-826265" y="1929577"/>
              <a:ext cx="381635" cy="23028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en-US" altLang="ko-KR" sz="1200" spc="-50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</a:t>
              </a:r>
              <a:r>
                <a:rPr lang="ko-KR" altLang="en-US" sz="1200" spc="-50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단계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846D0E95-3F4B-4405-9A4D-144343183FF9}"/>
              </a:ext>
            </a:extLst>
          </p:cNvPr>
          <p:cNvGrpSpPr/>
          <p:nvPr/>
        </p:nvGrpSpPr>
        <p:grpSpPr>
          <a:xfrm>
            <a:off x="4300205" y="2489513"/>
            <a:ext cx="636002" cy="636002"/>
            <a:chOff x="-995962" y="1808408"/>
            <a:chExt cx="721028" cy="721028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82767C0-8980-4ACB-8263-FC1DD9418B56}"/>
                </a:ext>
              </a:extLst>
            </p:cNvPr>
            <p:cNvSpPr/>
            <p:nvPr/>
          </p:nvSpPr>
          <p:spPr>
            <a:xfrm>
              <a:off x="-995962" y="1808408"/>
              <a:ext cx="721028" cy="721028"/>
            </a:xfrm>
            <a:prstGeom prst="ellipse">
              <a:avLst/>
            </a:prstGeom>
            <a:gradFill>
              <a:gsLst>
                <a:gs pos="50000">
                  <a:schemeClr val="bg1"/>
                </a:gs>
                <a:gs pos="50000">
                  <a:srgbClr val="2A80FE"/>
                </a:gs>
              </a:gsLst>
              <a:lin ang="5400000" scaled="0"/>
            </a:gra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9D9799A-B53D-4FC3-B81F-8DB5A1699F54}"/>
                </a:ext>
              </a:extLst>
            </p:cNvPr>
            <p:cNvSpPr txBox="1"/>
            <p:nvPr/>
          </p:nvSpPr>
          <p:spPr>
            <a:xfrm>
              <a:off x="-768114" y="2163646"/>
              <a:ext cx="265327" cy="20193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ko-KR" altLang="en-US" sz="1100" spc="-5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822CC1C-8BF3-4979-AACA-33A5D2C2040A}"/>
                </a:ext>
              </a:extLst>
            </p:cNvPr>
            <p:cNvSpPr txBox="1"/>
            <p:nvPr/>
          </p:nvSpPr>
          <p:spPr>
            <a:xfrm>
              <a:off x="-833535" y="1929577"/>
              <a:ext cx="396173" cy="23028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en-US" altLang="ko-KR" sz="1200" spc="-50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</a:t>
              </a:r>
              <a:r>
                <a:rPr lang="ko-KR" altLang="en-US" sz="1200" spc="-50" dirty="0">
                  <a:solidFill>
                    <a:srgbClr val="00206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단계</a:t>
              </a: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322C4F5-A6F6-4B07-B294-1AD1271FF571}"/>
              </a:ext>
            </a:extLst>
          </p:cNvPr>
          <p:cNvGrpSpPr/>
          <p:nvPr/>
        </p:nvGrpSpPr>
        <p:grpSpPr>
          <a:xfrm>
            <a:off x="1067138" y="3207456"/>
            <a:ext cx="787318" cy="326634"/>
            <a:chOff x="675137" y="2529436"/>
            <a:chExt cx="787318" cy="326634"/>
          </a:xfrm>
        </p:grpSpPr>
        <p:sp>
          <p:nvSpPr>
            <p:cNvPr id="147" name="모서리가 둥근 직사각형 4">
              <a:extLst>
                <a:ext uri="{FF2B5EF4-FFF2-40B4-BE49-F238E27FC236}">
                  <a16:creationId xmlns:a16="http://schemas.microsoft.com/office/drawing/2014/main" id="{BC376203-D931-4FAF-8BF3-A544B2B6E3FF}"/>
                </a:ext>
              </a:extLst>
            </p:cNvPr>
            <p:cNvSpPr/>
            <p:nvPr/>
          </p:nvSpPr>
          <p:spPr>
            <a:xfrm>
              <a:off x="675137" y="2529436"/>
              <a:ext cx="787318" cy="3266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FE22D73-49C2-480E-838A-F83F400BEE00}"/>
                </a:ext>
              </a:extLst>
            </p:cNvPr>
            <p:cNvSpPr txBox="1"/>
            <p:nvPr/>
          </p:nvSpPr>
          <p:spPr>
            <a:xfrm>
              <a:off x="766852" y="2572824"/>
              <a:ext cx="610744" cy="25648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9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교육시기 및</a:t>
              </a:r>
              <a:endParaRPr lang="en-US" altLang="ko-KR" sz="9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9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교육과정 선정</a:t>
              </a: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A21026C3-88F8-4E45-AD6A-365E5541391C}"/>
              </a:ext>
            </a:extLst>
          </p:cNvPr>
          <p:cNvGrpSpPr/>
          <p:nvPr/>
        </p:nvGrpSpPr>
        <p:grpSpPr>
          <a:xfrm>
            <a:off x="1067138" y="3684397"/>
            <a:ext cx="787318" cy="326634"/>
            <a:chOff x="675137" y="2529436"/>
            <a:chExt cx="787318" cy="326634"/>
          </a:xfrm>
        </p:grpSpPr>
        <p:sp>
          <p:nvSpPr>
            <p:cNvPr id="150" name="모서리가 둥근 직사각형 178">
              <a:extLst>
                <a:ext uri="{FF2B5EF4-FFF2-40B4-BE49-F238E27FC236}">
                  <a16:creationId xmlns:a16="http://schemas.microsoft.com/office/drawing/2014/main" id="{7B486F02-988F-4927-A239-8B7D95C9CACD}"/>
                </a:ext>
              </a:extLst>
            </p:cNvPr>
            <p:cNvSpPr/>
            <p:nvPr/>
          </p:nvSpPr>
          <p:spPr>
            <a:xfrm>
              <a:off x="675137" y="2529436"/>
              <a:ext cx="787318" cy="3266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03FAC0B-025A-4018-B806-727B77FC2BB5}"/>
                </a:ext>
              </a:extLst>
            </p:cNvPr>
            <p:cNvSpPr txBox="1"/>
            <p:nvPr/>
          </p:nvSpPr>
          <p:spPr>
            <a:xfrm>
              <a:off x="778874" y="2632514"/>
              <a:ext cx="586700" cy="12824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9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교육계획수립</a:t>
              </a: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AF1B2E0-83D0-4DDD-9ACE-58FCCE9729FE}"/>
              </a:ext>
            </a:extLst>
          </p:cNvPr>
          <p:cNvCxnSpPr/>
          <p:nvPr/>
        </p:nvCxnSpPr>
        <p:spPr>
          <a:xfrm>
            <a:off x="1474869" y="3535899"/>
            <a:ext cx="0" cy="1440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5C3D89C-1D7C-4096-86B6-0FB70F6634FF}"/>
              </a:ext>
            </a:extLst>
          </p:cNvPr>
          <p:cNvGrpSpPr/>
          <p:nvPr/>
        </p:nvGrpSpPr>
        <p:grpSpPr>
          <a:xfrm>
            <a:off x="2116611" y="3204144"/>
            <a:ext cx="787318" cy="326634"/>
            <a:chOff x="675137" y="2529436"/>
            <a:chExt cx="787318" cy="326634"/>
          </a:xfrm>
        </p:grpSpPr>
        <p:sp>
          <p:nvSpPr>
            <p:cNvPr id="154" name="모서리가 둥근 직사각형 181">
              <a:extLst>
                <a:ext uri="{FF2B5EF4-FFF2-40B4-BE49-F238E27FC236}">
                  <a16:creationId xmlns:a16="http://schemas.microsoft.com/office/drawing/2014/main" id="{992AA0CD-9A5D-46A5-BBC6-299EE286B3FF}"/>
                </a:ext>
              </a:extLst>
            </p:cNvPr>
            <p:cNvSpPr/>
            <p:nvPr/>
          </p:nvSpPr>
          <p:spPr>
            <a:xfrm>
              <a:off x="675137" y="2529436"/>
              <a:ext cx="787318" cy="3266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DD382B1-9A01-488F-85CA-DCC489C9353D}"/>
                </a:ext>
              </a:extLst>
            </p:cNvPr>
            <p:cNvSpPr txBox="1"/>
            <p:nvPr/>
          </p:nvSpPr>
          <p:spPr>
            <a:xfrm>
              <a:off x="766050" y="2572824"/>
              <a:ext cx="612347" cy="25648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9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분야별</a:t>
              </a:r>
              <a:r>
                <a:rPr lang="en-US" altLang="ko-KR" sz="9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9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계층별</a:t>
              </a:r>
              <a:endParaRPr lang="en-US" altLang="ko-KR" sz="9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9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대상자선정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40896A35-EBB7-4EEA-BC05-628F5808EB69}"/>
              </a:ext>
            </a:extLst>
          </p:cNvPr>
          <p:cNvGrpSpPr/>
          <p:nvPr/>
        </p:nvGrpSpPr>
        <p:grpSpPr>
          <a:xfrm>
            <a:off x="2116611" y="3681085"/>
            <a:ext cx="787318" cy="326634"/>
            <a:chOff x="675137" y="2529436"/>
            <a:chExt cx="787318" cy="326634"/>
          </a:xfrm>
        </p:grpSpPr>
        <p:sp>
          <p:nvSpPr>
            <p:cNvPr id="157" name="모서리가 둥근 직사각형 184">
              <a:extLst>
                <a:ext uri="{FF2B5EF4-FFF2-40B4-BE49-F238E27FC236}">
                  <a16:creationId xmlns:a16="http://schemas.microsoft.com/office/drawing/2014/main" id="{CC4DCA0F-19EE-41FE-9713-DFEECC9C1736}"/>
                </a:ext>
              </a:extLst>
            </p:cNvPr>
            <p:cNvSpPr/>
            <p:nvPr/>
          </p:nvSpPr>
          <p:spPr>
            <a:xfrm>
              <a:off x="675137" y="2529436"/>
              <a:ext cx="787318" cy="3266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6B6D7D2-83FA-4420-A2E0-EEAEF9DDEB8A}"/>
                </a:ext>
              </a:extLst>
            </p:cNvPr>
            <p:cNvSpPr txBox="1"/>
            <p:nvPr/>
          </p:nvSpPr>
          <p:spPr>
            <a:xfrm>
              <a:off x="815745" y="2569014"/>
              <a:ext cx="512961" cy="25648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9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교육내용 및</a:t>
              </a:r>
              <a:endParaRPr lang="en-US" altLang="ko-KR" sz="9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9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강사 선정</a:t>
              </a:r>
            </a:p>
          </p:txBody>
        </p:sp>
      </p:grp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65D7DFC-BD37-4665-833B-7E9604882D46}"/>
              </a:ext>
            </a:extLst>
          </p:cNvPr>
          <p:cNvCxnSpPr/>
          <p:nvPr/>
        </p:nvCxnSpPr>
        <p:spPr>
          <a:xfrm>
            <a:off x="2524342" y="3532587"/>
            <a:ext cx="0" cy="1440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237C13B8-B183-4D6A-A0FB-3B9DF3FB6A9D}"/>
              </a:ext>
            </a:extLst>
          </p:cNvPr>
          <p:cNvGrpSpPr/>
          <p:nvPr/>
        </p:nvGrpSpPr>
        <p:grpSpPr>
          <a:xfrm>
            <a:off x="3174880" y="3204371"/>
            <a:ext cx="787318" cy="326634"/>
            <a:chOff x="675137" y="2529436"/>
            <a:chExt cx="787318" cy="326634"/>
          </a:xfrm>
        </p:grpSpPr>
        <p:sp>
          <p:nvSpPr>
            <p:cNvPr id="161" name="모서리가 둥근 직사각형 196">
              <a:extLst>
                <a:ext uri="{FF2B5EF4-FFF2-40B4-BE49-F238E27FC236}">
                  <a16:creationId xmlns:a16="http://schemas.microsoft.com/office/drawing/2014/main" id="{750C3C27-02BC-40A0-BADF-D471B4377A0E}"/>
                </a:ext>
              </a:extLst>
            </p:cNvPr>
            <p:cNvSpPr/>
            <p:nvPr/>
          </p:nvSpPr>
          <p:spPr>
            <a:xfrm>
              <a:off x="675137" y="2529436"/>
              <a:ext cx="787318" cy="3266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A1A6945-141D-49CC-B39A-84C63BFAFE02}"/>
                </a:ext>
              </a:extLst>
            </p:cNvPr>
            <p:cNvSpPr txBox="1"/>
            <p:nvPr/>
          </p:nvSpPr>
          <p:spPr>
            <a:xfrm>
              <a:off x="766853" y="2629974"/>
              <a:ext cx="610745" cy="12824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9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교재준비 점검</a:t>
              </a:r>
              <a:endParaRPr lang="ko-KR" alt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B230FCE2-1CE6-4D8A-BDA3-E16D7059B70B}"/>
              </a:ext>
            </a:extLst>
          </p:cNvPr>
          <p:cNvGrpSpPr/>
          <p:nvPr/>
        </p:nvGrpSpPr>
        <p:grpSpPr>
          <a:xfrm>
            <a:off x="3115229" y="3789421"/>
            <a:ext cx="262199" cy="472033"/>
            <a:chOff x="675137" y="2529436"/>
            <a:chExt cx="787318" cy="235505"/>
          </a:xfrm>
        </p:grpSpPr>
        <p:sp>
          <p:nvSpPr>
            <p:cNvPr id="164" name="모서리가 둥근 직사각형 199">
              <a:extLst>
                <a:ext uri="{FF2B5EF4-FFF2-40B4-BE49-F238E27FC236}">
                  <a16:creationId xmlns:a16="http://schemas.microsoft.com/office/drawing/2014/main" id="{B450F6A9-19E9-4F61-98EF-1ACE7E7D4E6F}"/>
                </a:ext>
              </a:extLst>
            </p:cNvPr>
            <p:cNvSpPr/>
            <p:nvPr/>
          </p:nvSpPr>
          <p:spPr>
            <a:xfrm>
              <a:off x="675137" y="2529436"/>
              <a:ext cx="787318" cy="2355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81F72E2-7534-41F7-A6A1-28D6F8DDCD07}"/>
                </a:ext>
              </a:extLst>
            </p:cNvPr>
            <p:cNvSpPr txBox="1"/>
            <p:nvPr/>
          </p:nvSpPr>
          <p:spPr>
            <a:xfrm>
              <a:off x="747320" y="2585739"/>
              <a:ext cx="649813" cy="12796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7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역할별</a:t>
              </a:r>
              <a:endParaRPr lang="en-US" altLang="ko-KR" sz="7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7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5BE9093-178B-4F12-AB87-8AFE9AF78AAA}"/>
              </a:ext>
            </a:extLst>
          </p:cNvPr>
          <p:cNvGrpSpPr/>
          <p:nvPr/>
        </p:nvGrpSpPr>
        <p:grpSpPr>
          <a:xfrm>
            <a:off x="3431687" y="3783723"/>
            <a:ext cx="262199" cy="472032"/>
            <a:chOff x="675137" y="2529436"/>
            <a:chExt cx="787318" cy="235505"/>
          </a:xfrm>
        </p:grpSpPr>
        <p:sp>
          <p:nvSpPr>
            <p:cNvPr id="167" name="모서리가 둥근 직사각형 202">
              <a:extLst>
                <a:ext uri="{FF2B5EF4-FFF2-40B4-BE49-F238E27FC236}">
                  <a16:creationId xmlns:a16="http://schemas.microsoft.com/office/drawing/2014/main" id="{C613B9EE-4DDD-4CD2-BF4D-948E8441FE5D}"/>
                </a:ext>
              </a:extLst>
            </p:cNvPr>
            <p:cNvSpPr/>
            <p:nvPr/>
          </p:nvSpPr>
          <p:spPr>
            <a:xfrm>
              <a:off x="675137" y="2529436"/>
              <a:ext cx="787318" cy="2355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47F3BFA-FFEA-4F71-ADAD-922C2EB0EF72}"/>
                </a:ext>
              </a:extLst>
            </p:cNvPr>
            <p:cNvSpPr txBox="1"/>
            <p:nvPr/>
          </p:nvSpPr>
          <p:spPr>
            <a:xfrm>
              <a:off x="747320" y="2550891"/>
              <a:ext cx="649813" cy="19194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7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온</a:t>
              </a:r>
              <a:r>
                <a:rPr lang="en-US" altLang="ko-KR" sz="7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-</a:t>
              </a:r>
            </a:p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7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사이트</a:t>
              </a:r>
              <a:endParaRPr lang="en-US" altLang="ko-KR" sz="7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7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</a:t>
              </a: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D098C3B-9609-4AC3-9681-29AD7C18C2BA}"/>
              </a:ext>
            </a:extLst>
          </p:cNvPr>
          <p:cNvGrpSpPr/>
          <p:nvPr/>
        </p:nvGrpSpPr>
        <p:grpSpPr>
          <a:xfrm>
            <a:off x="3747570" y="3783736"/>
            <a:ext cx="262199" cy="472033"/>
            <a:chOff x="675137" y="2529436"/>
            <a:chExt cx="787318" cy="235505"/>
          </a:xfrm>
        </p:grpSpPr>
        <p:sp>
          <p:nvSpPr>
            <p:cNvPr id="170" name="모서리가 둥근 직사각형 205">
              <a:extLst>
                <a:ext uri="{FF2B5EF4-FFF2-40B4-BE49-F238E27FC236}">
                  <a16:creationId xmlns:a16="http://schemas.microsoft.com/office/drawing/2014/main" id="{C31AD00A-23B6-4F53-9AAF-1543E928F4A2}"/>
                </a:ext>
              </a:extLst>
            </p:cNvPr>
            <p:cNvSpPr/>
            <p:nvPr/>
          </p:nvSpPr>
          <p:spPr>
            <a:xfrm>
              <a:off x="675137" y="2529436"/>
              <a:ext cx="787318" cy="2355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954578B-835E-45AF-8B76-D6F7EF86B7BD}"/>
                </a:ext>
              </a:extLst>
            </p:cNvPr>
            <p:cNvSpPr txBox="1"/>
            <p:nvPr/>
          </p:nvSpPr>
          <p:spPr>
            <a:xfrm>
              <a:off x="855623" y="2585739"/>
              <a:ext cx="433207" cy="12796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7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집합</a:t>
              </a:r>
              <a:endParaRPr lang="en-US" altLang="ko-KR" sz="7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7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</a:t>
              </a:r>
            </a:p>
          </p:txBody>
        </p:sp>
      </p:grp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76132B8-165E-420F-A054-26FB3E7CDF3D}"/>
              </a:ext>
            </a:extLst>
          </p:cNvPr>
          <p:cNvCxnSpPr/>
          <p:nvPr/>
        </p:nvCxnSpPr>
        <p:spPr>
          <a:xfrm>
            <a:off x="3572092" y="3525644"/>
            <a:ext cx="0" cy="2520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2">
            <a:extLst>
              <a:ext uri="{FF2B5EF4-FFF2-40B4-BE49-F238E27FC236}">
                <a16:creationId xmlns:a16="http://schemas.microsoft.com/office/drawing/2014/main" id="{4F7FE486-E611-49AB-A3BD-90607C7F4C51}"/>
              </a:ext>
            </a:extLst>
          </p:cNvPr>
          <p:cNvCxnSpPr>
            <a:endCxn id="164" idx="0"/>
          </p:cNvCxnSpPr>
          <p:nvPr/>
        </p:nvCxnSpPr>
        <p:spPr>
          <a:xfrm rot="10800000" flipV="1">
            <a:off x="3246329" y="3615015"/>
            <a:ext cx="327022" cy="174405"/>
          </a:xfrm>
          <a:prstGeom prst="bentConnector2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 14">
            <a:extLst>
              <a:ext uri="{FF2B5EF4-FFF2-40B4-BE49-F238E27FC236}">
                <a16:creationId xmlns:a16="http://schemas.microsoft.com/office/drawing/2014/main" id="{287E95D0-434F-43FD-8B23-21987AFF36CC}"/>
              </a:ext>
            </a:extLst>
          </p:cNvPr>
          <p:cNvCxnSpPr>
            <a:endCxn id="170" idx="0"/>
          </p:cNvCxnSpPr>
          <p:nvPr/>
        </p:nvCxnSpPr>
        <p:spPr>
          <a:xfrm>
            <a:off x="3572092" y="3615016"/>
            <a:ext cx="306578" cy="168720"/>
          </a:xfrm>
          <a:prstGeom prst="bentConnector2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8645E7D-10C2-42F8-BACF-A7BAEFD6D290}"/>
              </a:ext>
            </a:extLst>
          </p:cNvPr>
          <p:cNvGrpSpPr/>
          <p:nvPr/>
        </p:nvGrpSpPr>
        <p:grpSpPr>
          <a:xfrm>
            <a:off x="3190592" y="4433737"/>
            <a:ext cx="787318" cy="326634"/>
            <a:chOff x="675137" y="2529436"/>
            <a:chExt cx="787318" cy="326634"/>
          </a:xfrm>
        </p:grpSpPr>
        <p:sp>
          <p:nvSpPr>
            <p:cNvPr id="176" name="모서리가 둥근 직사각형 209">
              <a:extLst>
                <a:ext uri="{FF2B5EF4-FFF2-40B4-BE49-F238E27FC236}">
                  <a16:creationId xmlns:a16="http://schemas.microsoft.com/office/drawing/2014/main" id="{47F8A425-5F77-4FBA-A796-28E8CD3D618F}"/>
                </a:ext>
              </a:extLst>
            </p:cNvPr>
            <p:cNvSpPr/>
            <p:nvPr/>
          </p:nvSpPr>
          <p:spPr>
            <a:xfrm>
              <a:off x="675137" y="2529436"/>
              <a:ext cx="787318" cy="32663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EBFB250-0B8A-4C9A-AB65-81B9A8DAA9FF}"/>
                </a:ext>
              </a:extLst>
            </p:cNvPr>
            <p:cNvSpPr txBox="1"/>
            <p:nvPr/>
          </p:nvSpPr>
          <p:spPr>
            <a:xfrm>
              <a:off x="817350" y="2629974"/>
              <a:ext cx="509755" cy="12824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en-US" altLang="ko-KR" sz="900" spc="-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Feed-Back</a:t>
              </a:r>
              <a:endParaRPr lang="ko-KR" altLang="en-US" sz="9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C7FF808C-2BC8-4B29-B82A-77214EB76AC0}"/>
              </a:ext>
            </a:extLst>
          </p:cNvPr>
          <p:cNvGrpSpPr/>
          <p:nvPr/>
        </p:nvGrpSpPr>
        <p:grpSpPr>
          <a:xfrm>
            <a:off x="4226162" y="3213758"/>
            <a:ext cx="787318" cy="326634"/>
            <a:chOff x="675137" y="2529436"/>
            <a:chExt cx="787318" cy="326634"/>
          </a:xfrm>
        </p:grpSpPr>
        <p:sp>
          <p:nvSpPr>
            <p:cNvPr id="179" name="모서리가 둥근 직사각형 218">
              <a:extLst>
                <a:ext uri="{FF2B5EF4-FFF2-40B4-BE49-F238E27FC236}">
                  <a16:creationId xmlns:a16="http://schemas.microsoft.com/office/drawing/2014/main" id="{C3E3BAAA-AC61-45ED-ABDA-52442638AE2E}"/>
                </a:ext>
              </a:extLst>
            </p:cNvPr>
            <p:cNvSpPr/>
            <p:nvPr/>
          </p:nvSpPr>
          <p:spPr>
            <a:xfrm>
              <a:off x="675137" y="2529436"/>
              <a:ext cx="787318" cy="3266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2ADEE8C-D110-49D8-B3CE-AA4CF8B0772C}"/>
                </a:ext>
              </a:extLst>
            </p:cNvPr>
            <p:cNvSpPr txBox="1"/>
            <p:nvPr/>
          </p:nvSpPr>
          <p:spPr>
            <a:xfrm>
              <a:off x="864635" y="2636324"/>
              <a:ext cx="415178" cy="12824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9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 평가</a:t>
              </a:r>
              <a:endParaRPr lang="ko-KR" altLang="en-US" sz="9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3432B8C9-220F-45C8-936D-E56A3EAF911B}"/>
              </a:ext>
            </a:extLst>
          </p:cNvPr>
          <p:cNvGrpSpPr/>
          <p:nvPr/>
        </p:nvGrpSpPr>
        <p:grpSpPr>
          <a:xfrm>
            <a:off x="4226162" y="3925649"/>
            <a:ext cx="787318" cy="326634"/>
            <a:chOff x="675137" y="2529436"/>
            <a:chExt cx="787318" cy="326634"/>
          </a:xfrm>
        </p:grpSpPr>
        <p:sp>
          <p:nvSpPr>
            <p:cNvPr id="182" name="모서리가 둥근 직사각형 221">
              <a:extLst>
                <a:ext uri="{FF2B5EF4-FFF2-40B4-BE49-F238E27FC236}">
                  <a16:creationId xmlns:a16="http://schemas.microsoft.com/office/drawing/2014/main" id="{CFB131A3-DF0E-4031-BC7C-142F4C144241}"/>
                </a:ext>
              </a:extLst>
            </p:cNvPr>
            <p:cNvSpPr/>
            <p:nvPr/>
          </p:nvSpPr>
          <p:spPr>
            <a:xfrm>
              <a:off x="675137" y="2529436"/>
              <a:ext cx="787318" cy="3266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283D05C-8022-4E82-9E4B-A9C4E983AE2D}"/>
                </a:ext>
              </a:extLst>
            </p:cNvPr>
            <p:cNvSpPr txBox="1"/>
            <p:nvPr/>
          </p:nvSpPr>
          <p:spPr>
            <a:xfrm>
              <a:off x="778876" y="2632514"/>
              <a:ext cx="586699" cy="12824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0000" indent="-90000">
                <a:buFont typeface="Arial" panose="020B0604020202020204" pitchFamily="34" charset="0"/>
                <a:buChar char="•"/>
                <a:defRPr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ts val="1000"/>
                </a:lnSpc>
                <a:buFont typeface="Arial" panose="020B0604020202020204" pitchFamily="34" charset="0"/>
                <a:buNone/>
              </a:pPr>
              <a:r>
                <a:rPr lang="ko-KR" altLang="en-US" sz="9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교육효과분석</a:t>
              </a:r>
            </a:p>
          </p:txBody>
        </p:sp>
      </p:grp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1D4F104A-5D90-4083-8BD0-7AA7F0BCE47F}"/>
              </a:ext>
            </a:extLst>
          </p:cNvPr>
          <p:cNvCxnSpPr/>
          <p:nvPr/>
        </p:nvCxnSpPr>
        <p:spPr>
          <a:xfrm>
            <a:off x="4633893" y="3542201"/>
            <a:ext cx="0" cy="3600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25">
            <a:extLst>
              <a:ext uri="{FF2B5EF4-FFF2-40B4-BE49-F238E27FC236}">
                <a16:creationId xmlns:a16="http://schemas.microsoft.com/office/drawing/2014/main" id="{2ADC4DBA-2FF9-4B41-9695-8DC013061650}"/>
              </a:ext>
            </a:extLst>
          </p:cNvPr>
          <p:cNvCxnSpPr>
            <a:stCxn id="182" idx="2"/>
            <a:endCxn id="176" idx="3"/>
          </p:cNvCxnSpPr>
          <p:nvPr/>
        </p:nvCxnSpPr>
        <p:spPr>
          <a:xfrm rot="5400000">
            <a:off x="4126481" y="4103713"/>
            <a:ext cx="344771" cy="641911"/>
          </a:xfrm>
          <a:prstGeom prst="bentConnector2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왼쪽 화살표 226">
            <a:extLst>
              <a:ext uri="{FF2B5EF4-FFF2-40B4-BE49-F238E27FC236}">
                <a16:creationId xmlns:a16="http://schemas.microsoft.com/office/drawing/2014/main" id="{B08D8344-BF81-4F30-8CD3-03705F1804FA}"/>
              </a:ext>
            </a:extLst>
          </p:cNvPr>
          <p:cNvSpPr/>
          <p:nvPr/>
        </p:nvSpPr>
        <p:spPr bwMode="auto">
          <a:xfrm rot="10800000">
            <a:off x="1857983" y="2688081"/>
            <a:ext cx="259590" cy="252396"/>
          </a:xfrm>
          <a:prstGeom prst="leftArrow">
            <a:avLst>
              <a:gd name="adj1" fmla="val 50000"/>
              <a:gd name="adj2" fmla="val 33461"/>
            </a:avLst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7" name="왼쪽 화살표 227">
            <a:extLst>
              <a:ext uri="{FF2B5EF4-FFF2-40B4-BE49-F238E27FC236}">
                <a16:creationId xmlns:a16="http://schemas.microsoft.com/office/drawing/2014/main" id="{9098212D-7284-4265-8F7E-65A9D142A58C}"/>
              </a:ext>
            </a:extLst>
          </p:cNvPr>
          <p:cNvSpPr/>
          <p:nvPr/>
        </p:nvSpPr>
        <p:spPr bwMode="auto">
          <a:xfrm rot="10800000">
            <a:off x="2910463" y="2694541"/>
            <a:ext cx="259590" cy="252396"/>
          </a:xfrm>
          <a:prstGeom prst="leftArrow">
            <a:avLst>
              <a:gd name="adj1" fmla="val 50000"/>
              <a:gd name="adj2" fmla="val 33461"/>
            </a:avLst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8" name="왼쪽 화살표 228">
            <a:extLst>
              <a:ext uri="{FF2B5EF4-FFF2-40B4-BE49-F238E27FC236}">
                <a16:creationId xmlns:a16="http://schemas.microsoft.com/office/drawing/2014/main" id="{629CA4BC-D2EC-4435-9480-764D8E0A2785}"/>
              </a:ext>
            </a:extLst>
          </p:cNvPr>
          <p:cNvSpPr/>
          <p:nvPr/>
        </p:nvSpPr>
        <p:spPr bwMode="auto">
          <a:xfrm rot="10800000">
            <a:off x="3958963" y="2694541"/>
            <a:ext cx="259590" cy="252396"/>
          </a:xfrm>
          <a:prstGeom prst="leftArrow">
            <a:avLst>
              <a:gd name="adj1" fmla="val 50000"/>
              <a:gd name="adj2" fmla="val 33461"/>
            </a:avLst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189" name="표 3">
            <a:extLst>
              <a:ext uri="{FF2B5EF4-FFF2-40B4-BE49-F238E27FC236}">
                <a16:creationId xmlns:a16="http://schemas.microsoft.com/office/drawing/2014/main" id="{BE55CE6A-9DA4-443F-A580-A06D9E03769E}"/>
              </a:ext>
            </a:extLst>
          </p:cNvPr>
          <p:cNvGraphicFramePr>
            <a:graphicFrameLocks noGrp="1"/>
          </p:cNvGraphicFramePr>
          <p:nvPr/>
        </p:nvGraphicFramePr>
        <p:xfrm>
          <a:off x="5563350" y="5185783"/>
          <a:ext cx="4245065" cy="1331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88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88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88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88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310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M</a:t>
                      </a:r>
                      <a:endParaRPr lang="ko-KR" altLang="en-US" sz="1000" b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A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M+1</a:t>
                      </a:r>
                      <a:endParaRPr lang="ko-KR" altLang="en-US" sz="1000" b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A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M+2</a:t>
                      </a:r>
                      <a:endParaRPr lang="ko-KR" altLang="en-US" sz="1000" b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A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M+3</a:t>
                      </a:r>
                      <a:endParaRPr lang="ko-KR" altLang="en-US" sz="1000" b="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A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M+4</a:t>
                      </a:r>
                      <a:endParaRPr lang="ko-KR" altLang="en-US" sz="1000" b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A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M+5</a:t>
                      </a:r>
                      <a:endParaRPr lang="ko-KR" altLang="en-US" sz="1000" b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A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</a:rPr>
                        <a:t>M+6</a:t>
                      </a:r>
                      <a:endParaRPr lang="ko-KR" altLang="en-US" sz="1000" b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A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  <a:cs typeface="Tahoma" panose="020B0604030504040204" pitchFamily="34" charset="0"/>
                        </a:rPr>
                        <a:t>시스템 관리자 </a:t>
                      </a:r>
                      <a:br>
                        <a:rPr lang="en-US" altLang="ko-KR" sz="800" b="1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  <a:cs typeface="Tahoma" panose="020B0604030504040204" pitchFamily="34" charset="0"/>
                        </a:rPr>
                      </a:br>
                      <a:r>
                        <a:rPr lang="ko-KR" altLang="en-US" sz="800" b="1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  <a:cs typeface="Tahoma" panose="020B0604030504040204" pitchFamily="34" charset="0"/>
                        </a:rPr>
                        <a:t>및 운영자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5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88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88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1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88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1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88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1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88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1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88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  <a:cs typeface="Tahoma" panose="020B0604030504040204" pitchFamily="34" charset="0"/>
                        </a:rPr>
                        <a:t>프로젝트 </a:t>
                      </a:r>
                      <a:br>
                        <a:rPr lang="en-US" altLang="ko-KR" sz="800" b="1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  <a:cs typeface="Tahoma" panose="020B0604030504040204" pitchFamily="34" charset="0"/>
                        </a:rPr>
                      </a:br>
                      <a:r>
                        <a:rPr lang="ko-KR" altLang="en-US" sz="800" b="1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1"/>
                          </a:gradFill>
                          <a:latin typeface="Rix고딕 B" panose="02020603020101020101" pitchFamily="18" charset="-127"/>
                          <a:ea typeface="Rix고딕 B" panose="02020603020101020101" pitchFamily="18" charset="-127"/>
                          <a:cs typeface="Tahoma" panose="020B0604030504040204" pitchFamily="34" charset="0"/>
                        </a:rPr>
                        <a:t>전담 요원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b="1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5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1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5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1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5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1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5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1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5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1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5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1" dirty="0"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1"/>
                        </a:gradFill>
                        <a:latin typeface="Rix고딕 B" panose="02020603020101020101" pitchFamily="18" charset="-127"/>
                        <a:ea typeface="Rix고딕 B" panose="02020603020101020101" pitchFamily="18" charset="-127"/>
                        <a:cs typeface="Tahoma" panose="020B0604030504040204" pitchFamily="34" charset="0"/>
                      </a:endParaRPr>
                    </a:p>
                  </a:txBody>
                  <a:tcPr marL="36000" marR="25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0" name="TextBox 189">
            <a:extLst>
              <a:ext uri="{FF2B5EF4-FFF2-40B4-BE49-F238E27FC236}">
                <a16:creationId xmlns:a16="http://schemas.microsoft.com/office/drawing/2014/main" id="{3D8B8BD3-AA6B-40C3-B0C2-B0C6FA486FE8}"/>
              </a:ext>
            </a:extLst>
          </p:cNvPr>
          <p:cNvSpPr txBox="1"/>
          <p:nvPr/>
        </p:nvSpPr>
        <p:spPr>
          <a:xfrm>
            <a:off x="5563351" y="6523288"/>
            <a:ext cx="39196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※ </a:t>
            </a:r>
            <a:r>
              <a:rPr lang="ko-KR" altLang="en-US" sz="9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교육내용</a:t>
            </a:r>
            <a:r>
              <a:rPr lang="en-US" altLang="ko-KR" sz="9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9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방법</a:t>
            </a:r>
            <a:r>
              <a:rPr lang="en-US" altLang="ko-KR" sz="9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9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제공방안</a:t>
            </a:r>
            <a:r>
              <a:rPr lang="en-US" altLang="ko-KR" sz="9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9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 등은 주관기관과 협의과정에서 변경될 수 있음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CAD8E67-66E1-4C92-84CF-F1AF46DC7C76}"/>
              </a:ext>
            </a:extLst>
          </p:cNvPr>
          <p:cNvSpPr/>
          <p:nvPr/>
        </p:nvSpPr>
        <p:spPr>
          <a:xfrm>
            <a:off x="6328234" y="5751379"/>
            <a:ext cx="612000" cy="107722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교육계획수립</a:t>
            </a:r>
          </a:p>
        </p:txBody>
      </p:sp>
      <p:sp>
        <p:nvSpPr>
          <p:cNvPr id="192" name="Line 100">
            <a:extLst>
              <a:ext uri="{FF2B5EF4-FFF2-40B4-BE49-F238E27FC236}">
                <a16:creationId xmlns:a16="http://schemas.microsoft.com/office/drawing/2014/main" id="{B6DA78CD-BEAE-4424-B48B-32F1BD8C0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6234" y="5668786"/>
            <a:ext cx="900000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3" name="Line 100">
            <a:extLst>
              <a:ext uri="{FF2B5EF4-FFF2-40B4-BE49-F238E27FC236}">
                <a16:creationId xmlns:a16="http://schemas.microsoft.com/office/drawing/2014/main" id="{D4200363-BC1A-49DF-8825-2641D9947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1746" y="5668786"/>
            <a:ext cx="1728000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D1E1CCD-8657-42A5-B738-B4FFA4BD6B70}"/>
              </a:ext>
            </a:extLst>
          </p:cNvPr>
          <p:cNvSpPr/>
          <p:nvPr/>
        </p:nvSpPr>
        <p:spPr>
          <a:xfrm>
            <a:off x="7680942" y="5751379"/>
            <a:ext cx="698909" cy="107722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자료작성 등 교육준비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C46DE48-6B94-4F56-B0FE-F8DD4C2DF2D4}"/>
              </a:ext>
            </a:extLst>
          </p:cNvPr>
          <p:cNvSpPr/>
          <p:nvPr/>
        </p:nvSpPr>
        <p:spPr>
          <a:xfrm>
            <a:off x="9146858" y="5751379"/>
            <a:ext cx="524182" cy="107722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체계적 기술이전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0689EE7-668C-4988-A6C2-B67AF1F137CC}"/>
              </a:ext>
            </a:extLst>
          </p:cNvPr>
          <p:cNvSpPr/>
          <p:nvPr/>
        </p:nvSpPr>
        <p:spPr>
          <a:xfrm>
            <a:off x="6299738" y="6317863"/>
            <a:ext cx="1460995" cy="107722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방법론</a:t>
            </a:r>
            <a:r>
              <a:rPr lang="en-US" altLang="ko-KR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공통기술</a:t>
            </a:r>
            <a:r>
              <a:rPr lang="en-US" altLang="ko-KR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품질활동 교육</a:t>
            </a:r>
          </a:p>
        </p:txBody>
      </p:sp>
      <p:sp>
        <p:nvSpPr>
          <p:cNvPr id="197" name="Line 100">
            <a:extLst>
              <a:ext uri="{FF2B5EF4-FFF2-40B4-BE49-F238E27FC236}">
                <a16:creationId xmlns:a16="http://schemas.microsoft.com/office/drawing/2014/main" id="{85CFE48B-D0C8-4956-9B74-526F46F2E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6235" y="6294084"/>
            <a:ext cx="1548000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51DF2BDF-EDF1-4C1A-96F7-07BA25CBA38D}"/>
              </a:ext>
            </a:extLst>
          </p:cNvPr>
          <p:cNvSpPr/>
          <p:nvPr/>
        </p:nvSpPr>
        <p:spPr>
          <a:xfrm>
            <a:off x="5425349" y="5326980"/>
            <a:ext cx="72876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교육과정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F2A90BD-5211-4D16-ACCB-8B601CBE98E6}"/>
              </a:ext>
            </a:extLst>
          </p:cNvPr>
          <p:cNvSpPr/>
          <p:nvPr/>
        </p:nvSpPr>
        <p:spPr>
          <a:xfrm>
            <a:off x="5829447" y="5188238"/>
            <a:ext cx="4267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시기</a:t>
            </a:r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11FF8651-D192-457C-8449-5391294C5901}"/>
              </a:ext>
            </a:extLst>
          </p:cNvPr>
          <p:cNvCxnSpPr/>
          <p:nvPr/>
        </p:nvCxnSpPr>
        <p:spPr>
          <a:xfrm>
            <a:off x="5563351" y="5194140"/>
            <a:ext cx="680519" cy="304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Line 100">
            <a:extLst>
              <a:ext uri="{FF2B5EF4-FFF2-40B4-BE49-F238E27FC236}">
                <a16:creationId xmlns:a16="http://schemas.microsoft.com/office/drawing/2014/main" id="{D653BBAE-13C7-4EB9-B320-7F26596CB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53698" y="5668786"/>
            <a:ext cx="828000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FB736AAB-7890-4B1B-8789-49EFB562180B}"/>
              </a:ext>
            </a:extLst>
          </p:cNvPr>
          <p:cNvSpPr/>
          <p:nvPr/>
        </p:nvSpPr>
        <p:spPr>
          <a:xfrm>
            <a:off x="6433714" y="6093448"/>
            <a:ext cx="294953" cy="107722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보안교육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0A63D0A-6845-49DE-BA3A-15346F2FB522}"/>
              </a:ext>
            </a:extLst>
          </p:cNvPr>
          <p:cNvSpPr/>
          <p:nvPr/>
        </p:nvSpPr>
        <p:spPr>
          <a:xfrm>
            <a:off x="6986526" y="6093448"/>
            <a:ext cx="294953" cy="107722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보안교육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EE499A3-595C-4294-8EFD-174D1139A18B}"/>
              </a:ext>
            </a:extLst>
          </p:cNvPr>
          <p:cNvSpPr/>
          <p:nvPr/>
        </p:nvSpPr>
        <p:spPr>
          <a:xfrm>
            <a:off x="7981022" y="6093448"/>
            <a:ext cx="294953" cy="107722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보안교육</a:t>
            </a: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F8EED8BA-F927-4BA0-8B05-768F8C80ECA7}"/>
              </a:ext>
            </a:extLst>
          </p:cNvPr>
          <p:cNvSpPr>
            <a:spLocks noChangeAspect="1"/>
          </p:cNvSpPr>
          <p:nvPr/>
        </p:nvSpPr>
        <p:spPr>
          <a:xfrm>
            <a:off x="6586890" y="5991567"/>
            <a:ext cx="64800" cy="648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AEFADBC-784E-40A8-956F-044F9E8E895B}"/>
              </a:ext>
            </a:extLst>
          </p:cNvPr>
          <p:cNvSpPr>
            <a:spLocks noChangeAspect="1"/>
          </p:cNvSpPr>
          <p:nvPr/>
        </p:nvSpPr>
        <p:spPr>
          <a:xfrm>
            <a:off x="7139702" y="5991567"/>
            <a:ext cx="64800" cy="648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804D36-6C81-4A0E-9D24-F2407B0170F2}"/>
              </a:ext>
            </a:extLst>
          </p:cNvPr>
          <p:cNvSpPr>
            <a:spLocks noChangeAspect="1"/>
          </p:cNvSpPr>
          <p:nvPr/>
        </p:nvSpPr>
        <p:spPr>
          <a:xfrm>
            <a:off x="7622659" y="5991567"/>
            <a:ext cx="64800" cy="648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4FF17CFD-CAD7-4031-B7C2-5E5A9ECCFD72}"/>
              </a:ext>
            </a:extLst>
          </p:cNvPr>
          <p:cNvSpPr>
            <a:spLocks noChangeAspect="1"/>
          </p:cNvSpPr>
          <p:nvPr/>
        </p:nvSpPr>
        <p:spPr>
          <a:xfrm>
            <a:off x="8134198" y="5991567"/>
            <a:ext cx="64800" cy="648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650E781F-A4F3-4800-BDD1-07DB8A75C3C0}"/>
              </a:ext>
            </a:extLst>
          </p:cNvPr>
          <p:cNvSpPr>
            <a:spLocks noChangeAspect="1"/>
          </p:cNvSpPr>
          <p:nvPr/>
        </p:nvSpPr>
        <p:spPr>
          <a:xfrm>
            <a:off x="8604463" y="5991567"/>
            <a:ext cx="64800" cy="648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48D894B2-E752-4BC9-A779-F4C830D6E7B2}"/>
              </a:ext>
            </a:extLst>
          </p:cNvPr>
          <p:cNvSpPr>
            <a:spLocks noChangeAspect="1"/>
          </p:cNvSpPr>
          <p:nvPr/>
        </p:nvSpPr>
        <p:spPr>
          <a:xfrm>
            <a:off x="9098008" y="5991567"/>
            <a:ext cx="64800" cy="648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3F40FAA9-9C6E-4F4B-ACDB-8B4AE9E0F4FA}"/>
              </a:ext>
            </a:extLst>
          </p:cNvPr>
          <p:cNvSpPr>
            <a:spLocks noChangeAspect="1"/>
          </p:cNvSpPr>
          <p:nvPr/>
        </p:nvSpPr>
        <p:spPr>
          <a:xfrm>
            <a:off x="9591548" y="5991567"/>
            <a:ext cx="64800" cy="648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F58BA92-0242-46AE-A052-7A6DE73438CC}"/>
              </a:ext>
            </a:extLst>
          </p:cNvPr>
          <p:cNvSpPr/>
          <p:nvPr/>
        </p:nvSpPr>
        <p:spPr>
          <a:xfrm>
            <a:off x="7469483" y="6093448"/>
            <a:ext cx="294953" cy="107722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보안교육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D651205-BE34-426C-8E31-609EE15B3A38}"/>
              </a:ext>
            </a:extLst>
          </p:cNvPr>
          <p:cNvSpPr/>
          <p:nvPr/>
        </p:nvSpPr>
        <p:spPr>
          <a:xfrm>
            <a:off x="8451287" y="6093448"/>
            <a:ext cx="294953" cy="107722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보안교육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64468608-A5DB-4B41-A25E-B7CE3ED35EF0}"/>
              </a:ext>
            </a:extLst>
          </p:cNvPr>
          <p:cNvSpPr/>
          <p:nvPr/>
        </p:nvSpPr>
        <p:spPr>
          <a:xfrm>
            <a:off x="8944832" y="6093448"/>
            <a:ext cx="294953" cy="107722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보안교육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F2CC0BD-F43C-43C0-B226-83BE39CE6E1B}"/>
              </a:ext>
            </a:extLst>
          </p:cNvPr>
          <p:cNvSpPr/>
          <p:nvPr/>
        </p:nvSpPr>
        <p:spPr>
          <a:xfrm>
            <a:off x="9438372" y="6093448"/>
            <a:ext cx="294953" cy="107722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7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보안교육</a:t>
            </a:r>
          </a:p>
        </p:txBody>
      </p:sp>
      <p:cxnSp>
        <p:nvCxnSpPr>
          <p:cNvPr id="218" name="꺾인 연결선 18">
            <a:extLst>
              <a:ext uri="{FF2B5EF4-FFF2-40B4-BE49-F238E27FC236}">
                <a16:creationId xmlns:a16="http://schemas.microsoft.com/office/drawing/2014/main" id="{3A7AB680-94E1-4672-8007-9553E34690D6}"/>
              </a:ext>
            </a:extLst>
          </p:cNvPr>
          <p:cNvCxnSpPr>
            <a:stCxn id="154" idx="3"/>
            <a:endCxn id="176" idx="1"/>
          </p:cNvCxnSpPr>
          <p:nvPr/>
        </p:nvCxnSpPr>
        <p:spPr>
          <a:xfrm>
            <a:off x="2903929" y="3367461"/>
            <a:ext cx="286663" cy="1229593"/>
          </a:xfrm>
          <a:prstGeom prst="bentConnector3">
            <a:avLst>
              <a:gd name="adj1" fmla="val 50000"/>
            </a:avLst>
          </a:prstGeom>
          <a:ln>
            <a:solidFill>
              <a:srgbClr val="26262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234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3D0143-7020-4D27-A5C7-6EDCC27A04D1}"/>
              </a:ext>
            </a:extLst>
          </p:cNvPr>
          <p:cNvSpPr/>
          <p:nvPr/>
        </p:nvSpPr>
        <p:spPr>
          <a:xfrm>
            <a:off x="394848" y="381828"/>
            <a:ext cx="3980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비상대책방안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2D23D38-851B-40B5-9D0C-2421283450AD}"/>
              </a:ext>
            </a:extLst>
          </p:cNvPr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사업관리 방안</a:t>
            </a:r>
          </a:p>
        </p:txBody>
      </p:sp>
      <p:sp>
        <p:nvSpPr>
          <p:cNvPr id="83" name="모서리가 둥근 직사각형 194">
            <a:extLst>
              <a:ext uri="{FF2B5EF4-FFF2-40B4-BE49-F238E27FC236}">
                <a16:creationId xmlns:a16="http://schemas.microsoft.com/office/drawing/2014/main" id="{82F02D05-B201-47FD-A2DA-E6A425991B2F}"/>
              </a:ext>
            </a:extLst>
          </p:cNvPr>
          <p:cNvSpPr/>
          <p:nvPr/>
        </p:nvSpPr>
        <p:spPr>
          <a:xfrm>
            <a:off x="781132" y="1847812"/>
            <a:ext cx="4505585" cy="4944351"/>
          </a:xfrm>
          <a:prstGeom prst="roundRect">
            <a:avLst>
              <a:gd name="adj" fmla="val 3698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4" name="양쪽 모서리가 둥근 사각형 195">
            <a:extLst>
              <a:ext uri="{FF2B5EF4-FFF2-40B4-BE49-F238E27FC236}">
                <a16:creationId xmlns:a16="http://schemas.microsoft.com/office/drawing/2014/main" id="{7C85A084-AFE8-457F-9862-C06B3326F2E7}"/>
              </a:ext>
            </a:extLst>
          </p:cNvPr>
          <p:cNvSpPr/>
          <p:nvPr/>
        </p:nvSpPr>
        <p:spPr>
          <a:xfrm rot="10800000" flipV="1">
            <a:off x="781132" y="1847040"/>
            <a:ext cx="4505585" cy="403200"/>
          </a:xfrm>
          <a:prstGeom prst="round2SameRect">
            <a:avLst>
              <a:gd name="adj1" fmla="val 30164"/>
              <a:gd name="adj2" fmla="val 0"/>
            </a:avLst>
          </a:prstGeom>
          <a:solidFill>
            <a:srgbClr val="00206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55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비상대책 방안</a:t>
            </a:r>
          </a:p>
        </p:txBody>
      </p:sp>
      <p:sp>
        <p:nvSpPr>
          <p:cNvPr id="85" name="모서리가 둥근 직사각형 196">
            <a:extLst>
              <a:ext uri="{FF2B5EF4-FFF2-40B4-BE49-F238E27FC236}">
                <a16:creationId xmlns:a16="http://schemas.microsoft.com/office/drawing/2014/main" id="{2C422159-1131-40EE-9DB9-5FD66F3D769D}"/>
              </a:ext>
            </a:extLst>
          </p:cNvPr>
          <p:cNvSpPr/>
          <p:nvPr/>
        </p:nvSpPr>
        <p:spPr>
          <a:xfrm>
            <a:off x="5421515" y="1847040"/>
            <a:ext cx="4505585" cy="4945123"/>
          </a:xfrm>
          <a:prstGeom prst="roundRect">
            <a:avLst>
              <a:gd name="adj" fmla="val 2289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5" name="양쪽 모서리가 둥근 사각형 197">
            <a:extLst>
              <a:ext uri="{FF2B5EF4-FFF2-40B4-BE49-F238E27FC236}">
                <a16:creationId xmlns:a16="http://schemas.microsoft.com/office/drawing/2014/main" id="{0A87FF81-42E5-44AF-8662-F8DA9F863C2E}"/>
              </a:ext>
            </a:extLst>
          </p:cNvPr>
          <p:cNvSpPr/>
          <p:nvPr/>
        </p:nvSpPr>
        <p:spPr>
          <a:xfrm rot="10800000" flipV="1">
            <a:off x="5421515" y="1847040"/>
            <a:ext cx="4505585" cy="403200"/>
          </a:xfrm>
          <a:prstGeom prst="round2SameRect">
            <a:avLst>
              <a:gd name="adj1" fmla="val 30164"/>
              <a:gd name="adj2" fmla="val 0"/>
            </a:avLst>
          </a:prstGeom>
          <a:solidFill>
            <a:srgbClr val="00206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55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백업 및 복구대책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D1B32540-B6B6-4E60-A807-BF2815471D22}"/>
              </a:ext>
            </a:extLst>
          </p:cNvPr>
          <p:cNvGrpSpPr/>
          <p:nvPr/>
        </p:nvGrpSpPr>
        <p:grpSpPr>
          <a:xfrm>
            <a:off x="1753267" y="2453968"/>
            <a:ext cx="3389713" cy="2889965"/>
            <a:chOff x="1341742" y="1880268"/>
            <a:chExt cx="4203741" cy="3075693"/>
          </a:xfrm>
        </p:grpSpPr>
        <p:sp>
          <p:nvSpPr>
            <p:cNvPr id="127" name="자유형 203">
              <a:extLst>
                <a:ext uri="{FF2B5EF4-FFF2-40B4-BE49-F238E27FC236}">
                  <a16:creationId xmlns:a16="http://schemas.microsoft.com/office/drawing/2014/main" id="{57396BB7-2D24-4C44-8EB9-4A5A731B65F4}"/>
                </a:ext>
              </a:extLst>
            </p:cNvPr>
            <p:cNvSpPr/>
            <p:nvPr/>
          </p:nvSpPr>
          <p:spPr>
            <a:xfrm>
              <a:off x="1341742" y="2878127"/>
              <a:ext cx="318600" cy="1814106"/>
            </a:xfrm>
            <a:custGeom>
              <a:avLst/>
              <a:gdLst>
                <a:gd name="connsiteX0" fmla="*/ 251460 w 251460"/>
                <a:gd name="connsiteY0" fmla="*/ 2964180 h 2964180"/>
                <a:gd name="connsiteX1" fmla="*/ 0 w 251460"/>
                <a:gd name="connsiteY1" fmla="*/ 2964180 h 2964180"/>
                <a:gd name="connsiteX2" fmla="*/ 0 w 251460"/>
                <a:gd name="connsiteY2" fmla="*/ 0 h 2964180"/>
                <a:gd name="connsiteX3" fmla="*/ 129540 w 251460"/>
                <a:gd name="connsiteY3" fmla="*/ 0 h 296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60" h="2964180">
                  <a:moveTo>
                    <a:pt x="251460" y="2964180"/>
                  </a:moveTo>
                  <a:lnTo>
                    <a:pt x="0" y="2964180"/>
                  </a:lnTo>
                  <a:lnTo>
                    <a:pt x="0" y="0"/>
                  </a:lnTo>
                  <a:lnTo>
                    <a:pt x="129540" y="0"/>
                  </a:lnTo>
                </a:path>
              </a:pathLst>
            </a:custGeom>
            <a:ln w="12700">
              <a:solidFill>
                <a:srgbClr val="296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33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8" name="모서리가 둥근 직사각형 204">
              <a:extLst>
                <a:ext uri="{FF2B5EF4-FFF2-40B4-BE49-F238E27FC236}">
                  <a16:creationId xmlns:a16="http://schemas.microsoft.com/office/drawing/2014/main" id="{85B626A5-3125-4CB2-9E52-312359DE7531}"/>
                </a:ext>
              </a:extLst>
            </p:cNvPr>
            <p:cNvSpPr/>
            <p:nvPr/>
          </p:nvSpPr>
          <p:spPr bwMode="auto">
            <a:xfrm>
              <a:off x="1492489" y="1880268"/>
              <a:ext cx="1799068" cy="6738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en-US" altLang="ko-KR" sz="105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857E72A3-6023-425C-A6C6-2FBDC3CD07BB}"/>
                </a:ext>
              </a:extLst>
            </p:cNvPr>
            <p:cNvSpPr/>
            <p:nvPr/>
          </p:nvSpPr>
          <p:spPr>
            <a:xfrm rot="10800000">
              <a:off x="2198624" y="2475611"/>
              <a:ext cx="213429" cy="149102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0" name="모서리가 둥근 직사각형 206">
              <a:extLst>
                <a:ext uri="{FF2B5EF4-FFF2-40B4-BE49-F238E27FC236}">
                  <a16:creationId xmlns:a16="http://schemas.microsoft.com/office/drawing/2014/main" id="{CC3F0493-E3B3-4728-AC31-0768D0FC3D2F}"/>
                </a:ext>
              </a:extLst>
            </p:cNvPr>
            <p:cNvSpPr/>
            <p:nvPr/>
          </p:nvSpPr>
          <p:spPr bwMode="auto">
            <a:xfrm>
              <a:off x="1492490" y="2672563"/>
              <a:ext cx="1800549" cy="6738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05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관련 유관기관 간</a:t>
              </a:r>
              <a:endParaRPr lang="en-US" altLang="ko-KR" sz="105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105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민원 및 연계분석</a:t>
              </a: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DA6346DA-3907-459C-B013-56472CDCBBDE}"/>
                </a:ext>
              </a:extLst>
            </p:cNvPr>
            <p:cNvSpPr/>
            <p:nvPr/>
          </p:nvSpPr>
          <p:spPr>
            <a:xfrm rot="10800000">
              <a:off x="2198624" y="3272222"/>
              <a:ext cx="213429" cy="149102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91B6923-79C5-4498-ABCB-E3658D3605B9}"/>
                </a:ext>
              </a:extLst>
            </p:cNvPr>
            <p:cNvSpPr txBox="1"/>
            <p:nvPr/>
          </p:nvSpPr>
          <p:spPr>
            <a:xfrm>
              <a:off x="3395507" y="1895049"/>
              <a:ext cx="2149976" cy="676404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marL="114300" indent="-114300">
                <a:lnSpc>
                  <a:spcPct val="110000"/>
                </a:lnSpc>
                <a:spcBef>
                  <a:spcPts val="300"/>
                </a:spcBef>
                <a:buClr>
                  <a:srgbClr val="296BFF"/>
                </a:buClr>
                <a:buFont typeface="Arial" pitchFamily="34" charset="0"/>
                <a:buChar char="•"/>
                <a:defRPr/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비상연락망 목록 확인</a:t>
              </a:r>
            </a:p>
            <a:p>
              <a:pPr marL="114300" indent="-114300">
                <a:lnSpc>
                  <a:spcPct val="110000"/>
                </a:lnSpc>
                <a:spcBef>
                  <a:spcPts val="300"/>
                </a:spcBef>
                <a:buClr>
                  <a:srgbClr val="296BFF"/>
                </a:buClr>
                <a:buFont typeface="Arial" pitchFamily="34" charset="0"/>
                <a:buChar char="•"/>
                <a:defRPr/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장애 접수 및 해결</a:t>
              </a:r>
            </a:p>
            <a:p>
              <a:pPr marL="114300" indent="-114300">
                <a:lnSpc>
                  <a:spcPct val="110000"/>
                </a:lnSpc>
                <a:spcBef>
                  <a:spcPts val="300"/>
                </a:spcBef>
                <a:buClr>
                  <a:srgbClr val="296BFF"/>
                </a:buClr>
                <a:buFont typeface="Arial" pitchFamily="34" charset="0"/>
                <a:buChar char="•"/>
                <a:defRPr/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미해결 시 협력업체에게 연락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0E1812A-2ABA-4D35-9209-B82E4308D5F8}"/>
                </a:ext>
              </a:extLst>
            </p:cNvPr>
            <p:cNvSpPr txBox="1"/>
            <p:nvPr/>
          </p:nvSpPr>
          <p:spPr>
            <a:xfrm>
              <a:off x="3395507" y="2807155"/>
              <a:ext cx="1318017" cy="437288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marL="114300" indent="-114300">
                <a:lnSpc>
                  <a:spcPct val="110000"/>
                </a:lnSpc>
                <a:spcBef>
                  <a:spcPts val="300"/>
                </a:spcBef>
                <a:buClr>
                  <a:srgbClr val="296BFF"/>
                </a:buClr>
                <a:buFont typeface="Arial" pitchFamily="34" charset="0"/>
                <a:buChar char="•"/>
                <a:defRPr/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연계 전문가 투입</a:t>
              </a:r>
            </a:p>
            <a:p>
              <a:pPr marL="114300" indent="-114300">
                <a:lnSpc>
                  <a:spcPct val="110000"/>
                </a:lnSpc>
                <a:spcBef>
                  <a:spcPts val="300"/>
                </a:spcBef>
                <a:buClr>
                  <a:srgbClr val="296BFF"/>
                </a:buClr>
                <a:buFont typeface="Arial" pitchFamily="34" charset="0"/>
                <a:buChar char="•"/>
                <a:defRPr/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유관 사업단 연락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A5C31E1-705B-41BA-8F7B-A75868F8CA9B}"/>
                </a:ext>
              </a:extLst>
            </p:cNvPr>
            <p:cNvSpPr txBox="1"/>
            <p:nvPr/>
          </p:nvSpPr>
          <p:spPr>
            <a:xfrm>
              <a:off x="3397854" y="4410323"/>
              <a:ext cx="1779223" cy="437288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marL="114300" indent="-114300">
                <a:lnSpc>
                  <a:spcPct val="110000"/>
                </a:lnSpc>
                <a:spcBef>
                  <a:spcPts val="300"/>
                </a:spcBef>
                <a:buClr>
                  <a:srgbClr val="296BFF"/>
                </a:buClr>
                <a:buFont typeface="Arial" pitchFamily="34" charset="0"/>
                <a:buChar char="•"/>
                <a:defRPr/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장애 상세 분석 및  해결</a:t>
              </a:r>
            </a:p>
            <a:p>
              <a:pPr marL="114300" indent="-114300">
                <a:lnSpc>
                  <a:spcPct val="110000"/>
                </a:lnSpc>
                <a:spcBef>
                  <a:spcPts val="300"/>
                </a:spcBef>
                <a:buClr>
                  <a:srgbClr val="296BFF"/>
                </a:buClr>
                <a:buFont typeface="Arial" pitchFamily="34" charset="0"/>
                <a:buChar char="•"/>
                <a:defRPr/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이력관리 및 사후점검</a:t>
              </a:r>
            </a:p>
          </p:txBody>
        </p:sp>
        <p:sp>
          <p:nvSpPr>
            <p:cNvPr id="135" name="모서리가 둥근 직사각형 211">
              <a:extLst>
                <a:ext uri="{FF2B5EF4-FFF2-40B4-BE49-F238E27FC236}">
                  <a16:creationId xmlns:a16="http://schemas.microsoft.com/office/drawing/2014/main" id="{89CF0798-BE9A-45EB-A8BF-C0EEED34D6A8}"/>
                </a:ext>
              </a:extLst>
            </p:cNvPr>
            <p:cNvSpPr/>
            <p:nvPr/>
          </p:nvSpPr>
          <p:spPr bwMode="auto">
            <a:xfrm>
              <a:off x="1493683" y="1890303"/>
              <a:ext cx="1789078" cy="67381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050" b="1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신나는주말시설예약학교</a:t>
              </a:r>
              <a:endParaRPr lang="en-US" altLang="ko-KR" sz="105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105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유지보수 팀</a:t>
              </a:r>
              <a:endParaRPr lang="en-US" altLang="ko-KR" sz="105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장애</a:t>
              </a:r>
              <a:r>
                <a:rPr lang="en-US" altLang="ko-KR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재난 발생</a:t>
              </a:r>
              <a:r>
                <a:rPr lang="en-US" altLang="ko-KR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접수</a:t>
              </a:r>
              <a:r>
                <a:rPr lang="en-US" altLang="ko-KR" sz="9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</a:p>
          </p:txBody>
        </p:sp>
        <p:sp>
          <p:nvSpPr>
            <p:cNvPr id="136" name="모서리가 둥근 직사각형 212">
              <a:extLst>
                <a:ext uri="{FF2B5EF4-FFF2-40B4-BE49-F238E27FC236}">
                  <a16:creationId xmlns:a16="http://schemas.microsoft.com/office/drawing/2014/main" id="{7D215658-B0A6-4388-AE90-AE74126AB2B9}"/>
                </a:ext>
              </a:extLst>
            </p:cNvPr>
            <p:cNvSpPr/>
            <p:nvPr/>
          </p:nvSpPr>
          <p:spPr bwMode="auto">
            <a:xfrm>
              <a:off x="1491008" y="4276772"/>
              <a:ext cx="1800549" cy="673817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ko-KR" sz="160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7" name="모서리가 둥근 직사각형 213">
              <a:extLst>
                <a:ext uri="{FF2B5EF4-FFF2-40B4-BE49-F238E27FC236}">
                  <a16:creationId xmlns:a16="http://schemas.microsoft.com/office/drawing/2014/main" id="{1995F0D7-F36F-4332-B6AA-3773C36DC133}"/>
                </a:ext>
              </a:extLst>
            </p:cNvPr>
            <p:cNvSpPr/>
            <p:nvPr/>
          </p:nvSpPr>
          <p:spPr bwMode="auto">
            <a:xfrm>
              <a:off x="1605911" y="4282144"/>
              <a:ext cx="1504841" cy="673817"/>
            </a:xfrm>
            <a:prstGeom prst="roundRect">
              <a:avLst>
                <a:gd name="adj" fmla="val 0"/>
              </a:avLst>
            </a:prstGeom>
            <a:noFill/>
            <a:ln w="15875">
              <a:noFill/>
            </a:ln>
          </p:spPr>
          <p:txBody>
            <a:bodyPr lIns="0" rIns="0"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900" b="1" kern="0" dirty="0" err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신나는주말시설예약학교</a:t>
              </a:r>
              <a:endParaRPr lang="en-US" altLang="ko-KR" sz="900" b="1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900" b="1" kern="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유지보수 팀</a:t>
              </a:r>
              <a:endParaRPr lang="en-US" altLang="ko-KR" sz="900" b="1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900" b="1" kern="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900" b="1" kern="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장애</a:t>
              </a:r>
              <a:r>
                <a:rPr lang="en-US" altLang="ko-KR" sz="900" b="1" kern="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900" b="1" kern="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재난 발생</a:t>
              </a:r>
              <a:r>
                <a:rPr lang="en-US" altLang="ko-KR" sz="900" b="1" kern="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900" b="1" kern="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접수</a:t>
              </a:r>
              <a:r>
                <a:rPr lang="en-US" altLang="ko-KR" sz="900" b="1" kern="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</a:p>
          </p:txBody>
        </p:sp>
        <p:sp>
          <p:nvSpPr>
            <p:cNvPr id="138" name="모서리가 둥근 직사각형 214">
              <a:extLst>
                <a:ext uri="{FF2B5EF4-FFF2-40B4-BE49-F238E27FC236}">
                  <a16:creationId xmlns:a16="http://schemas.microsoft.com/office/drawing/2014/main" id="{9BE20585-D969-4ABA-81A1-D926134F244E}"/>
                </a:ext>
              </a:extLst>
            </p:cNvPr>
            <p:cNvSpPr/>
            <p:nvPr/>
          </p:nvSpPr>
          <p:spPr bwMode="auto">
            <a:xfrm>
              <a:off x="1504844" y="3475755"/>
              <a:ext cx="1800549" cy="6738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05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업무 및 기술전문가 긴급투입 및 대처 </a:t>
              </a:r>
            </a:p>
          </p:txBody>
        </p:sp>
        <p:sp>
          <p:nvSpPr>
            <p:cNvPr id="139" name="이등변 삼각형 138">
              <a:extLst>
                <a:ext uri="{FF2B5EF4-FFF2-40B4-BE49-F238E27FC236}">
                  <a16:creationId xmlns:a16="http://schemas.microsoft.com/office/drawing/2014/main" id="{9A98A4D9-DD01-4DC3-B41F-DA93C84B3053}"/>
                </a:ext>
              </a:extLst>
            </p:cNvPr>
            <p:cNvSpPr/>
            <p:nvPr/>
          </p:nvSpPr>
          <p:spPr>
            <a:xfrm rot="10800000">
              <a:off x="2210978" y="4074898"/>
              <a:ext cx="213429" cy="149102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68483D2-5833-4975-B731-60F16F997211}"/>
                </a:ext>
              </a:extLst>
            </p:cNvPr>
            <p:cNvSpPr txBox="1"/>
            <p:nvPr/>
          </p:nvSpPr>
          <p:spPr>
            <a:xfrm>
              <a:off x="3407862" y="3603588"/>
              <a:ext cx="2085370" cy="437288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marL="114300" indent="-114300">
                <a:lnSpc>
                  <a:spcPct val="110000"/>
                </a:lnSpc>
                <a:spcBef>
                  <a:spcPts val="300"/>
                </a:spcBef>
                <a:buClr>
                  <a:srgbClr val="296BFF"/>
                </a:buClr>
                <a:buFont typeface="Arial" pitchFamily="34" charset="0"/>
                <a:buChar char="•"/>
                <a:defRPr/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업무</a:t>
              </a:r>
              <a:r>
                <a:rPr lang="en-US" altLang="ko-KR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기술전문가 투입</a:t>
              </a:r>
            </a:p>
            <a:p>
              <a:pPr marL="114300" indent="-114300">
                <a:lnSpc>
                  <a:spcPct val="110000"/>
                </a:lnSpc>
                <a:spcBef>
                  <a:spcPts val="300"/>
                </a:spcBef>
                <a:buClr>
                  <a:srgbClr val="296BFF"/>
                </a:buClr>
                <a:buFont typeface="Arial" pitchFamily="34" charset="0"/>
                <a:buChar char="•"/>
                <a:defRPr/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장애 조치 경과 확인 및 보고</a:t>
              </a: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D70ECB9-E5A8-4968-A7DB-DD6A04D8BFC0}"/>
              </a:ext>
            </a:extLst>
          </p:cNvPr>
          <p:cNvSpPr/>
          <p:nvPr/>
        </p:nvSpPr>
        <p:spPr bwMode="auto">
          <a:xfrm>
            <a:off x="929667" y="5583225"/>
            <a:ext cx="1796197" cy="270843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179388" indent="-179388" latinLnBrk="0">
              <a:lnSpc>
                <a:spcPct val="110000"/>
              </a:lnSpc>
              <a:spcBef>
                <a:spcPts val="300"/>
              </a:spcBef>
              <a:buClr>
                <a:srgbClr val="1E9CF2"/>
              </a:buClr>
              <a:buBlip>
                <a:blip r:embed="rId2"/>
              </a:buBlip>
              <a:defRPr/>
            </a:pPr>
            <a:r>
              <a:rPr lang="ko-KR" altLang="en-US" sz="1600" b="1" spc="-30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상시 지원 체계 유지</a:t>
            </a:r>
            <a:endParaRPr lang="en-US" altLang="ko-KR" sz="1600" b="1" spc="-30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9C0235A-2322-496D-A96F-DB028116D720}"/>
              </a:ext>
            </a:extLst>
          </p:cNvPr>
          <p:cNvSpPr/>
          <p:nvPr/>
        </p:nvSpPr>
        <p:spPr bwMode="auto">
          <a:xfrm>
            <a:off x="5569078" y="2429791"/>
            <a:ext cx="2906117" cy="259110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179388" indent="-179388" latinLnBrk="0">
              <a:lnSpc>
                <a:spcPct val="110000"/>
              </a:lnSpc>
              <a:spcBef>
                <a:spcPts val="300"/>
              </a:spcBef>
              <a:buClr>
                <a:srgbClr val="1E9CF2"/>
              </a:buClr>
              <a:buBlip>
                <a:blip r:embed="rId2"/>
              </a:buBlip>
              <a:defRPr/>
            </a:pPr>
            <a:r>
              <a:rPr lang="ko-KR" altLang="en-US" sz="1600" b="1" spc="-30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백업 및 복구관리 </a:t>
            </a:r>
            <a:r>
              <a:rPr lang="en-US" altLang="ko-KR" sz="1600" b="1" spc="-30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600" b="1" spc="-30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협조 체계 구축</a:t>
            </a:r>
            <a:r>
              <a:rPr lang="en-US" altLang="ko-KR" sz="1600" b="1" spc="-30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143" name="AutoShape 3">
            <a:extLst>
              <a:ext uri="{FF2B5EF4-FFF2-40B4-BE49-F238E27FC236}">
                <a16:creationId xmlns:a16="http://schemas.microsoft.com/office/drawing/2014/main" id="{D5EE719C-9C14-4F45-8B0D-74B570507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670" y="5954844"/>
            <a:ext cx="843069" cy="720080"/>
          </a:xfrm>
          <a:prstGeom prst="roundRect">
            <a:avLst>
              <a:gd name="adj" fmla="val 846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defTabSz="914127" latinLnBrk="0">
              <a:defRPr/>
            </a:pP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전담인원 </a:t>
            </a:r>
            <a:endParaRPr kumimoji="1" lang="en-US" altLang="ko-KR" sz="1300" dirty="0">
              <a:gradFill>
                <a:gsLst>
                  <a:gs pos="22000">
                    <a:prstClr val="black"/>
                  </a:gs>
                  <a:gs pos="8000">
                    <a:prstClr val="black"/>
                  </a:gs>
                </a:gsLst>
                <a:lin ang="162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defTabSz="914127" latinLnBrk="0">
              <a:defRPr/>
            </a:pP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배치</a:t>
            </a:r>
          </a:p>
        </p:txBody>
      </p:sp>
      <p:sp>
        <p:nvSpPr>
          <p:cNvPr id="144" name="AutoShape 3">
            <a:extLst>
              <a:ext uri="{FF2B5EF4-FFF2-40B4-BE49-F238E27FC236}">
                <a16:creationId xmlns:a16="http://schemas.microsoft.com/office/drawing/2014/main" id="{1C9DEB54-8215-4843-BFBC-B27D40872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103" y="5954844"/>
            <a:ext cx="1044838" cy="720080"/>
          </a:xfrm>
          <a:prstGeom prst="roundRect">
            <a:avLst>
              <a:gd name="adj" fmla="val 749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defTabSz="914127" latinLnBrk="0">
              <a:defRPr/>
            </a:pP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장애처리결과</a:t>
            </a:r>
          </a:p>
          <a:p>
            <a:pPr algn="ctr" defTabSz="914127" latinLnBrk="0">
              <a:defRPr/>
            </a:pP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피드백</a:t>
            </a:r>
          </a:p>
        </p:txBody>
      </p:sp>
      <p:sp>
        <p:nvSpPr>
          <p:cNvPr id="145" name="AutoShape 3">
            <a:extLst>
              <a:ext uri="{FF2B5EF4-FFF2-40B4-BE49-F238E27FC236}">
                <a16:creationId xmlns:a16="http://schemas.microsoft.com/office/drawing/2014/main" id="{919F54E3-C426-4CC8-AB3C-381D3EBEB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305" y="5954844"/>
            <a:ext cx="1168666" cy="720080"/>
          </a:xfrm>
          <a:prstGeom prst="roundRect">
            <a:avLst>
              <a:gd name="adj" fmla="val 79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defTabSz="914127" latinLnBrk="0">
              <a:defRPr/>
            </a:pP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제품공급업체</a:t>
            </a:r>
          </a:p>
          <a:p>
            <a:pPr algn="ctr" defTabSz="914127" latinLnBrk="0">
              <a:defRPr/>
            </a:pP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응답체계관리</a:t>
            </a:r>
          </a:p>
        </p:txBody>
      </p:sp>
      <p:sp>
        <p:nvSpPr>
          <p:cNvPr id="146" name="AutoShape 3">
            <a:extLst>
              <a:ext uri="{FF2B5EF4-FFF2-40B4-BE49-F238E27FC236}">
                <a16:creationId xmlns:a16="http://schemas.microsoft.com/office/drawing/2014/main" id="{100FDC12-9978-47B8-A0AB-5CE4EAD9D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334" y="5954844"/>
            <a:ext cx="912134" cy="720080"/>
          </a:xfrm>
          <a:prstGeom prst="roundRect">
            <a:avLst>
              <a:gd name="adj" fmla="val 83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 defTabSz="914127" latinLnBrk="0">
              <a:defRPr/>
            </a:pP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긴급정비</a:t>
            </a:r>
          </a:p>
          <a:p>
            <a:pPr algn="ctr" defTabSz="914127" latinLnBrk="0">
              <a:defRPr/>
            </a:pP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이력관리</a:t>
            </a:r>
          </a:p>
        </p:txBody>
      </p:sp>
      <p:sp>
        <p:nvSpPr>
          <p:cNvPr id="147" name="모서리가 둥근 직사각형 103">
            <a:extLst>
              <a:ext uri="{FF2B5EF4-FFF2-40B4-BE49-F238E27FC236}">
                <a16:creationId xmlns:a16="http://schemas.microsoft.com/office/drawing/2014/main" id="{B03FC975-EDBB-4BB6-9A36-1233EA61DF4C}"/>
              </a:ext>
            </a:extLst>
          </p:cNvPr>
          <p:cNvSpPr/>
          <p:nvPr/>
        </p:nvSpPr>
        <p:spPr>
          <a:xfrm>
            <a:off x="5626608" y="2781044"/>
            <a:ext cx="2010959" cy="2105197"/>
          </a:xfrm>
          <a:prstGeom prst="roundRect">
            <a:avLst>
              <a:gd name="adj" fmla="val 941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641C30B7-AFBF-413B-85A4-0A8A7FCCEA51}"/>
              </a:ext>
            </a:extLst>
          </p:cNvPr>
          <p:cNvGrpSpPr/>
          <p:nvPr/>
        </p:nvGrpSpPr>
        <p:grpSpPr>
          <a:xfrm>
            <a:off x="5787604" y="3181626"/>
            <a:ext cx="1774423" cy="1603945"/>
            <a:chOff x="779636" y="3728200"/>
            <a:chExt cx="1252021" cy="1713869"/>
          </a:xfrm>
        </p:grpSpPr>
        <p:sp>
          <p:nvSpPr>
            <p:cNvPr id="149" name="Rectangle 302">
              <a:extLst>
                <a:ext uri="{FF2B5EF4-FFF2-40B4-BE49-F238E27FC236}">
                  <a16:creationId xmlns:a16="http://schemas.microsoft.com/office/drawing/2014/main" id="{29906036-DC96-4542-B2FB-4865B46479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79636" y="3728200"/>
              <a:ext cx="1153870" cy="26877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2A80FE"/>
              </a:solidFill>
            </a:ln>
          </p:spPr>
          <p:txBody>
            <a:bodyPr lIns="0" tIns="34187" rIns="0" bIns="34187" rtlCol="0" anchor="t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백업스케줄 설정</a:t>
              </a:r>
              <a:r>
                <a:rPr lang="en-US" altLang="ko-KR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조정</a:t>
              </a:r>
            </a:p>
          </p:txBody>
        </p:sp>
        <p:cxnSp>
          <p:nvCxnSpPr>
            <p:cNvPr id="150" name="AutoShape 1851">
              <a:extLst>
                <a:ext uri="{FF2B5EF4-FFF2-40B4-BE49-F238E27FC236}">
                  <a16:creationId xmlns:a16="http://schemas.microsoft.com/office/drawing/2014/main" id="{EB5D43B3-41DD-4250-B984-E59F540DC409}"/>
                </a:ext>
              </a:extLst>
            </p:cNvPr>
            <p:cNvCxnSpPr>
              <a:cxnSpLocks noChangeShapeType="1"/>
              <a:stCxn id="156" idx="3"/>
              <a:endCxn id="149" idx="3"/>
            </p:cNvCxnSpPr>
            <p:nvPr/>
          </p:nvCxnSpPr>
          <p:spPr bwMode="auto">
            <a:xfrm flipV="1">
              <a:off x="1876043" y="3862586"/>
              <a:ext cx="57463" cy="921077"/>
            </a:xfrm>
            <a:prstGeom prst="bentConnector3">
              <a:avLst>
                <a:gd name="adj1" fmla="val 287134"/>
              </a:avLst>
            </a:prstGeom>
            <a:noFill/>
            <a:ln w="12700" cap="rnd">
              <a:solidFill>
                <a:srgbClr val="C00000"/>
              </a:solidFill>
              <a:prstDash val="sysDash"/>
              <a:round/>
              <a:headEnd/>
              <a:tailEnd type="triangle"/>
            </a:ln>
          </p:spPr>
        </p:cxnSp>
        <p:cxnSp>
          <p:nvCxnSpPr>
            <p:cNvPr id="151" name="AutoShape 1855">
              <a:extLst>
                <a:ext uri="{FF2B5EF4-FFF2-40B4-BE49-F238E27FC236}">
                  <a16:creationId xmlns:a16="http://schemas.microsoft.com/office/drawing/2014/main" id="{3DF00423-9389-45B0-9D74-C67FAEC305BE}"/>
                </a:ext>
              </a:extLst>
            </p:cNvPr>
            <p:cNvCxnSpPr>
              <a:cxnSpLocks noChangeShapeType="1"/>
              <a:stCxn id="149" idx="2"/>
              <a:endCxn id="157" idx="0"/>
            </p:cNvCxnSpPr>
            <p:nvPr/>
          </p:nvCxnSpPr>
          <p:spPr bwMode="auto">
            <a:xfrm>
              <a:off x="1356572" y="3996972"/>
              <a:ext cx="0" cy="139745"/>
            </a:xfrm>
            <a:prstGeom prst="straightConnector1">
              <a:avLst/>
            </a:prstGeom>
            <a:ln w="12700">
              <a:solidFill>
                <a:srgbClr val="296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AutoShape 1856">
              <a:extLst>
                <a:ext uri="{FF2B5EF4-FFF2-40B4-BE49-F238E27FC236}">
                  <a16:creationId xmlns:a16="http://schemas.microsoft.com/office/drawing/2014/main" id="{D7ABD091-2144-45E9-809A-83AC8A071A06}"/>
                </a:ext>
              </a:extLst>
            </p:cNvPr>
            <p:cNvCxnSpPr>
              <a:cxnSpLocks noChangeShapeType="1"/>
              <a:stCxn id="156" idx="2"/>
              <a:endCxn id="158" idx="0"/>
            </p:cNvCxnSpPr>
            <p:nvPr/>
          </p:nvCxnSpPr>
          <p:spPr bwMode="auto">
            <a:xfrm flipH="1">
              <a:off x="1356571" y="5003645"/>
              <a:ext cx="1" cy="169651"/>
            </a:xfrm>
            <a:prstGeom prst="straightConnector1">
              <a:avLst/>
            </a:prstGeom>
            <a:ln w="12700">
              <a:solidFill>
                <a:srgbClr val="296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AutoShape 1857">
              <a:extLst>
                <a:ext uri="{FF2B5EF4-FFF2-40B4-BE49-F238E27FC236}">
                  <a16:creationId xmlns:a16="http://schemas.microsoft.com/office/drawing/2014/main" id="{1941CF41-4D80-416F-8476-DF5D4E4A4C9B}"/>
                </a:ext>
              </a:extLst>
            </p:cNvPr>
            <p:cNvCxnSpPr>
              <a:cxnSpLocks noChangeShapeType="1"/>
              <a:stCxn id="157" idx="2"/>
              <a:endCxn id="156" idx="0"/>
            </p:cNvCxnSpPr>
            <p:nvPr/>
          </p:nvCxnSpPr>
          <p:spPr bwMode="auto">
            <a:xfrm>
              <a:off x="1356571" y="4405490"/>
              <a:ext cx="1" cy="158191"/>
            </a:xfrm>
            <a:prstGeom prst="straightConnector1">
              <a:avLst/>
            </a:prstGeom>
            <a:ln w="12700">
              <a:solidFill>
                <a:srgbClr val="296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 Box 1881">
              <a:extLst>
                <a:ext uri="{FF2B5EF4-FFF2-40B4-BE49-F238E27FC236}">
                  <a16:creationId xmlns:a16="http://schemas.microsoft.com/office/drawing/2014/main" id="{1E7EB2BD-F552-45E1-AB55-342DFF296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4573" y="4979155"/>
              <a:ext cx="151563" cy="1644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 anchor="ctr">
              <a:spAutoFit/>
            </a:bodyPr>
            <a:lstStyle/>
            <a:p>
              <a:pPr defTabSz="855663" latinLnBrk="0">
                <a:buClr>
                  <a:prstClr val="black"/>
                </a:buClr>
                <a:buSzPct val="80000"/>
                <a:defRPr/>
              </a:pPr>
              <a:r>
                <a:rPr kumimoji="1" lang="en-US" altLang="ko-KR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Yes</a:t>
              </a:r>
            </a:p>
          </p:txBody>
        </p:sp>
        <p:sp>
          <p:nvSpPr>
            <p:cNvPr id="155" name="Text Box 1882">
              <a:extLst>
                <a:ext uri="{FF2B5EF4-FFF2-40B4-BE49-F238E27FC236}">
                  <a16:creationId xmlns:a16="http://schemas.microsoft.com/office/drawing/2014/main" id="{56864C1A-5317-4A5F-984D-D7B57AACF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6108" y="4837339"/>
              <a:ext cx="125549" cy="18087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 anchor="ctr">
              <a:spAutoFit/>
            </a:bodyPr>
            <a:lstStyle/>
            <a:p>
              <a:pPr defTabSz="855663" latinLnBrk="0">
                <a:buClr>
                  <a:prstClr val="black"/>
                </a:buClr>
                <a:buSzPct val="80000"/>
                <a:defRPr/>
              </a:pPr>
              <a:r>
                <a:rPr lang="en-US" altLang="ko-KR" sz="1100" b="1" kern="0" dirty="0">
                  <a:gradFill>
                    <a:gsLst>
                      <a:gs pos="0">
                        <a:srgbClr val="C00000"/>
                      </a:gs>
                      <a:gs pos="100000">
                        <a:srgbClr val="C00000"/>
                      </a:gs>
                    </a:gsLst>
                    <a:lin ang="16200000" scaled="0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No</a:t>
              </a:r>
            </a:p>
          </p:txBody>
        </p:sp>
        <p:sp>
          <p:nvSpPr>
            <p:cNvPr id="156" name="AutoShape 1791">
              <a:extLst>
                <a:ext uri="{FF2B5EF4-FFF2-40B4-BE49-F238E27FC236}">
                  <a16:creationId xmlns:a16="http://schemas.microsoft.com/office/drawing/2014/main" id="{42F253B7-98F5-40B6-B6CB-E50E158E4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100" y="4563681"/>
              <a:ext cx="1038943" cy="439964"/>
            </a:xfrm>
            <a:prstGeom prst="diamond">
              <a:avLst/>
            </a:prstGeom>
            <a:solidFill>
              <a:srgbClr val="001848"/>
            </a:solidFill>
            <a:ln w="15875">
              <a:noFill/>
            </a:ln>
          </p:spPr>
          <p:txBody>
            <a:bodyPr lIns="0" tIns="34187" rIns="0" bIns="34187" rtlCol="0" anchor="t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7" name="Rectangle 302">
              <a:extLst>
                <a:ext uri="{FF2B5EF4-FFF2-40B4-BE49-F238E27FC236}">
                  <a16:creationId xmlns:a16="http://schemas.microsoft.com/office/drawing/2014/main" id="{C6DB50E5-E335-493C-8866-E1C2D5C1A93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79636" y="4136717"/>
              <a:ext cx="1153870" cy="26877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2A80FE"/>
              </a:solidFill>
            </a:ln>
          </p:spPr>
          <p:txBody>
            <a:bodyPr lIns="0" tIns="34187" rIns="0" bIns="34187" rtlCol="0" anchor="t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자동 백업</a:t>
              </a:r>
            </a:p>
          </p:txBody>
        </p:sp>
        <p:sp>
          <p:nvSpPr>
            <p:cNvPr id="158" name="Rectangle 302">
              <a:extLst>
                <a:ext uri="{FF2B5EF4-FFF2-40B4-BE49-F238E27FC236}">
                  <a16:creationId xmlns:a16="http://schemas.microsoft.com/office/drawing/2014/main" id="{A5283DAC-119F-4955-9AA1-8584EF28CB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79636" y="5173297"/>
              <a:ext cx="1153870" cy="26877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2A80FE"/>
              </a:solidFill>
            </a:ln>
          </p:spPr>
          <p:txBody>
            <a:bodyPr lIns="0" tIns="34187" rIns="0" bIns="34187" rtlCol="0" anchor="t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보관 프로세스 이행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BD3367A9-7F5C-491A-9CE8-DE8876035E4E}"/>
              </a:ext>
            </a:extLst>
          </p:cNvPr>
          <p:cNvGrpSpPr/>
          <p:nvPr/>
        </p:nvGrpSpPr>
        <p:grpSpPr>
          <a:xfrm>
            <a:off x="7889056" y="3161571"/>
            <a:ext cx="1775476" cy="1589669"/>
            <a:chOff x="2290981" y="3644185"/>
            <a:chExt cx="1457454" cy="2076744"/>
          </a:xfrm>
        </p:grpSpPr>
        <p:sp>
          <p:nvSpPr>
            <p:cNvPr id="160" name="Rectangle 302">
              <a:extLst>
                <a:ext uri="{FF2B5EF4-FFF2-40B4-BE49-F238E27FC236}">
                  <a16:creationId xmlns:a16="http://schemas.microsoft.com/office/drawing/2014/main" id="{4E934EC4-5B09-458F-841D-1EEFEC6E4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90981" y="3644185"/>
              <a:ext cx="1338744" cy="26877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2A80FE"/>
              </a:solidFill>
            </a:ln>
          </p:spPr>
          <p:txBody>
            <a:bodyPr lIns="0" tIns="34187" rIns="0" bIns="34187" rtlCol="0" anchor="t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장애발생</a:t>
              </a:r>
            </a:p>
          </p:txBody>
        </p:sp>
        <p:sp>
          <p:nvSpPr>
            <p:cNvPr id="161" name="Rectangle 302">
              <a:extLst>
                <a:ext uri="{FF2B5EF4-FFF2-40B4-BE49-F238E27FC236}">
                  <a16:creationId xmlns:a16="http://schemas.microsoft.com/office/drawing/2014/main" id="{BBC5277C-F718-4498-96A6-14D11FF538F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90981" y="4050225"/>
              <a:ext cx="1338744" cy="26877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2A80FE"/>
              </a:solidFill>
            </a:ln>
          </p:spPr>
          <p:txBody>
            <a:bodyPr lIns="0" tIns="34187" rIns="0" bIns="34187" rtlCol="0" anchor="t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비상연락</a:t>
              </a:r>
            </a:p>
          </p:txBody>
        </p:sp>
        <p:sp>
          <p:nvSpPr>
            <p:cNvPr id="162" name="Rectangle 302">
              <a:extLst>
                <a:ext uri="{FF2B5EF4-FFF2-40B4-BE49-F238E27FC236}">
                  <a16:creationId xmlns:a16="http://schemas.microsoft.com/office/drawing/2014/main" id="{F394A329-7E39-4B0D-8879-633D01100A0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90981" y="4456266"/>
              <a:ext cx="1338744" cy="26877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2A80FE"/>
              </a:solidFill>
            </a:ln>
          </p:spPr>
          <p:txBody>
            <a:bodyPr lIns="0" tIns="34187" rIns="0" bIns="34187" rtlCol="0" anchor="t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복구계획 수립</a:t>
              </a:r>
            </a:p>
          </p:txBody>
        </p:sp>
        <p:sp>
          <p:nvSpPr>
            <p:cNvPr id="163" name="AutoShape 1791">
              <a:extLst>
                <a:ext uri="{FF2B5EF4-FFF2-40B4-BE49-F238E27FC236}">
                  <a16:creationId xmlns:a16="http://schemas.microsoft.com/office/drawing/2014/main" id="{2DFD7AD1-F0E2-47BD-85BD-2026CF15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982" y="4856757"/>
              <a:ext cx="1257122" cy="394839"/>
            </a:xfrm>
            <a:prstGeom prst="diamond">
              <a:avLst/>
            </a:prstGeom>
            <a:solidFill>
              <a:srgbClr val="001848"/>
            </a:solidFill>
            <a:ln w="15875">
              <a:noFill/>
            </a:ln>
          </p:spPr>
          <p:txBody>
            <a:bodyPr lIns="0" tIns="34187" rIns="0" bIns="34187" rtlCol="0" anchor="t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4" name="Rectangle 302">
              <a:extLst>
                <a:ext uri="{FF2B5EF4-FFF2-40B4-BE49-F238E27FC236}">
                  <a16:creationId xmlns:a16="http://schemas.microsoft.com/office/drawing/2014/main" id="{28DAB7CE-09D9-4587-B532-2C93FAACAC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90981" y="5452157"/>
              <a:ext cx="1338744" cy="26877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2A80FE"/>
              </a:solidFill>
            </a:ln>
          </p:spPr>
          <p:txBody>
            <a:bodyPr lIns="0" tIns="34187" rIns="0" bIns="34187" rtlCol="0" anchor="t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결과확인</a:t>
              </a:r>
              <a:r>
                <a:rPr lang="en-US" altLang="ko-KR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보고</a:t>
              </a:r>
              <a:r>
                <a:rPr lang="en-US" altLang="ko-KR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11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기록</a:t>
              </a:r>
            </a:p>
          </p:txBody>
        </p:sp>
        <p:cxnSp>
          <p:nvCxnSpPr>
            <p:cNvPr id="165" name="AutoShape 1855">
              <a:extLst>
                <a:ext uri="{FF2B5EF4-FFF2-40B4-BE49-F238E27FC236}">
                  <a16:creationId xmlns:a16="http://schemas.microsoft.com/office/drawing/2014/main" id="{E2E9CBC0-8F2D-43F5-9BCB-E901C6832211}"/>
                </a:ext>
              </a:extLst>
            </p:cNvPr>
            <p:cNvCxnSpPr>
              <a:cxnSpLocks noChangeShapeType="1"/>
              <a:stCxn id="160" idx="2"/>
              <a:endCxn id="161" idx="0"/>
            </p:cNvCxnSpPr>
            <p:nvPr/>
          </p:nvCxnSpPr>
          <p:spPr bwMode="auto">
            <a:xfrm>
              <a:off x="2960353" y="3912957"/>
              <a:ext cx="0" cy="137267"/>
            </a:xfrm>
            <a:prstGeom prst="straightConnector1">
              <a:avLst/>
            </a:prstGeom>
            <a:ln w="12700">
              <a:solidFill>
                <a:srgbClr val="296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AutoShape 1855">
              <a:extLst>
                <a:ext uri="{FF2B5EF4-FFF2-40B4-BE49-F238E27FC236}">
                  <a16:creationId xmlns:a16="http://schemas.microsoft.com/office/drawing/2014/main" id="{5D000266-28C7-40A8-98C6-85DF05F6DD4C}"/>
                </a:ext>
              </a:extLst>
            </p:cNvPr>
            <p:cNvCxnSpPr>
              <a:cxnSpLocks noChangeShapeType="1"/>
              <a:stCxn id="161" idx="2"/>
              <a:endCxn id="162" idx="0"/>
            </p:cNvCxnSpPr>
            <p:nvPr/>
          </p:nvCxnSpPr>
          <p:spPr bwMode="auto">
            <a:xfrm>
              <a:off x="2960353" y="4318997"/>
              <a:ext cx="0" cy="137269"/>
            </a:xfrm>
            <a:prstGeom prst="straightConnector1">
              <a:avLst/>
            </a:prstGeom>
            <a:ln w="12700">
              <a:solidFill>
                <a:srgbClr val="296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AutoShape 1855">
              <a:extLst>
                <a:ext uri="{FF2B5EF4-FFF2-40B4-BE49-F238E27FC236}">
                  <a16:creationId xmlns:a16="http://schemas.microsoft.com/office/drawing/2014/main" id="{048C156B-D740-4EBF-A6E3-1A5577533A26}"/>
                </a:ext>
              </a:extLst>
            </p:cNvPr>
            <p:cNvCxnSpPr>
              <a:cxnSpLocks noChangeShapeType="1"/>
              <a:stCxn id="162" idx="2"/>
              <a:endCxn id="163" idx="0"/>
            </p:cNvCxnSpPr>
            <p:nvPr/>
          </p:nvCxnSpPr>
          <p:spPr bwMode="auto">
            <a:xfrm flipH="1">
              <a:off x="2958543" y="4725037"/>
              <a:ext cx="1810" cy="131719"/>
            </a:xfrm>
            <a:prstGeom prst="straightConnector1">
              <a:avLst/>
            </a:prstGeom>
            <a:ln w="12700">
              <a:solidFill>
                <a:srgbClr val="296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AutoShape 1855">
              <a:extLst>
                <a:ext uri="{FF2B5EF4-FFF2-40B4-BE49-F238E27FC236}">
                  <a16:creationId xmlns:a16="http://schemas.microsoft.com/office/drawing/2014/main" id="{FD529A9A-783C-4ECF-9AE2-0AE52DC29D41}"/>
                </a:ext>
              </a:extLst>
            </p:cNvPr>
            <p:cNvCxnSpPr>
              <a:cxnSpLocks noChangeShapeType="1"/>
              <a:stCxn id="163" idx="2"/>
              <a:endCxn id="164" idx="0"/>
            </p:cNvCxnSpPr>
            <p:nvPr/>
          </p:nvCxnSpPr>
          <p:spPr bwMode="auto">
            <a:xfrm>
              <a:off x="2958543" y="5251597"/>
              <a:ext cx="1810" cy="200561"/>
            </a:xfrm>
            <a:prstGeom prst="straightConnector1">
              <a:avLst/>
            </a:prstGeom>
            <a:ln w="12700">
              <a:solidFill>
                <a:srgbClr val="296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AutoShape 1851">
              <a:extLst>
                <a:ext uri="{FF2B5EF4-FFF2-40B4-BE49-F238E27FC236}">
                  <a16:creationId xmlns:a16="http://schemas.microsoft.com/office/drawing/2014/main" id="{377754D5-9BA4-4076-ACD1-83050E9C1AF2}"/>
                </a:ext>
              </a:extLst>
            </p:cNvPr>
            <p:cNvCxnSpPr>
              <a:cxnSpLocks noChangeShapeType="1"/>
              <a:stCxn id="163" idx="3"/>
              <a:endCxn id="162" idx="3"/>
            </p:cNvCxnSpPr>
            <p:nvPr/>
          </p:nvCxnSpPr>
          <p:spPr bwMode="auto">
            <a:xfrm flipV="1">
              <a:off x="3587104" y="4590652"/>
              <a:ext cx="42621" cy="463525"/>
            </a:xfrm>
            <a:prstGeom prst="bentConnector3">
              <a:avLst>
                <a:gd name="adj1" fmla="val 407727"/>
              </a:avLst>
            </a:prstGeom>
            <a:noFill/>
            <a:ln w="12700" cap="rnd">
              <a:solidFill>
                <a:srgbClr val="C00000"/>
              </a:solidFill>
              <a:prstDash val="sysDash"/>
              <a:round/>
              <a:headEnd/>
              <a:tailEnd type="triangle"/>
            </a:ln>
          </p:spPr>
        </p:cxnSp>
        <p:sp>
          <p:nvSpPr>
            <p:cNvPr id="170" name="Text Box 1882">
              <a:extLst>
                <a:ext uri="{FF2B5EF4-FFF2-40B4-BE49-F238E27FC236}">
                  <a16:creationId xmlns:a16="http://schemas.microsoft.com/office/drawing/2014/main" id="{557CC203-67AF-4E47-8860-1BFD7CC32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375" y="5083201"/>
              <a:ext cx="121060" cy="18093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defTabSz="855663" latinLnBrk="0">
                <a:buClr>
                  <a:prstClr val="black"/>
                </a:buClr>
                <a:buSzPct val="80000"/>
                <a:defRPr sz="900" kern="0">
                  <a:gradFill>
                    <a:gsLst>
                      <a:gs pos="0">
                        <a:srgbClr val="C00000"/>
                      </a:gs>
                      <a:gs pos="100000">
                        <a:srgbClr val="C00000"/>
                      </a:gs>
                    </a:gsLst>
                    <a:lin ang="16200000" scaled="0"/>
                  </a:gradFill>
                  <a:latin typeface="Rix고딕 B"/>
                  <a:ea typeface="Rix고딕 B"/>
                </a:defRPr>
              </a:lvl1pPr>
            </a:lstStyle>
            <a:p>
              <a:pPr>
                <a:defRPr/>
              </a:pPr>
              <a:r>
                <a:rPr lang="en-US" altLang="ko-KR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No</a:t>
              </a:r>
            </a:p>
          </p:txBody>
        </p:sp>
        <p:sp>
          <p:nvSpPr>
            <p:cNvPr id="171" name="Text Box 1881">
              <a:extLst>
                <a:ext uri="{FF2B5EF4-FFF2-40B4-BE49-F238E27FC236}">
                  <a16:creationId xmlns:a16="http://schemas.microsoft.com/office/drawing/2014/main" id="{D82B38F7-E294-4507-BBBA-9B64AF63A1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532" y="5223454"/>
              <a:ext cx="176327" cy="201039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 anchor="ctr">
              <a:spAutoFit/>
            </a:bodyPr>
            <a:lstStyle/>
            <a:p>
              <a:pPr defTabSz="855663" latinLnBrk="0">
                <a:buClr>
                  <a:prstClr val="black"/>
                </a:buClr>
                <a:buSzPct val="80000"/>
                <a:defRPr/>
              </a:pPr>
              <a:r>
                <a:rPr kumimoji="1" lang="en-US" altLang="ko-KR" sz="1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Yes</a:t>
              </a:r>
            </a:p>
          </p:txBody>
        </p:sp>
      </p:grpSp>
      <p:sp>
        <p:nvSpPr>
          <p:cNvPr id="172" name="모서리가 둥근 직사각형 130">
            <a:extLst>
              <a:ext uri="{FF2B5EF4-FFF2-40B4-BE49-F238E27FC236}">
                <a16:creationId xmlns:a16="http://schemas.microsoft.com/office/drawing/2014/main" id="{130F8F78-B919-4A49-A47F-2A5609E34A8C}"/>
              </a:ext>
            </a:extLst>
          </p:cNvPr>
          <p:cNvSpPr/>
          <p:nvPr/>
        </p:nvSpPr>
        <p:spPr>
          <a:xfrm>
            <a:off x="7776366" y="2779252"/>
            <a:ext cx="1956066" cy="2106989"/>
          </a:xfrm>
          <a:prstGeom prst="roundRect">
            <a:avLst>
              <a:gd name="adj" fmla="val 9410"/>
            </a:avLst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109774F2-20AF-4964-8735-2C72B38A8C7B}"/>
              </a:ext>
            </a:extLst>
          </p:cNvPr>
          <p:cNvGrpSpPr/>
          <p:nvPr/>
        </p:nvGrpSpPr>
        <p:grpSpPr>
          <a:xfrm>
            <a:off x="7854853" y="2849197"/>
            <a:ext cx="1779118" cy="251564"/>
            <a:chOff x="728561" y="7424323"/>
            <a:chExt cx="4106008" cy="251564"/>
          </a:xfrm>
        </p:grpSpPr>
        <p:sp>
          <p:nvSpPr>
            <p:cNvPr id="174" name="모서리가 둥근 직사각형 132">
              <a:extLst>
                <a:ext uri="{FF2B5EF4-FFF2-40B4-BE49-F238E27FC236}">
                  <a16:creationId xmlns:a16="http://schemas.microsoft.com/office/drawing/2014/main" id="{EA0D8D81-1A3A-4A79-8272-E8569DF33BC2}"/>
                </a:ext>
              </a:extLst>
            </p:cNvPr>
            <p:cNvSpPr/>
            <p:nvPr/>
          </p:nvSpPr>
          <p:spPr>
            <a:xfrm>
              <a:off x="728561" y="7424323"/>
              <a:ext cx="4106008" cy="251564"/>
            </a:xfrm>
            <a:prstGeom prst="roundRect">
              <a:avLst>
                <a:gd name="adj" fmla="val 50000"/>
              </a:avLst>
            </a:prstGeom>
            <a:solidFill>
              <a:srgbClr val="29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5" name="TextBox 19">
              <a:extLst>
                <a:ext uri="{FF2B5EF4-FFF2-40B4-BE49-F238E27FC236}">
                  <a16:creationId xmlns:a16="http://schemas.microsoft.com/office/drawing/2014/main" id="{D07DC8E7-0C3A-4E34-A538-BF04AA6C1EA0}"/>
                </a:ext>
              </a:extLst>
            </p:cNvPr>
            <p:cNvSpPr txBox="1"/>
            <p:nvPr/>
          </p:nvSpPr>
          <p:spPr bwMode="auto">
            <a:xfrm>
              <a:off x="2542135" y="7444598"/>
              <a:ext cx="507579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buClr>
                  <a:srgbClr val="0D8BE1"/>
                </a:buClr>
                <a:buSzPct val="130000"/>
                <a:defRPr/>
              </a:pPr>
              <a:r>
                <a:rPr lang="ko-KR" altLang="en-US" sz="1000" b="1" spc="-3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복구</a:t>
              </a: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C07B62B7-24D7-401B-8409-3322A1FBF6F7}"/>
              </a:ext>
            </a:extLst>
          </p:cNvPr>
          <p:cNvGrpSpPr/>
          <p:nvPr/>
        </p:nvGrpSpPr>
        <p:grpSpPr>
          <a:xfrm>
            <a:off x="5762692" y="2852036"/>
            <a:ext cx="1779118" cy="251564"/>
            <a:chOff x="728561" y="7424323"/>
            <a:chExt cx="4106008" cy="251564"/>
          </a:xfrm>
        </p:grpSpPr>
        <p:sp>
          <p:nvSpPr>
            <p:cNvPr id="177" name="모서리가 둥근 직사각형 135">
              <a:extLst>
                <a:ext uri="{FF2B5EF4-FFF2-40B4-BE49-F238E27FC236}">
                  <a16:creationId xmlns:a16="http://schemas.microsoft.com/office/drawing/2014/main" id="{0F55F90B-29F5-4BD1-A303-F92B6BD91761}"/>
                </a:ext>
              </a:extLst>
            </p:cNvPr>
            <p:cNvSpPr/>
            <p:nvPr/>
          </p:nvSpPr>
          <p:spPr>
            <a:xfrm>
              <a:off x="728561" y="7424323"/>
              <a:ext cx="4106008" cy="251564"/>
            </a:xfrm>
            <a:prstGeom prst="roundRect">
              <a:avLst>
                <a:gd name="adj" fmla="val 50000"/>
              </a:avLst>
            </a:prstGeom>
            <a:solidFill>
              <a:srgbClr val="29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8" name="TextBox 19">
              <a:extLst>
                <a:ext uri="{FF2B5EF4-FFF2-40B4-BE49-F238E27FC236}">
                  <a16:creationId xmlns:a16="http://schemas.microsoft.com/office/drawing/2014/main" id="{6A50C6BE-7BB0-47A3-A801-66E48D05BB05}"/>
                </a:ext>
              </a:extLst>
            </p:cNvPr>
            <p:cNvSpPr txBox="1"/>
            <p:nvPr/>
          </p:nvSpPr>
          <p:spPr bwMode="auto">
            <a:xfrm>
              <a:off x="2453570" y="7446302"/>
              <a:ext cx="576391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buClr>
                  <a:srgbClr val="0D8BE1"/>
                </a:buClr>
                <a:buSzPct val="130000"/>
                <a:defRPr/>
              </a:pPr>
              <a:r>
                <a:rPr lang="ko-KR" altLang="en-US" sz="1000" b="1" spc="-3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백 업</a:t>
              </a:r>
            </a:p>
          </p:txBody>
        </p:sp>
      </p:grpSp>
      <p:sp>
        <p:nvSpPr>
          <p:cNvPr id="179" name="모서리가 둥근 직사각형 137">
            <a:extLst>
              <a:ext uri="{FF2B5EF4-FFF2-40B4-BE49-F238E27FC236}">
                <a16:creationId xmlns:a16="http://schemas.microsoft.com/office/drawing/2014/main" id="{23715074-6381-4E2B-AAA7-6E1F0E21133F}"/>
              </a:ext>
            </a:extLst>
          </p:cNvPr>
          <p:cNvSpPr/>
          <p:nvPr/>
        </p:nvSpPr>
        <p:spPr>
          <a:xfrm rot="5400000">
            <a:off x="6151709" y="4463645"/>
            <a:ext cx="528012" cy="157821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4398D68-889F-4EE5-86D5-E5860C7F2745}"/>
              </a:ext>
            </a:extLst>
          </p:cNvPr>
          <p:cNvSpPr/>
          <p:nvPr/>
        </p:nvSpPr>
        <p:spPr bwMode="auto">
          <a:xfrm>
            <a:off x="5941226" y="5145665"/>
            <a:ext cx="948978" cy="200055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914127" latinLnBrk="0">
              <a:defRPr/>
            </a:pP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백업관리 대상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B251F98-4F61-48EE-AF46-24BF50340EE5}"/>
              </a:ext>
            </a:extLst>
          </p:cNvPr>
          <p:cNvSpPr txBox="1"/>
          <p:nvPr/>
        </p:nvSpPr>
        <p:spPr>
          <a:xfrm>
            <a:off x="7312837" y="4990757"/>
            <a:ext cx="2613269" cy="487313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114300" indent="-114300">
              <a:spcBef>
                <a:spcPts val="200"/>
              </a:spcBef>
              <a:buClr>
                <a:srgbClr val="296BFF"/>
              </a:buClr>
              <a:buFont typeface="Arial" pitchFamily="34" charset="0"/>
              <a:buChar char="•"/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어플리케이션 실행 파일 및 구성파일</a:t>
            </a:r>
          </a:p>
          <a:p>
            <a:pPr marL="114300" indent="-114300">
              <a:spcBef>
                <a:spcPts val="200"/>
              </a:spcBef>
              <a:buClr>
                <a:srgbClr val="296BFF"/>
              </a:buClr>
              <a:buFont typeface="Arial" pitchFamily="34" charset="0"/>
              <a:buChar char="•"/>
              <a:defRPr/>
            </a:pPr>
            <a:r>
              <a:rPr lang="en-US" altLang="ko-KR" sz="1000" b="1" spc="-20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r>
              <a:rPr lang="ko-KR" altLang="en-US" sz="1000" b="1" spc="-20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영역</a:t>
            </a:r>
            <a:r>
              <a:rPr lang="en-US" altLang="ko-KR" sz="1000" b="1" spc="-20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Archived Log, Dump</a:t>
            </a:r>
            <a:r>
              <a:rPr lang="ko-KR" altLang="en-US" sz="1000" b="1" spc="-20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파일 등 </a:t>
            </a:r>
            <a:br>
              <a:rPr lang="en-US" altLang="ko-KR" sz="1000" b="1" spc="-20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개발소스 및 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Library, Log 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파일</a:t>
            </a:r>
          </a:p>
        </p:txBody>
      </p:sp>
      <p:sp>
        <p:nvSpPr>
          <p:cNvPr id="182" name="모서리가 둥근 직사각형 140">
            <a:extLst>
              <a:ext uri="{FF2B5EF4-FFF2-40B4-BE49-F238E27FC236}">
                <a16:creationId xmlns:a16="http://schemas.microsoft.com/office/drawing/2014/main" id="{C2D56509-261A-48DB-808C-D1857042FF1E}"/>
              </a:ext>
            </a:extLst>
          </p:cNvPr>
          <p:cNvSpPr/>
          <p:nvPr/>
        </p:nvSpPr>
        <p:spPr>
          <a:xfrm rot="5400000">
            <a:off x="6166614" y="5062591"/>
            <a:ext cx="498201" cy="157821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B809065-594D-4A33-BB1A-22C7F0C48325}"/>
              </a:ext>
            </a:extLst>
          </p:cNvPr>
          <p:cNvSpPr/>
          <p:nvPr/>
        </p:nvSpPr>
        <p:spPr bwMode="auto">
          <a:xfrm>
            <a:off x="6114350" y="5734493"/>
            <a:ext cx="602729" cy="200055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914127" latinLnBrk="0">
              <a:defRPr/>
            </a:pP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백업주기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91B3329-C8F6-477F-A425-A01E7BA9A465}"/>
              </a:ext>
            </a:extLst>
          </p:cNvPr>
          <p:cNvSpPr txBox="1"/>
          <p:nvPr/>
        </p:nvSpPr>
        <p:spPr>
          <a:xfrm>
            <a:off x="7312838" y="5592949"/>
            <a:ext cx="2330766" cy="512961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114300" indent="-114300">
              <a:spcBef>
                <a:spcPts val="200"/>
              </a:spcBef>
              <a:buClr>
                <a:srgbClr val="296BFF"/>
              </a:buClr>
              <a:buFont typeface="Arial" pitchFamily="34" charset="0"/>
              <a:buChar char="•"/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대상 별 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월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 단위 백업 수행</a:t>
            </a:r>
          </a:p>
          <a:p>
            <a:pPr marL="114300" indent="-114300">
              <a:spcBef>
                <a:spcPts val="200"/>
              </a:spcBef>
              <a:buClr>
                <a:srgbClr val="296BFF"/>
              </a:buClr>
              <a:buFont typeface="Arial" pitchFamily="34" charset="0"/>
              <a:buChar char="•"/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Incremental 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백업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Full 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백업 수행</a:t>
            </a:r>
          </a:p>
          <a:p>
            <a:pPr marL="114300" indent="-114300">
              <a:spcBef>
                <a:spcPts val="200"/>
              </a:spcBef>
              <a:buClr>
                <a:srgbClr val="296BFF"/>
              </a:buClr>
              <a:buFont typeface="Arial" pitchFamily="34" charset="0"/>
              <a:buChar char="•"/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H/W 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 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S/W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변경 발생 시 사전 백업 수행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371B0BE-C2CE-47BD-8625-157D19915673}"/>
              </a:ext>
            </a:extLst>
          </p:cNvPr>
          <p:cNvSpPr txBox="1"/>
          <p:nvPr/>
        </p:nvSpPr>
        <p:spPr>
          <a:xfrm>
            <a:off x="7312838" y="6274756"/>
            <a:ext cx="2319546" cy="333425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marL="114300" indent="-114300">
              <a:spcBef>
                <a:spcPts val="200"/>
              </a:spcBef>
              <a:buClr>
                <a:srgbClr val="296BFF"/>
              </a:buClr>
              <a:buFont typeface="Arial" pitchFamily="34" charset="0"/>
              <a:buChar char="•"/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정기적으로 백업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복구 절차 모의 시험</a:t>
            </a:r>
          </a:p>
          <a:p>
            <a:pPr marL="114300" indent="-114300">
              <a:spcBef>
                <a:spcPts val="200"/>
              </a:spcBef>
              <a:buClr>
                <a:srgbClr val="296BFF"/>
              </a:buClr>
              <a:buFont typeface="Arial" pitchFamily="34" charset="0"/>
              <a:buChar char="•"/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선별된 대상을 기준으로 복구 우선순위 결정</a:t>
            </a:r>
          </a:p>
        </p:txBody>
      </p:sp>
      <p:sp>
        <p:nvSpPr>
          <p:cNvPr id="186" name="직사각형 872">
            <a:extLst>
              <a:ext uri="{FF2B5EF4-FFF2-40B4-BE49-F238E27FC236}">
                <a16:creationId xmlns:a16="http://schemas.microsoft.com/office/drawing/2014/main" id="{A11D3919-BA8F-4E6C-85E1-D2EF0616C1FB}"/>
              </a:ext>
            </a:extLst>
          </p:cNvPr>
          <p:cNvSpPr/>
          <p:nvPr/>
        </p:nvSpPr>
        <p:spPr>
          <a:xfrm>
            <a:off x="5998348" y="4083835"/>
            <a:ext cx="1204032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100" b="1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백업 상태확인</a:t>
            </a:r>
          </a:p>
        </p:txBody>
      </p:sp>
      <p:sp>
        <p:nvSpPr>
          <p:cNvPr id="187" name="직사각형 872">
            <a:extLst>
              <a:ext uri="{FF2B5EF4-FFF2-40B4-BE49-F238E27FC236}">
                <a16:creationId xmlns:a16="http://schemas.microsoft.com/office/drawing/2014/main" id="{3F90954E-6F29-4ED4-84C3-1ADD2DE00E3A}"/>
              </a:ext>
            </a:extLst>
          </p:cNvPr>
          <p:cNvSpPr/>
          <p:nvPr/>
        </p:nvSpPr>
        <p:spPr>
          <a:xfrm>
            <a:off x="8434715" y="4150845"/>
            <a:ext cx="535403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100" b="1" kern="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복구 실시</a:t>
            </a:r>
          </a:p>
        </p:txBody>
      </p:sp>
      <p:sp>
        <p:nvSpPr>
          <p:cNvPr id="188" name="모서리가 둥근 직사각형 146">
            <a:extLst>
              <a:ext uri="{FF2B5EF4-FFF2-40B4-BE49-F238E27FC236}">
                <a16:creationId xmlns:a16="http://schemas.microsoft.com/office/drawing/2014/main" id="{7CB806BD-B3F2-4D39-B5E3-BC011C942168}"/>
              </a:ext>
            </a:extLst>
          </p:cNvPr>
          <p:cNvSpPr/>
          <p:nvPr/>
        </p:nvSpPr>
        <p:spPr>
          <a:xfrm rot="5400000">
            <a:off x="6166614" y="5646631"/>
            <a:ext cx="498201" cy="157821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A129B53-42CB-4886-912B-018153B067AB}"/>
              </a:ext>
            </a:extLst>
          </p:cNvPr>
          <p:cNvSpPr/>
          <p:nvPr/>
        </p:nvSpPr>
        <p:spPr bwMode="auto">
          <a:xfrm>
            <a:off x="5659718" y="6335710"/>
            <a:ext cx="1504866" cy="200055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914127" latinLnBrk="0">
              <a:defRPr/>
            </a:pP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백업</a:t>
            </a:r>
            <a:r>
              <a:rPr kumimoji="1" lang="en-US" altLang="ko-KR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kumimoji="1" lang="ko-KR" altLang="en-US" sz="1300" dirty="0">
                <a:gradFill>
                  <a:gsLst>
                    <a:gs pos="22000">
                      <a:prstClr val="black"/>
                    </a:gs>
                    <a:gs pos="8000">
                      <a:prstClr val="black"/>
                    </a:gs>
                  </a:gsLst>
                  <a:lin ang="162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복구 절차 검증</a:t>
            </a:r>
          </a:p>
        </p:txBody>
      </p: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455C9090-4313-4FE5-9291-2F54235D81A4}"/>
              </a:ext>
            </a:extLst>
          </p:cNvPr>
          <p:cNvCxnSpPr/>
          <p:nvPr/>
        </p:nvCxnSpPr>
        <p:spPr>
          <a:xfrm>
            <a:off x="7285842" y="5521168"/>
            <a:ext cx="2400249" cy="1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42C02225-65AF-46A4-AC26-F0B279083CBE}"/>
              </a:ext>
            </a:extLst>
          </p:cNvPr>
          <p:cNvCxnSpPr/>
          <p:nvPr/>
        </p:nvCxnSpPr>
        <p:spPr>
          <a:xfrm>
            <a:off x="7285842" y="6179016"/>
            <a:ext cx="2400249" cy="1"/>
          </a:xfrm>
          <a:prstGeom prst="line">
            <a:avLst/>
          </a:prstGeom>
          <a:noFill/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</p:cxn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1F639320-1269-4124-830A-E64E796A480F}"/>
              </a:ext>
            </a:extLst>
          </p:cNvPr>
          <p:cNvGrpSpPr/>
          <p:nvPr/>
        </p:nvGrpSpPr>
        <p:grpSpPr>
          <a:xfrm>
            <a:off x="943664" y="2441996"/>
            <a:ext cx="720256" cy="3024497"/>
            <a:chOff x="514501" y="1958380"/>
            <a:chExt cx="720256" cy="3024497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BBDACFDF-3B5E-4A0E-A283-2F378764342C}"/>
                </a:ext>
              </a:extLst>
            </p:cNvPr>
            <p:cNvGrpSpPr/>
            <p:nvPr/>
          </p:nvGrpSpPr>
          <p:grpSpPr>
            <a:xfrm>
              <a:off x="514501" y="1958380"/>
              <a:ext cx="720256" cy="3024497"/>
              <a:chOff x="514501" y="1958380"/>
              <a:chExt cx="720256" cy="2937699"/>
            </a:xfrm>
          </p:grpSpPr>
          <p:sp>
            <p:nvSpPr>
              <p:cNvPr id="237" name="갈매기형 수장 158">
                <a:extLst>
                  <a:ext uri="{FF2B5EF4-FFF2-40B4-BE49-F238E27FC236}">
                    <a16:creationId xmlns:a16="http://schemas.microsoft.com/office/drawing/2014/main" id="{EB63E7B6-E471-474C-92DC-08C6E04DB843}"/>
                  </a:ext>
                </a:extLst>
              </p:cNvPr>
              <p:cNvSpPr/>
              <p:nvPr/>
            </p:nvSpPr>
            <p:spPr>
              <a:xfrm rot="5400000">
                <a:off x="207316" y="3000807"/>
                <a:ext cx="1334884" cy="719998"/>
              </a:xfrm>
              <a:prstGeom prst="chevron">
                <a:avLst>
                  <a:gd name="adj" fmla="val 26594"/>
                </a:avLst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38" name="갈매기형 수장 159">
                <a:extLst>
                  <a:ext uri="{FF2B5EF4-FFF2-40B4-BE49-F238E27FC236}">
                    <a16:creationId xmlns:a16="http://schemas.microsoft.com/office/drawing/2014/main" id="{A7649B93-9851-4B9A-8A20-00E086160145}"/>
                  </a:ext>
                </a:extLst>
              </p:cNvPr>
              <p:cNvSpPr/>
              <p:nvPr/>
            </p:nvSpPr>
            <p:spPr>
              <a:xfrm rot="5400000">
                <a:off x="367816" y="4029396"/>
                <a:ext cx="1013368" cy="719998"/>
              </a:xfrm>
              <a:prstGeom prst="chevron">
                <a:avLst>
                  <a:gd name="adj" fmla="val 26477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39" name="오각형 160">
                <a:extLst>
                  <a:ext uri="{FF2B5EF4-FFF2-40B4-BE49-F238E27FC236}">
                    <a16:creationId xmlns:a16="http://schemas.microsoft.com/office/drawing/2014/main" id="{660427EB-CC4C-4764-95BC-C64A35F52959}"/>
                  </a:ext>
                </a:extLst>
              </p:cNvPr>
              <p:cNvSpPr/>
              <p:nvPr/>
            </p:nvSpPr>
            <p:spPr>
              <a:xfrm rot="5400000">
                <a:off x="429739" y="2043399"/>
                <a:ext cx="890037" cy="719999"/>
              </a:xfrm>
              <a:prstGeom prst="homePlate">
                <a:avLst>
                  <a:gd name="adj" fmla="val 27415"/>
                </a:avLst>
              </a:prstGeom>
              <a:solidFill>
                <a:srgbClr val="799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15BA1641-E39B-45B3-8918-AB7CBF5724F7}"/>
                </a:ext>
              </a:extLst>
            </p:cNvPr>
            <p:cNvSpPr/>
            <p:nvPr/>
          </p:nvSpPr>
          <p:spPr bwMode="auto">
            <a:xfrm>
              <a:off x="756136" y="2246920"/>
              <a:ext cx="237244" cy="16158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050" b="1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준비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06D0967A-E0A4-4D28-A69A-7C8A7662FFB3}"/>
                </a:ext>
              </a:extLst>
            </p:cNvPr>
            <p:cNvSpPr/>
            <p:nvPr/>
          </p:nvSpPr>
          <p:spPr bwMode="auto">
            <a:xfrm>
              <a:off x="621483" y="3171675"/>
              <a:ext cx="506549" cy="484748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050" b="1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 대상</a:t>
              </a:r>
            </a:p>
            <a:p>
              <a:pPr algn="ctr"/>
              <a:r>
                <a:rPr lang="ko-KR" altLang="en-US" sz="1050" b="1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</a:t>
              </a:r>
              <a:endParaRPr lang="en-US" altLang="ko-KR" sz="105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1050" b="1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선정</a:t>
              </a: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D183A3F5-ACD0-4EFC-965C-FAEA77D3CCDC}"/>
                </a:ext>
              </a:extLst>
            </p:cNvPr>
            <p:cNvSpPr/>
            <p:nvPr/>
          </p:nvSpPr>
          <p:spPr bwMode="auto">
            <a:xfrm>
              <a:off x="755879" y="4300452"/>
              <a:ext cx="237244" cy="32316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050" b="1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패턴</a:t>
              </a:r>
              <a:endParaRPr lang="en-US" altLang="ko-KR" sz="105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1050" b="1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검증</a:t>
              </a:r>
            </a:p>
          </p:txBody>
        </p:sp>
        <p:sp>
          <p:nvSpPr>
            <p:cNvPr id="234" name="이등변 삼각형 233">
              <a:extLst>
                <a:ext uri="{FF2B5EF4-FFF2-40B4-BE49-F238E27FC236}">
                  <a16:creationId xmlns:a16="http://schemas.microsoft.com/office/drawing/2014/main" id="{DD929FB8-C42C-449C-8B07-AD8595F8186F}"/>
                </a:ext>
              </a:extLst>
            </p:cNvPr>
            <p:cNvSpPr/>
            <p:nvPr/>
          </p:nvSpPr>
          <p:spPr>
            <a:xfrm rot="10800000">
              <a:off x="514501" y="1958380"/>
              <a:ext cx="669256" cy="625695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5" name="이등변 삼각형 234">
              <a:extLst>
                <a:ext uri="{FF2B5EF4-FFF2-40B4-BE49-F238E27FC236}">
                  <a16:creationId xmlns:a16="http://schemas.microsoft.com/office/drawing/2014/main" id="{19C8D4CA-CAFD-41FB-B2CE-2F80E101BF48}"/>
                </a:ext>
              </a:extLst>
            </p:cNvPr>
            <p:cNvSpPr/>
            <p:nvPr/>
          </p:nvSpPr>
          <p:spPr>
            <a:xfrm rot="10800000">
              <a:off x="514501" y="2722129"/>
              <a:ext cx="669256" cy="625695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6" name="이등변 삼각형 235">
              <a:extLst>
                <a:ext uri="{FF2B5EF4-FFF2-40B4-BE49-F238E27FC236}">
                  <a16:creationId xmlns:a16="http://schemas.microsoft.com/office/drawing/2014/main" id="{B96C6118-A6CD-41EF-BD65-D86AFB3A2F1B}"/>
                </a:ext>
              </a:extLst>
            </p:cNvPr>
            <p:cNvSpPr/>
            <p:nvPr/>
          </p:nvSpPr>
          <p:spPr>
            <a:xfrm rot="10800000">
              <a:off x="514501" y="3947789"/>
              <a:ext cx="669256" cy="625695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42" name="제목 1">
            <a:extLst>
              <a:ext uri="{FF2B5EF4-FFF2-40B4-BE49-F238E27FC236}">
                <a16:creationId xmlns:a16="http://schemas.microsoft.com/office/drawing/2014/main" id="{199F1226-CB5E-44D2-A1CE-BD0080F87DBB}"/>
              </a:ext>
            </a:extLst>
          </p:cNvPr>
          <p:cNvSpPr txBox="1">
            <a:spLocks/>
          </p:cNvSpPr>
          <p:nvPr/>
        </p:nvSpPr>
        <p:spPr>
          <a:xfrm>
            <a:off x="0" y="1119857"/>
            <a:ext cx="10691813" cy="37112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안전한 지원을 위한 상시 지원체계 유지</a:t>
            </a:r>
          </a:p>
        </p:txBody>
      </p:sp>
    </p:spTree>
    <p:extLst>
      <p:ext uri="{BB962C8B-B14F-4D97-AF65-F5344CB8AC3E}">
        <p14:creationId xmlns:p14="http://schemas.microsoft.com/office/powerpoint/2010/main" val="1530657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철저한 기밀보안 준수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사업관리 방안</a:t>
            </a:r>
          </a:p>
        </p:txBody>
      </p:sp>
      <p:sp>
        <p:nvSpPr>
          <p:cNvPr id="13" name="모서리가 둥근 직사각형 22">
            <a:extLst>
              <a:ext uri="{FF2B5EF4-FFF2-40B4-BE49-F238E27FC236}">
                <a16:creationId xmlns:a16="http://schemas.microsoft.com/office/drawing/2014/main" id="{43165112-D0DB-44DA-816C-E5CDE0A6200D}"/>
              </a:ext>
            </a:extLst>
          </p:cNvPr>
          <p:cNvSpPr/>
          <p:nvPr/>
        </p:nvSpPr>
        <p:spPr>
          <a:xfrm>
            <a:off x="783949" y="1781155"/>
            <a:ext cx="4390876" cy="2313405"/>
          </a:xfrm>
          <a:prstGeom prst="roundRect">
            <a:avLst>
              <a:gd name="adj" fmla="val 427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B92D6AFA-D83A-4199-BE09-88C468C8986E}"/>
              </a:ext>
            </a:extLst>
          </p:cNvPr>
          <p:cNvSpPr/>
          <p:nvPr/>
        </p:nvSpPr>
        <p:spPr>
          <a:xfrm>
            <a:off x="5528847" y="1781155"/>
            <a:ext cx="4390876" cy="2303466"/>
          </a:xfrm>
          <a:prstGeom prst="roundRect">
            <a:avLst>
              <a:gd name="adj" fmla="val 427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모서리가 둥근 직사각형 24">
            <a:extLst>
              <a:ext uri="{FF2B5EF4-FFF2-40B4-BE49-F238E27FC236}">
                <a16:creationId xmlns:a16="http://schemas.microsoft.com/office/drawing/2014/main" id="{1658A638-16F9-4A63-871A-CC3C43D8567E}"/>
              </a:ext>
            </a:extLst>
          </p:cNvPr>
          <p:cNvSpPr/>
          <p:nvPr/>
        </p:nvSpPr>
        <p:spPr>
          <a:xfrm>
            <a:off x="783949" y="4227977"/>
            <a:ext cx="4390876" cy="2484000"/>
          </a:xfrm>
          <a:prstGeom prst="roundRect">
            <a:avLst>
              <a:gd name="adj" fmla="val 427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모서리가 둥근 직사각형 25">
            <a:extLst>
              <a:ext uri="{FF2B5EF4-FFF2-40B4-BE49-F238E27FC236}">
                <a16:creationId xmlns:a16="http://schemas.microsoft.com/office/drawing/2014/main" id="{75A3DEC4-8821-46C0-ACA5-FB71F1EED0D5}"/>
              </a:ext>
            </a:extLst>
          </p:cNvPr>
          <p:cNvSpPr/>
          <p:nvPr/>
        </p:nvSpPr>
        <p:spPr>
          <a:xfrm>
            <a:off x="5528847" y="4227977"/>
            <a:ext cx="4390876" cy="2484000"/>
          </a:xfrm>
          <a:prstGeom prst="roundRect">
            <a:avLst>
              <a:gd name="adj" fmla="val 427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13C5E0-BFA9-4DAD-BF15-6E487D11B3CA}"/>
              </a:ext>
            </a:extLst>
          </p:cNvPr>
          <p:cNvGrpSpPr/>
          <p:nvPr/>
        </p:nvGrpSpPr>
        <p:grpSpPr>
          <a:xfrm>
            <a:off x="1741609" y="2262169"/>
            <a:ext cx="1548000" cy="504000"/>
            <a:chOff x="889004" y="1784350"/>
            <a:chExt cx="1548000" cy="504000"/>
          </a:xfrm>
        </p:grpSpPr>
        <p:sp>
          <p:nvSpPr>
            <p:cNvPr id="18" name="모서리가 둥근 직사각형 42">
              <a:extLst>
                <a:ext uri="{FF2B5EF4-FFF2-40B4-BE49-F238E27FC236}">
                  <a16:creationId xmlns:a16="http://schemas.microsoft.com/office/drawing/2014/main" id="{9FFC8EAE-2988-4F38-9EA4-948FE008EDFE}"/>
                </a:ext>
              </a:extLst>
            </p:cNvPr>
            <p:cNvSpPr/>
            <p:nvPr/>
          </p:nvSpPr>
          <p:spPr>
            <a:xfrm>
              <a:off x="889004" y="1784350"/>
              <a:ext cx="1548000" cy="50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3B6FF8D-B2D2-4722-867D-4D1C2B980E76}"/>
                </a:ext>
              </a:extLst>
            </p:cNvPr>
            <p:cNvSpPr/>
            <p:nvPr/>
          </p:nvSpPr>
          <p:spPr>
            <a:xfrm>
              <a:off x="1414755" y="1850814"/>
              <a:ext cx="681277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ko-KR" altLang="en-US" sz="1200" b="1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관리적보안</a:t>
              </a: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ko-KR" altLang="en-US" sz="1200" b="1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보안교육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6C1640-FD52-4964-8998-54CB68E85D4B}"/>
                </a:ext>
              </a:extLst>
            </p:cNvPr>
            <p:cNvSpPr/>
            <p:nvPr/>
          </p:nvSpPr>
          <p:spPr>
            <a:xfrm>
              <a:off x="1043280" y="1881592"/>
              <a:ext cx="288541" cy="30777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en-US" altLang="ko-KR" sz="2000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kumimoji="1" lang="ko-KR" altLang="en-US" sz="2000" kern="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327B94-D7DB-47FA-899A-921C1B7FF736}"/>
              </a:ext>
            </a:extLst>
          </p:cNvPr>
          <p:cNvGrpSpPr/>
          <p:nvPr/>
        </p:nvGrpSpPr>
        <p:grpSpPr>
          <a:xfrm>
            <a:off x="1701853" y="2855203"/>
            <a:ext cx="1548000" cy="504000"/>
            <a:chOff x="889004" y="1784350"/>
            <a:chExt cx="1548000" cy="504000"/>
          </a:xfrm>
        </p:grpSpPr>
        <p:sp>
          <p:nvSpPr>
            <p:cNvPr id="22" name="모서리가 둥근 직사각형 39">
              <a:extLst>
                <a:ext uri="{FF2B5EF4-FFF2-40B4-BE49-F238E27FC236}">
                  <a16:creationId xmlns:a16="http://schemas.microsoft.com/office/drawing/2014/main" id="{5E022C4F-320A-4028-84B7-2FA95A91536A}"/>
                </a:ext>
              </a:extLst>
            </p:cNvPr>
            <p:cNvSpPr/>
            <p:nvPr/>
          </p:nvSpPr>
          <p:spPr>
            <a:xfrm>
              <a:off x="889004" y="1784350"/>
              <a:ext cx="1548000" cy="50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9CEBB8E-9EA5-4D68-AC64-F47EEC86373E}"/>
                </a:ext>
              </a:extLst>
            </p:cNvPr>
            <p:cNvSpPr/>
            <p:nvPr/>
          </p:nvSpPr>
          <p:spPr>
            <a:xfrm>
              <a:off x="1414755" y="1850814"/>
              <a:ext cx="817531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ko-KR" altLang="en-US" sz="1200" b="1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기술적보안</a:t>
              </a: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ko-KR" altLang="en-US" sz="1200" b="1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자료접근통제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0CF716-E4DB-4E39-A4FF-D4CB564C5314}"/>
                </a:ext>
              </a:extLst>
            </p:cNvPr>
            <p:cNvSpPr/>
            <p:nvPr/>
          </p:nvSpPr>
          <p:spPr>
            <a:xfrm>
              <a:off x="1043280" y="1881592"/>
              <a:ext cx="288541" cy="30777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en-US" altLang="ko-KR" sz="2000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</a:t>
              </a:r>
              <a:endParaRPr kumimoji="1" lang="ko-KR" altLang="en-US" sz="2000" kern="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1F0363-7AC2-4792-A932-2E4DB092D7F4}"/>
              </a:ext>
            </a:extLst>
          </p:cNvPr>
          <p:cNvGrpSpPr/>
          <p:nvPr/>
        </p:nvGrpSpPr>
        <p:grpSpPr>
          <a:xfrm>
            <a:off x="1701853" y="3448237"/>
            <a:ext cx="1548000" cy="504000"/>
            <a:chOff x="889004" y="1784350"/>
            <a:chExt cx="1548000" cy="504000"/>
          </a:xfrm>
        </p:grpSpPr>
        <p:sp>
          <p:nvSpPr>
            <p:cNvPr id="26" name="모서리가 둥근 직사각형 36">
              <a:extLst>
                <a:ext uri="{FF2B5EF4-FFF2-40B4-BE49-F238E27FC236}">
                  <a16:creationId xmlns:a16="http://schemas.microsoft.com/office/drawing/2014/main" id="{58578A39-1484-4771-8CFB-91B46BF50B7B}"/>
                </a:ext>
              </a:extLst>
            </p:cNvPr>
            <p:cNvSpPr/>
            <p:nvPr/>
          </p:nvSpPr>
          <p:spPr>
            <a:xfrm>
              <a:off x="889004" y="1784350"/>
              <a:ext cx="1548000" cy="50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5D77E87-CD7C-4D56-9C69-AD6534DE344D}"/>
                </a:ext>
              </a:extLst>
            </p:cNvPr>
            <p:cNvSpPr/>
            <p:nvPr/>
          </p:nvSpPr>
          <p:spPr>
            <a:xfrm>
              <a:off x="1414755" y="1850814"/>
              <a:ext cx="681277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ko-KR" altLang="en-US" sz="1200" b="1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물리적보안</a:t>
              </a: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ko-KR" altLang="en-US" sz="1200" b="1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출입통제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CC999C9-258A-4681-A40A-3B6745DC6C94}"/>
                </a:ext>
              </a:extLst>
            </p:cNvPr>
            <p:cNvSpPr/>
            <p:nvPr/>
          </p:nvSpPr>
          <p:spPr>
            <a:xfrm>
              <a:off x="1043280" y="1881592"/>
              <a:ext cx="288541" cy="30777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en-US" altLang="ko-KR" sz="2000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kumimoji="1" lang="ko-KR" altLang="en-US" sz="2000" kern="0"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A06D7E-0B01-4D73-983F-1C3EAA0CAF19}"/>
              </a:ext>
            </a:extLst>
          </p:cNvPr>
          <p:cNvSpPr/>
          <p:nvPr/>
        </p:nvSpPr>
        <p:spPr>
          <a:xfrm>
            <a:off x="886649" y="2896753"/>
            <a:ext cx="684483" cy="400110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300" kern="0" dirty="0">
                <a:solidFill>
                  <a:srgbClr val="296B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보안사고</a:t>
            </a:r>
            <a:br>
              <a:rPr kumimoji="1" lang="ko-KR" altLang="en-US" sz="1300" kern="0" dirty="0">
                <a:solidFill>
                  <a:srgbClr val="296B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kumimoji="1" lang="en-US" altLang="ko-KR" sz="1300" kern="0" dirty="0">
                <a:solidFill>
                  <a:srgbClr val="296B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Zero </a:t>
            </a:r>
            <a:r>
              <a:rPr kumimoji="1" lang="ko-KR" altLang="en-US" sz="1300" kern="0" dirty="0">
                <a:solidFill>
                  <a:srgbClr val="296B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5DB7E4-2B96-4EFD-AC35-57DE06F99C3C}"/>
              </a:ext>
            </a:extLst>
          </p:cNvPr>
          <p:cNvSpPr/>
          <p:nvPr/>
        </p:nvSpPr>
        <p:spPr>
          <a:xfrm>
            <a:off x="3369971" y="3530506"/>
            <a:ext cx="960199" cy="33855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국가정보보안</a:t>
            </a:r>
            <a:endParaRPr kumimoji="1" lang="en-US" altLang="ko-KR" sz="1100" kern="0" dirty="0"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기본지침 등 준용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F463BF-87B4-4518-8510-BEBB408AE11E}"/>
              </a:ext>
            </a:extLst>
          </p:cNvPr>
          <p:cNvGrpSpPr/>
          <p:nvPr/>
        </p:nvGrpSpPr>
        <p:grpSpPr>
          <a:xfrm>
            <a:off x="1221806" y="2487594"/>
            <a:ext cx="539750" cy="1278975"/>
            <a:chOff x="911712" y="1857375"/>
            <a:chExt cx="539750" cy="1095375"/>
          </a:xfrm>
        </p:grpSpPr>
        <p:sp>
          <p:nvSpPr>
            <p:cNvPr id="32" name="자유형 33">
              <a:extLst>
                <a:ext uri="{FF2B5EF4-FFF2-40B4-BE49-F238E27FC236}">
                  <a16:creationId xmlns:a16="http://schemas.microsoft.com/office/drawing/2014/main" id="{4F7D8919-28B4-49CF-8AC1-94C69DFEEF2D}"/>
                </a:ext>
              </a:extLst>
            </p:cNvPr>
            <p:cNvSpPr/>
            <p:nvPr/>
          </p:nvSpPr>
          <p:spPr>
            <a:xfrm>
              <a:off x="911712" y="1857375"/>
              <a:ext cx="539750" cy="276225"/>
            </a:xfrm>
            <a:custGeom>
              <a:avLst/>
              <a:gdLst>
                <a:gd name="connsiteX0" fmla="*/ 0 w 504825"/>
                <a:gd name="connsiteY0" fmla="*/ 323850 h 323850"/>
                <a:gd name="connsiteX1" fmla="*/ 0 w 504825"/>
                <a:gd name="connsiteY1" fmla="*/ 0 h 323850"/>
                <a:gd name="connsiteX2" fmla="*/ 504825 w 504825"/>
                <a:gd name="connsiteY2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825" h="323850">
                  <a:moveTo>
                    <a:pt x="0" y="323850"/>
                  </a:moveTo>
                  <a:lnTo>
                    <a:pt x="0" y="0"/>
                  </a:lnTo>
                  <a:lnTo>
                    <a:pt x="504825" y="0"/>
                  </a:lnTo>
                </a:path>
              </a:pathLst>
            </a:custGeom>
            <a:noFill/>
            <a:ln w="3175">
              <a:solidFill>
                <a:srgbClr val="296BFF"/>
              </a:soli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" name="자유형 34">
              <a:extLst>
                <a:ext uri="{FF2B5EF4-FFF2-40B4-BE49-F238E27FC236}">
                  <a16:creationId xmlns:a16="http://schemas.microsoft.com/office/drawing/2014/main" id="{37852482-8D43-4495-8642-C42CF6AC9892}"/>
                </a:ext>
              </a:extLst>
            </p:cNvPr>
            <p:cNvSpPr/>
            <p:nvPr/>
          </p:nvSpPr>
          <p:spPr>
            <a:xfrm flipV="1">
              <a:off x="911712" y="2676525"/>
              <a:ext cx="539750" cy="276225"/>
            </a:xfrm>
            <a:custGeom>
              <a:avLst/>
              <a:gdLst>
                <a:gd name="connsiteX0" fmla="*/ 0 w 504825"/>
                <a:gd name="connsiteY0" fmla="*/ 323850 h 323850"/>
                <a:gd name="connsiteX1" fmla="*/ 0 w 504825"/>
                <a:gd name="connsiteY1" fmla="*/ 0 h 323850"/>
                <a:gd name="connsiteX2" fmla="*/ 504825 w 504825"/>
                <a:gd name="connsiteY2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825" h="323850">
                  <a:moveTo>
                    <a:pt x="0" y="323850"/>
                  </a:moveTo>
                  <a:lnTo>
                    <a:pt x="0" y="0"/>
                  </a:lnTo>
                  <a:lnTo>
                    <a:pt x="504825" y="0"/>
                  </a:lnTo>
                </a:path>
              </a:pathLst>
            </a:custGeom>
            <a:noFill/>
            <a:ln w="3175">
              <a:solidFill>
                <a:srgbClr val="296BFF"/>
              </a:soli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355914E-6EA1-4D61-B79A-4499D428213F}"/>
                </a:ext>
              </a:extLst>
            </p:cNvPr>
            <p:cNvCxnSpPr/>
            <p:nvPr/>
          </p:nvCxnSpPr>
          <p:spPr>
            <a:xfrm>
              <a:off x="1307462" y="2406956"/>
              <a:ext cx="144000" cy="0"/>
            </a:xfrm>
            <a:prstGeom prst="line">
              <a:avLst/>
            </a:prstGeom>
            <a:noFill/>
            <a:ln w="3175">
              <a:solidFill>
                <a:srgbClr val="296BFF"/>
              </a:soli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39072F-1370-47E4-9978-66B032E381BF}"/>
              </a:ext>
            </a:extLst>
          </p:cNvPr>
          <p:cNvGrpSpPr/>
          <p:nvPr/>
        </p:nvGrpSpPr>
        <p:grpSpPr>
          <a:xfrm>
            <a:off x="3528779" y="2293139"/>
            <a:ext cx="1350341" cy="1100658"/>
            <a:chOff x="3129785" y="1650221"/>
            <a:chExt cx="1350341" cy="110065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EED679C-9F8B-4363-9E19-B8CE8C0E569F}"/>
                </a:ext>
              </a:extLst>
            </p:cNvPr>
            <p:cNvGrpSpPr/>
            <p:nvPr/>
          </p:nvGrpSpPr>
          <p:grpSpPr>
            <a:xfrm>
              <a:off x="3129785" y="1650221"/>
              <a:ext cx="620726" cy="1100658"/>
              <a:chOff x="3129785" y="1650221"/>
              <a:chExt cx="620726" cy="1100658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81D78874-3656-4730-8C91-E87BCAA0F36A}"/>
                  </a:ext>
                </a:extLst>
              </p:cNvPr>
              <p:cNvGrpSpPr/>
              <p:nvPr/>
            </p:nvGrpSpPr>
            <p:grpSpPr>
              <a:xfrm>
                <a:off x="3129785" y="1650221"/>
                <a:ext cx="620726" cy="721406"/>
                <a:chOff x="3158360" y="1640696"/>
                <a:chExt cx="620726" cy="721406"/>
              </a:xfrm>
            </p:grpSpPr>
            <p:pic>
              <p:nvPicPr>
                <p:cNvPr id="46" name="Picture 1">
                  <a:extLst>
                    <a:ext uri="{FF2B5EF4-FFF2-40B4-BE49-F238E27FC236}">
                      <a16:creationId xmlns:a16="http://schemas.microsoft.com/office/drawing/2014/main" id="{AE47293C-36C7-48CC-A3F6-8A4918EAAD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259108" y="1640696"/>
                  <a:ext cx="519978" cy="559414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" name="Picture 1">
                  <a:extLst>
                    <a:ext uri="{FF2B5EF4-FFF2-40B4-BE49-F238E27FC236}">
                      <a16:creationId xmlns:a16="http://schemas.microsoft.com/office/drawing/2014/main" id="{50978D61-8EDE-4923-99B2-D005E891C2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208734" y="1721692"/>
                  <a:ext cx="519978" cy="559414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1">
                  <a:extLst>
                    <a:ext uri="{FF2B5EF4-FFF2-40B4-BE49-F238E27FC236}">
                      <a16:creationId xmlns:a16="http://schemas.microsoft.com/office/drawing/2014/main" id="{A9F66C7C-BCBC-4234-BCDA-3A8B0B5B39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158360" y="1802688"/>
                  <a:ext cx="519978" cy="559414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5" name="직사각형 42">
                <a:extLst>
                  <a:ext uri="{FF2B5EF4-FFF2-40B4-BE49-F238E27FC236}">
                    <a16:creationId xmlns:a16="http://schemas.microsoft.com/office/drawing/2014/main" id="{946A5FEA-2514-4B99-A3F1-E295284EC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316" y="2443102"/>
                <a:ext cx="461666" cy="307777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8400"/>
                  </a:buClr>
                </a:pPr>
                <a:r>
                  <a:rPr kumimoji="1" lang="ko-KR" altLang="en-US" sz="10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작업환경</a:t>
                </a:r>
                <a:br>
                  <a:rPr kumimoji="1" lang="en-US" altLang="ko-KR" sz="10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kumimoji="1" lang="ko-KR" altLang="en-US" sz="10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표준지침</a:t>
                </a:r>
                <a:endParaRPr kumimoji="1" lang="en-US" altLang="en-US" sz="1000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35D927F-4342-4753-9250-F16123A93161}"/>
                </a:ext>
              </a:extLst>
            </p:cNvPr>
            <p:cNvGrpSpPr/>
            <p:nvPr/>
          </p:nvGrpSpPr>
          <p:grpSpPr>
            <a:xfrm>
              <a:off x="3859400" y="1650221"/>
              <a:ext cx="620726" cy="1100658"/>
              <a:chOff x="3916550" y="1640696"/>
              <a:chExt cx="620726" cy="1100658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D1C9FF4-D773-4718-B327-88976C283478}"/>
                  </a:ext>
                </a:extLst>
              </p:cNvPr>
              <p:cNvGrpSpPr/>
              <p:nvPr/>
            </p:nvGrpSpPr>
            <p:grpSpPr>
              <a:xfrm>
                <a:off x="3916550" y="1640696"/>
                <a:ext cx="620726" cy="721406"/>
                <a:chOff x="3935600" y="1640696"/>
                <a:chExt cx="620726" cy="721406"/>
              </a:xfrm>
            </p:grpSpPr>
            <p:pic>
              <p:nvPicPr>
                <p:cNvPr id="41" name="Picture 1">
                  <a:extLst>
                    <a:ext uri="{FF2B5EF4-FFF2-40B4-BE49-F238E27FC236}">
                      <a16:creationId xmlns:a16="http://schemas.microsoft.com/office/drawing/2014/main" id="{D2C39DCD-3527-4D16-90B1-E21158D77E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036348" y="1640696"/>
                  <a:ext cx="519978" cy="559414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1">
                  <a:extLst>
                    <a:ext uri="{FF2B5EF4-FFF2-40B4-BE49-F238E27FC236}">
                      <a16:creationId xmlns:a16="http://schemas.microsoft.com/office/drawing/2014/main" id="{81A192D3-FCC2-4C0B-B12E-A95E22B671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985974" y="1721692"/>
                  <a:ext cx="519978" cy="559414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1">
                  <a:extLst>
                    <a:ext uri="{FF2B5EF4-FFF2-40B4-BE49-F238E27FC236}">
                      <a16:creationId xmlns:a16="http://schemas.microsoft.com/office/drawing/2014/main" id="{F86A4181-5150-4C94-8547-366930D118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935600" y="1802688"/>
                  <a:ext cx="519978" cy="559414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9" name="직사각형 42">
                <a:extLst>
                  <a:ext uri="{FF2B5EF4-FFF2-40B4-BE49-F238E27FC236}">
                    <a16:creationId xmlns:a16="http://schemas.microsoft.com/office/drawing/2014/main" id="{BA14E271-5FE4-485F-B10A-05D7E65E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081" y="2433577"/>
                <a:ext cx="461666" cy="307777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8400"/>
                  </a:buClr>
                </a:pPr>
                <a:r>
                  <a:rPr kumimoji="1" lang="ko-KR" altLang="en-US" sz="10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보안관리</a:t>
                </a:r>
                <a:br>
                  <a:rPr kumimoji="1" lang="ko-KR" altLang="en-US" sz="10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kumimoji="1" lang="ko-KR" altLang="en-US" sz="10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계획서</a:t>
                </a:r>
              </a:p>
            </p:txBody>
          </p: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1F94C7C-F6EC-402C-817A-1A5A2F956A47}"/>
              </a:ext>
            </a:extLst>
          </p:cNvPr>
          <p:cNvSpPr/>
          <p:nvPr/>
        </p:nvSpPr>
        <p:spPr>
          <a:xfrm>
            <a:off x="6729473" y="2232296"/>
            <a:ext cx="1987725" cy="200055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300" kern="0">
                <a:solidFill>
                  <a:srgbClr val="296B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● 보안점검 행정달력 운영 ●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B01D32-05AA-4A15-AED7-4C04679E59BA}"/>
              </a:ext>
            </a:extLst>
          </p:cNvPr>
          <p:cNvSpPr/>
          <p:nvPr/>
        </p:nvSpPr>
        <p:spPr>
          <a:xfrm>
            <a:off x="6065535" y="2723178"/>
            <a:ext cx="3314700" cy="280968"/>
          </a:xfrm>
          <a:prstGeom prst="rect">
            <a:avLst/>
          </a:prstGeom>
          <a:solidFill>
            <a:srgbClr val="29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F3CA01-092D-42C6-AA5D-6F2A372CDCC5}"/>
              </a:ext>
            </a:extLst>
          </p:cNvPr>
          <p:cNvSpPr/>
          <p:nvPr/>
        </p:nvSpPr>
        <p:spPr>
          <a:xfrm>
            <a:off x="6065535" y="2723178"/>
            <a:ext cx="656301" cy="983756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C8FD11-5CBD-4067-8FB9-8A70EE6ACB25}"/>
              </a:ext>
            </a:extLst>
          </p:cNvPr>
          <p:cNvSpPr/>
          <p:nvPr/>
        </p:nvSpPr>
        <p:spPr>
          <a:xfrm>
            <a:off x="7395184" y="2723178"/>
            <a:ext cx="656301" cy="983756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C653E3-C796-4A67-AB00-3BAE7FBF76DB}"/>
              </a:ext>
            </a:extLst>
          </p:cNvPr>
          <p:cNvSpPr/>
          <p:nvPr/>
        </p:nvSpPr>
        <p:spPr>
          <a:xfrm>
            <a:off x="8724834" y="2723178"/>
            <a:ext cx="656301" cy="983756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6DF879-C594-4C93-BF3D-B8FA36A13220}"/>
              </a:ext>
            </a:extLst>
          </p:cNvPr>
          <p:cNvSpPr/>
          <p:nvPr/>
        </p:nvSpPr>
        <p:spPr>
          <a:xfrm>
            <a:off x="6330367" y="2780131"/>
            <a:ext cx="126638" cy="1692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월</a:t>
            </a:r>
            <a:endParaRPr kumimoji="1" lang="en-US" altLang="ko-KR" sz="11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23B9935-2106-477B-9F94-DB022B736EF3}"/>
              </a:ext>
            </a:extLst>
          </p:cNvPr>
          <p:cNvSpPr/>
          <p:nvPr/>
        </p:nvSpPr>
        <p:spPr>
          <a:xfrm>
            <a:off x="6995192" y="2780131"/>
            <a:ext cx="126638" cy="1692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</a:t>
            </a:r>
            <a:endParaRPr kumimoji="1" lang="en-US" altLang="ko-KR" sz="11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1743135-C79D-4438-8C2B-7B7FBE31586A}"/>
              </a:ext>
            </a:extLst>
          </p:cNvPr>
          <p:cNvSpPr/>
          <p:nvPr/>
        </p:nvSpPr>
        <p:spPr>
          <a:xfrm>
            <a:off x="7660016" y="2780131"/>
            <a:ext cx="126638" cy="1692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</a:t>
            </a:r>
            <a:endParaRPr kumimoji="1" lang="en-US" altLang="ko-KR" sz="11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6F20C9-4F67-4C5C-BC60-0034F9796CE7}"/>
              </a:ext>
            </a:extLst>
          </p:cNvPr>
          <p:cNvSpPr/>
          <p:nvPr/>
        </p:nvSpPr>
        <p:spPr>
          <a:xfrm>
            <a:off x="8324841" y="2780131"/>
            <a:ext cx="126638" cy="1692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</a:t>
            </a:r>
            <a:endParaRPr kumimoji="1" lang="en-US" altLang="ko-KR" sz="11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CAC4E5C-2441-43DC-95D6-AD1B6C911DFA}"/>
              </a:ext>
            </a:extLst>
          </p:cNvPr>
          <p:cNvSpPr/>
          <p:nvPr/>
        </p:nvSpPr>
        <p:spPr>
          <a:xfrm>
            <a:off x="8989666" y="2780131"/>
            <a:ext cx="126638" cy="1692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kern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금</a:t>
            </a:r>
            <a:endParaRPr kumimoji="1" lang="en-US" altLang="ko-KR" sz="1100" kern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04C7E0-088D-405C-807D-AA402F01A1CB}"/>
              </a:ext>
            </a:extLst>
          </p:cNvPr>
          <p:cNvSpPr/>
          <p:nvPr/>
        </p:nvSpPr>
        <p:spPr>
          <a:xfrm>
            <a:off x="6142259" y="3103456"/>
            <a:ext cx="500138" cy="33855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비밀번호</a:t>
            </a:r>
            <a:br>
              <a:rPr kumimoji="1" lang="ko-KR" altLang="en-US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kumimoji="1" lang="ko-KR" altLang="en-US" sz="11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확인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0993057-782F-43D7-86A8-EEB3017FDDCD}"/>
              </a:ext>
            </a:extLst>
          </p:cNvPr>
          <p:cNvSpPr/>
          <p:nvPr/>
        </p:nvSpPr>
        <p:spPr>
          <a:xfrm>
            <a:off x="6807084" y="3103456"/>
            <a:ext cx="500138" cy="33855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출력물</a:t>
            </a:r>
            <a:b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보안확인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7EC80-4F44-4449-A3BC-589530798BC7}"/>
              </a:ext>
            </a:extLst>
          </p:cNvPr>
          <p:cNvSpPr/>
          <p:nvPr/>
        </p:nvSpPr>
        <p:spPr>
          <a:xfrm>
            <a:off x="7471908" y="3103456"/>
            <a:ext cx="500138" cy="33855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자료</a:t>
            </a:r>
            <a:b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보안확인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73B663-200D-40AF-8B22-D37B1F2ACF6A}"/>
              </a:ext>
            </a:extLst>
          </p:cNvPr>
          <p:cNvSpPr/>
          <p:nvPr/>
        </p:nvSpPr>
        <p:spPr>
          <a:xfrm>
            <a:off x="8136733" y="3103456"/>
            <a:ext cx="500138" cy="33855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</a:t>
            </a:r>
            <a:b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패치확인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A9EA0F-84D3-4E42-AA22-FCC5563ECF0D}"/>
              </a:ext>
            </a:extLst>
          </p:cNvPr>
          <p:cNvSpPr/>
          <p:nvPr/>
        </p:nvSpPr>
        <p:spPr>
          <a:xfrm>
            <a:off x="8838427" y="3103456"/>
            <a:ext cx="426399" cy="33855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en-US" altLang="ko-KR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PC</a:t>
            </a:r>
            <a: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b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보호기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0A6D500-8F77-4E04-A5FD-1FE6299A95B2}"/>
              </a:ext>
            </a:extLst>
          </p:cNvPr>
          <p:cNvSpPr/>
          <p:nvPr/>
        </p:nvSpPr>
        <p:spPr>
          <a:xfrm>
            <a:off x="6341547" y="2457232"/>
            <a:ext cx="2763577" cy="16927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008400"/>
              </a:buClr>
              <a:defRPr/>
            </a:pPr>
            <a:r>
              <a:rPr kumimoji="1" lang="ko-KR" altLang="en-US" sz="1100" b="1" kern="0"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투입인력 보안인식 강화 ▶ 정기 보안점검 및 교육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B2B0B0-5DC0-4040-9757-E41500E751E9}"/>
              </a:ext>
            </a:extLst>
          </p:cNvPr>
          <p:cNvGrpSpPr/>
          <p:nvPr/>
        </p:nvGrpSpPr>
        <p:grpSpPr>
          <a:xfrm>
            <a:off x="6804678" y="3463626"/>
            <a:ext cx="540000" cy="540000"/>
            <a:chOff x="6886509" y="3193257"/>
            <a:chExt cx="540000" cy="54000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B316D17-1653-4BA8-9A90-7C0863800899}"/>
                </a:ext>
              </a:extLst>
            </p:cNvPr>
            <p:cNvSpPr/>
            <p:nvPr/>
          </p:nvSpPr>
          <p:spPr>
            <a:xfrm>
              <a:off x="6886509" y="3193257"/>
              <a:ext cx="540000" cy="540000"/>
            </a:xfrm>
            <a:prstGeom prst="ellipse">
              <a:avLst/>
            </a:prstGeom>
            <a:gradFill flip="none" rotWithShape="1">
              <a:gsLst>
                <a:gs pos="50000">
                  <a:srgbClr val="FF4C1B"/>
                </a:gs>
                <a:gs pos="50000">
                  <a:srgbClr val="FF2B1B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 b="1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C4612F4-458E-42C9-912C-6003DFBB24BF}"/>
                </a:ext>
              </a:extLst>
            </p:cNvPr>
            <p:cNvSpPr/>
            <p:nvPr/>
          </p:nvSpPr>
          <p:spPr>
            <a:xfrm>
              <a:off x="6960943" y="3324758"/>
              <a:ext cx="391134" cy="276999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ko-KR" altLang="en-US" sz="900" kern="0" spc="-5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주관기관</a:t>
              </a:r>
              <a:endParaRPr kumimoji="1" lang="en-US" altLang="ko-KR" sz="900" kern="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ko-KR" altLang="en-US" sz="900" kern="0" spc="-5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점검</a:t>
              </a:r>
              <a:endParaRPr kumimoji="1" lang="en-US" altLang="ko-KR" sz="900" kern="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11484AE-14B5-4F03-B3A2-D683668B2386}"/>
              </a:ext>
            </a:extLst>
          </p:cNvPr>
          <p:cNvGrpSpPr/>
          <p:nvPr/>
        </p:nvGrpSpPr>
        <p:grpSpPr>
          <a:xfrm>
            <a:off x="8115318" y="3463626"/>
            <a:ext cx="540000" cy="540000"/>
            <a:chOff x="6886509" y="3193257"/>
            <a:chExt cx="540000" cy="54000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437903E-CE5F-4875-B947-9EB5DE72CD4D}"/>
                </a:ext>
              </a:extLst>
            </p:cNvPr>
            <p:cNvSpPr/>
            <p:nvPr/>
          </p:nvSpPr>
          <p:spPr>
            <a:xfrm>
              <a:off x="6886509" y="3193257"/>
              <a:ext cx="540000" cy="540000"/>
            </a:xfrm>
            <a:prstGeom prst="ellipse">
              <a:avLst/>
            </a:prstGeom>
            <a:gradFill flip="none" rotWithShape="1">
              <a:gsLst>
                <a:gs pos="50000">
                  <a:srgbClr val="FF4C1B"/>
                </a:gs>
                <a:gs pos="50000">
                  <a:srgbClr val="FF2B1B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7B2342-7873-4522-B110-63E65E752703}"/>
                </a:ext>
              </a:extLst>
            </p:cNvPr>
            <p:cNvSpPr/>
            <p:nvPr/>
          </p:nvSpPr>
          <p:spPr>
            <a:xfrm>
              <a:off x="6960943" y="3324758"/>
              <a:ext cx="391134" cy="276999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ko-KR" altLang="en-US" sz="900" kern="0" spc="-5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주관기관</a:t>
              </a:r>
              <a:endParaRPr kumimoji="1" lang="en-US" altLang="ko-KR" sz="900" kern="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008400"/>
                </a:buClr>
                <a:defRPr/>
              </a:pPr>
              <a:r>
                <a:rPr kumimoji="1" lang="ko-KR" altLang="en-US" sz="900" kern="0" spc="-5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점검</a:t>
              </a:r>
              <a:endParaRPr kumimoji="1" lang="en-US" altLang="ko-KR" sz="900" kern="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571FE4A-3E07-4621-916A-BBCE8CDA8658}"/>
              </a:ext>
            </a:extLst>
          </p:cNvPr>
          <p:cNvGrpSpPr/>
          <p:nvPr/>
        </p:nvGrpSpPr>
        <p:grpSpPr>
          <a:xfrm>
            <a:off x="786905" y="4682796"/>
            <a:ext cx="3398344" cy="1934620"/>
            <a:chOff x="348156" y="4374356"/>
            <a:chExt cx="3398344" cy="1934620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6709FE1-7A88-465A-B3A3-9186A625391C}"/>
                </a:ext>
              </a:extLst>
            </p:cNvPr>
            <p:cNvGrpSpPr/>
            <p:nvPr/>
          </p:nvGrpSpPr>
          <p:grpSpPr>
            <a:xfrm>
              <a:off x="348156" y="4374356"/>
              <a:ext cx="1480643" cy="626520"/>
              <a:chOff x="360063" y="4374356"/>
              <a:chExt cx="1480643" cy="626520"/>
            </a:xfrm>
          </p:grpSpPr>
          <p:sp>
            <p:nvSpPr>
              <p:cNvPr id="126" name="양쪽 모서리가 둥근 사각형 137">
                <a:extLst>
                  <a:ext uri="{FF2B5EF4-FFF2-40B4-BE49-F238E27FC236}">
                    <a16:creationId xmlns:a16="http://schemas.microsoft.com/office/drawing/2014/main" id="{3963C7B4-1201-4171-BA00-346B6E5BA353}"/>
                  </a:ext>
                </a:extLst>
              </p:cNvPr>
              <p:cNvSpPr/>
              <p:nvPr/>
            </p:nvSpPr>
            <p:spPr>
              <a:xfrm rot="16200000" flipV="1">
                <a:off x="787125" y="3947294"/>
                <a:ext cx="626520" cy="1480643"/>
              </a:xfrm>
              <a:prstGeom prst="round2SameRect">
                <a:avLst>
                  <a:gd name="adj1" fmla="val 13065"/>
                  <a:gd name="adj2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4D3AC124-AB81-43F3-AD16-664036993405}"/>
                  </a:ext>
                </a:extLst>
              </p:cNvPr>
              <p:cNvSpPr/>
              <p:nvPr/>
            </p:nvSpPr>
            <p:spPr>
              <a:xfrm>
                <a:off x="1016377" y="4445242"/>
                <a:ext cx="655949" cy="48474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r>
                  <a:rPr lang="ko-KR" altLang="en-US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사무실 및 </a:t>
                </a:r>
                <a:br>
                  <a:rPr lang="ko-KR" altLang="en-US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장비설치장소</a:t>
                </a:r>
              </a:p>
              <a:p>
                <a:r>
                  <a:rPr lang="ko-KR" altLang="en-US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출입 통제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585B61F-4DD3-48CF-A561-4A0E1774BD19}"/>
                </a:ext>
              </a:extLst>
            </p:cNvPr>
            <p:cNvGrpSpPr/>
            <p:nvPr/>
          </p:nvGrpSpPr>
          <p:grpSpPr>
            <a:xfrm>
              <a:off x="348156" y="5028406"/>
              <a:ext cx="1480641" cy="626520"/>
              <a:chOff x="360063" y="4374356"/>
              <a:chExt cx="1480641" cy="626520"/>
            </a:xfrm>
          </p:grpSpPr>
          <p:sp>
            <p:nvSpPr>
              <p:cNvPr id="124" name="양쪽 모서리가 둥근 사각형 135">
                <a:extLst>
                  <a:ext uri="{FF2B5EF4-FFF2-40B4-BE49-F238E27FC236}">
                    <a16:creationId xmlns:a16="http://schemas.microsoft.com/office/drawing/2014/main" id="{1E14EB35-5EF1-4D1F-BD7F-BEA61428E1A8}"/>
                  </a:ext>
                </a:extLst>
              </p:cNvPr>
              <p:cNvSpPr/>
              <p:nvPr/>
            </p:nvSpPr>
            <p:spPr>
              <a:xfrm rot="16200000" flipV="1">
                <a:off x="787124" y="3947295"/>
                <a:ext cx="626520" cy="1480641"/>
              </a:xfrm>
              <a:prstGeom prst="round2SameRect">
                <a:avLst>
                  <a:gd name="adj1" fmla="val 13065"/>
                  <a:gd name="adj2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D104DF74-B088-454E-B35D-A03B19410667}"/>
                  </a:ext>
                </a:extLst>
              </p:cNvPr>
              <p:cNvSpPr/>
              <p:nvPr/>
            </p:nvSpPr>
            <p:spPr>
              <a:xfrm>
                <a:off x="1016377" y="4445242"/>
                <a:ext cx="598241" cy="48474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r>
                  <a:rPr lang="ko-KR" altLang="en-US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개인</a:t>
                </a:r>
                <a:r>
                  <a:rPr lang="en-US" altLang="ko-KR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PC, </a:t>
                </a:r>
                <a:br>
                  <a:rPr lang="en-US" altLang="ko-KR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보조장치</a:t>
                </a:r>
              </a:p>
              <a:p>
                <a:r>
                  <a:rPr lang="ko-KR" altLang="en-US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반출입 통제</a:t>
                </a: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26FBA97-9285-44C4-936F-EBC6421606B9}"/>
                </a:ext>
              </a:extLst>
            </p:cNvPr>
            <p:cNvGrpSpPr/>
            <p:nvPr/>
          </p:nvGrpSpPr>
          <p:grpSpPr>
            <a:xfrm>
              <a:off x="348156" y="5682456"/>
              <a:ext cx="1480641" cy="626520"/>
              <a:chOff x="360063" y="4374356"/>
              <a:chExt cx="1480641" cy="626520"/>
            </a:xfrm>
          </p:grpSpPr>
          <p:sp>
            <p:nvSpPr>
              <p:cNvPr id="122" name="양쪽 모서리가 둥근 사각형 133">
                <a:extLst>
                  <a:ext uri="{FF2B5EF4-FFF2-40B4-BE49-F238E27FC236}">
                    <a16:creationId xmlns:a16="http://schemas.microsoft.com/office/drawing/2014/main" id="{D45AD826-4AFF-43DA-889E-981312DBDB3E}"/>
                  </a:ext>
                </a:extLst>
              </p:cNvPr>
              <p:cNvSpPr/>
              <p:nvPr/>
            </p:nvSpPr>
            <p:spPr>
              <a:xfrm rot="16200000" flipV="1">
                <a:off x="787124" y="3947295"/>
                <a:ext cx="626520" cy="1480641"/>
              </a:xfrm>
              <a:prstGeom prst="round2SameRect">
                <a:avLst>
                  <a:gd name="adj1" fmla="val 13065"/>
                  <a:gd name="adj2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4B9516B-CB43-4E00-886B-50908F876487}"/>
                  </a:ext>
                </a:extLst>
              </p:cNvPr>
              <p:cNvSpPr/>
              <p:nvPr/>
            </p:nvSpPr>
            <p:spPr>
              <a:xfrm>
                <a:off x="1016377" y="4445242"/>
                <a:ext cx="484107" cy="48474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r>
                  <a:rPr lang="ko-KR" altLang="en-US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중요문서</a:t>
                </a:r>
                <a:br>
                  <a:rPr lang="en-US" altLang="ko-KR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보관 장소</a:t>
                </a:r>
              </a:p>
              <a:p>
                <a:r>
                  <a:rPr lang="ko-KR" altLang="en-US" sz="1050" spc="-6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시건 장치</a:t>
                </a: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9E043A13-DB4D-4FBD-8877-45695247DCA3}"/>
                </a:ext>
              </a:extLst>
            </p:cNvPr>
            <p:cNvGrpSpPr/>
            <p:nvPr/>
          </p:nvGrpSpPr>
          <p:grpSpPr>
            <a:xfrm>
              <a:off x="2001002" y="4402591"/>
              <a:ext cx="484202" cy="570051"/>
              <a:chOff x="1556502" y="4392909"/>
              <a:chExt cx="484202" cy="570051"/>
            </a:xfrm>
          </p:grpSpPr>
          <p:pic>
            <p:nvPicPr>
              <p:cNvPr id="119" name="Picture 21">
                <a:extLst>
                  <a:ext uri="{FF2B5EF4-FFF2-40B4-BE49-F238E27FC236}">
                    <a16:creationId xmlns:a16="http://schemas.microsoft.com/office/drawing/2014/main" id="{EF6A9001-F9C1-4458-A654-2743CD9C97FF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04708" y="4392909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pic>
            <p:nvPicPr>
              <p:cNvPr id="120" name="Picture 21">
                <a:extLst>
                  <a:ext uri="{FF2B5EF4-FFF2-40B4-BE49-F238E27FC236}">
                    <a16:creationId xmlns:a16="http://schemas.microsoft.com/office/drawing/2014/main" id="{266C3650-AEEF-4D50-869C-D5A9C3A2EDE7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556502" y="4443729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121" name="TextBox 279">
                <a:extLst>
                  <a:ext uri="{FF2B5EF4-FFF2-40B4-BE49-F238E27FC236}">
                    <a16:creationId xmlns:a16="http://schemas.microsoft.com/office/drawing/2014/main" id="{96B2BE38-57A6-4277-9515-1B01065640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4275" y="4614469"/>
                <a:ext cx="240451" cy="2154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270" h="1270"/>
              </a:sp3d>
            </p:spPr>
            <p:txBody>
              <a:bodyPr wrap="none" lIns="0" tIns="0" rIns="0" bIns="0" anchor="ctr">
                <a:spAutoFit/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보안</a:t>
                </a:r>
                <a:br>
                  <a:rPr lang="en-US" altLang="ko-KR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서약서</a:t>
                </a: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32A0F94-F212-46E7-8A41-DAF7FEDE74DD}"/>
                </a:ext>
              </a:extLst>
            </p:cNvPr>
            <p:cNvGrpSpPr/>
            <p:nvPr/>
          </p:nvGrpSpPr>
          <p:grpSpPr>
            <a:xfrm>
              <a:off x="2001002" y="5056641"/>
              <a:ext cx="484202" cy="570051"/>
              <a:chOff x="1556502" y="5059612"/>
              <a:chExt cx="484202" cy="570051"/>
            </a:xfrm>
          </p:grpSpPr>
          <p:pic>
            <p:nvPicPr>
              <p:cNvPr id="116" name="Picture 23">
                <a:extLst>
                  <a:ext uri="{FF2B5EF4-FFF2-40B4-BE49-F238E27FC236}">
                    <a16:creationId xmlns:a16="http://schemas.microsoft.com/office/drawing/2014/main" id="{0C69D36E-F47E-4832-9566-665F060196A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604708" y="5059612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pic>
            <p:nvPicPr>
              <p:cNvPr id="117" name="Picture 23">
                <a:extLst>
                  <a:ext uri="{FF2B5EF4-FFF2-40B4-BE49-F238E27FC236}">
                    <a16:creationId xmlns:a16="http://schemas.microsoft.com/office/drawing/2014/main" id="{63FCE78D-BF74-4099-9854-1EBFA40C713A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556502" y="5110432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118" name="TextBox 289">
                <a:extLst>
                  <a:ext uri="{FF2B5EF4-FFF2-40B4-BE49-F238E27FC236}">
                    <a16:creationId xmlns:a16="http://schemas.microsoft.com/office/drawing/2014/main" id="{2FBEC467-AD70-414E-92C9-85D903E73A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4200" y="5276744"/>
                <a:ext cx="320602" cy="2154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270" h="1270"/>
              </a:sp3d>
            </p:spPr>
            <p:txBody>
              <a:bodyPr wrap="none" lIns="0" tIns="0" rIns="0" bIns="0" anchor="ctr">
                <a:spAutoFit/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전상장비</a:t>
                </a:r>
                <a:endParaRPr lang="en-US" altLang="ko-KR" sz="7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관리대장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9E766DE-41BB-47F9-8D73-8E1ED2CBBCA8}"/>
                </a:ext>
              </a:extLst>
            </p:cNvPr>
            <p:cNvGrpSpPr/>
            <p:nvPr/>
          </p:nvGrpSpPr>
          <p:grpSpPr>
            <a:xfrm>
              <a:off x="2001002" y="5713294"/>
              <a:ext cx="484202" cy="564844"/>
              <a:chOff x="1556502" y="5715660"/>
              <a:chExt cx="484202" cy="564844"/>
            </a:xfrm>
          </p:grpSpPr>
          <p:pic>
            <p:nvPicPr>
              <p:cNvPr id="113" name="Picture 25">
                <a:extLst>
                  <a:ext uri="{FF2B5EF4-FFF2-40B4-BE49-F238E27FC236}">
                    <a16:creationId xmlns:a16="http://schemas.microsoft.com/office/drawing/2014/main" id="{BD0EFF05-C0B1-4E0E-B9C0-70FBBE352CB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604708" y="5715660"/>
                <a:ext cx="435996" cy="51923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pic>
            <p:nvPicPr>
              <p:cNvPr id="114" name="Picture 25">
                <a:extLst>
                  <a:ext uri="{FF2B5EF4-FFF2-40B4-BE49-F238E27FC236}">
                    <a16:creationId xmlns:a16="http://schemas.microsoft.com/office/drawing/2014/main" id="{9A5D60D4-F394-42B2-B389-F0A00B0CCFB4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56502" y="5761272"/>
                <a:ext cx="435996" cy="51923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115" name="TextBox 298">
                <a:extLst>
                  <a:ext uri="{FF2B5EF4-FFF2-40B4-BE49-F238E27FC236}">
                    <a16:creationId xmlns:a16="http://schemas.microsoft.com/office/drawing/2014/main" id="{2E5BBF78-9957-4E58-8E85-971C36ADCF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4200" y="5919171"/>
                <a:ext cx="320602" cy="2154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270" h="1270"/>
              </a:sp3d>
            </p:spPr>
            <p:txBody>
              <a:bodyPr wrap="none" lIns="0" tIns="0" rIns="0" bIns="0" anchor="ctr">
                <a:spAutoFit/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개인</a:t>
                </a:r>
                <a:r>
                  <a:rPr lang="en-US" altLang="ko-KR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PC</a:t>
                </a:r>
                <a:br>
                  <a:rPr lang="en-US" altLang="ko-KR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보안점검</a:t>
                </a: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5009746-540B-41AA-B25D-D41ADF7128E3}"/>
                </a:ext>
              </a:extLst>
            </p:cNvPr>
            <p:cNvGrpSpPr/>
            <p:nvPr/>
          </p:nvGrpSpPr>
          <p:grpSpPr>
            <a:xfrm>
              <a:off x="2635506" y="4402591"/>
              <a:ext cx="482841" cy="570051"/>
              <a:chOff x="2346580" y="4392909"/>
              <a:chExt cx="482841" cy="570051"/>
            </a:xfrm>
          </p:grpSpPr>
          <p:pic>
            <p:nvPicPr>
              <p:cNvPr id="110" name="Picture 21">
                <a:extLst>
                  <a:ext uri="{FF2B5EF4-FFF2-40B4-BE49-F238E27FC236}">
                    <a16:creationId xmlns:a16="http://schemas.microsoft.com/office/drawing/2014/main" id="{5DF696D5-E06E-4358-90A9-604E8CAC60F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93425" y="4392909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pic>
            <p:nvPicPr>
              <p:cNvPr id="111" name="Picture 21">
                <a:extLst>
                  <a:ext uri="{FF2B5EF4-FFF2-40B4-BE49-F238E27FC236}">
                    <a16:creationId xmlns:a16="http://schemas.microsoft.com/office/drawing/2014/main" id="{CBB2AA6C-0B99-413A-96BF-CB337116D772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46580" y="4443729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112" name="TextBox 282">
                <a:extLst>
                  <a:ext uri="{FF2B5EF4-FFF2-40B4-BE49-F238E27FC236}">
                    <a16:creationId xmlns:a16="http://schemas.microsoft.com/office/drawing/2014/main" id="{6B35189A-378B-4706-9078-E5D651A422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4353" y="4614469"/>
                <a:ext cx="240451" cy="2154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270" h="1270"/>
              </a:sp3d>
            </p:spPr>
            <p:txBody>
              <a:bodyPr wrap="none" lIns="0" tIns="0" rIns="0" bIns="0" anchor="ctr">
                <a:spAutoFit/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보안</a:t>
                </a:r>
                <a:br>
                  <a:rPr lang="en-US" altLang="ko-KR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확약서</a:t>
                </a: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622D7FC-1124-4E18-B0C7-3039533D3E86}"/>
                </a:ext>
              </a:extLst>
            </p:cNvPr>
            <p:cNvGrpSpPr/>
            <p:nvPr/>
          </p:nvGrpSpPr>
          <p:grpSpPr>
            <a:xfrm>
              <a:off x="2635506" y="5056641"/>
              <a:ext cx="482841" cy="570051"/>
              <a:chOff x="2346580" y="5059612"/>
              <a:chExt cx="482841" cy="570051"/>
            </a:xfrm>
          </p:grpSpPr>
          <p:pic>
            <p:nvPicPr>
              <p:cNvPr id="107" name="Picture 24">
                <a:extLst>
                  <a:ext uri="{FF2B5EF4-FFF2-40B4-BE49-F238E27FC236}">
                    <a16:creationId xmlns:a16="http://schemas.microsoft.com/office/drawing/2014/main" id="{7B273ED9-475F-4AED-9D6C-23EA49F8BEF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393425" y="5059612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pic>
            <p:nvPicPr>
              <p:cNvPr id="108" name="Picture 24">
                <a:extLst>
                  <a:ext uri="{FF2B5EF4-FFF2-40B4-BE49-F238E27FC236}">
                    <a16:creationId xmlns:a16="http://schemas.microsoft.com/office/drawing/2014/main" id="{C3980CD8-8B06-46B4-B236-9832A588A04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346580" y="5110432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109" name="TextBox 292">
                <a:extLst>
                  <a:ext uri="{FF2B5EF4-FFF2-40B4-BE49-F238E27FC236}">
                    <a16:creationId xmlns:a16="http://schemas.microsoft.com/office/drawing/2014/main" id="{C6E6ECCC-58E9-446A-B4BA-E7058CF93D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180" y="5276744"/>
                <a:ext cx="424796" cy="2154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270" h="1270"/>
              </a:sp3d>
            </p:spPr>
            <p:txBody>
              <a:bodyPr wrap="none" lIns="0" tIns="0" rIns="0" bIns="0" anchor="ctr">
                <a:spAutoFit/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보조기억</a:t>
                </a:r>
                <a:br>
                  <a:rPr lang="en-US" altLang="ko-KR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장치 반출입</a:t>
                </a: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099AFCD1-87D8-4674-81BB-026CC249F901}"/>
                </a:ext>
              </a:extLst>
            </p:cNvPr>
            <p:cNvGrpSpPr/>
            <p:nvPr/>
          </p:nvGrpSpPr>
          <p:grpSpPr>
            <a:xfrm>
              <a:off x="2635506" y="5713294"/>
              <a:ext cx="482841" cy="564844"/>
              <a:chOff x="2346580" y="5715660"/>
              <a:chExt cx="482841" cy="564844"/>
            </a:xfrm>
          </p:grpSpPr>
          <p:pic>
            <p:nvPicPr>
              <p:cNvPr id="104" name="Picture 30">
                <a:extLst>
                  <a:ext uri="{FF2B5EF4-FFF2-40B4-BE49-F238E27FC236}">
                    <a16:creationId xmlns:a16="http://schemas.microsoft.com/office/drawing/2014/main" id="{2B9A47A9-69D2-4EBE-AD63-BF19411D673C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393425" y="5715660"/>
                <a:ext cx="435996" cy="51923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pic>
            <p:nvPicPr>
              <p:cNvPr id="105" name="Picture 30">
                <a:extLst>
                  <a:ext uri="{FF2B5EF4-FFF2-40B4-BE49-F238E27FC236}">
                    <a16:creationId xmlns:a16="http://schemas.microsoft.com/office/drawing/2014/main" id="{45761ED0-797F-4517-8814-8490A91A1F5A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346580" y="5761272"/>
                <a:ext cx="435996" cy="51923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106" name="TextBox 316">
                <a:extLst>
                  <a:ext uri="{FF2B5EF4-FFF2-40B4-BE49-F238E27FC236}">
                    <a16:creationId xmlns:a16="http://schemas.microsoft.com/office/drawing/2014/main" id="{60EAAD18-904E-4E15-9993-BA6CE9099B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4202" y="5919171"/>
                <a:ext cx="400752" cy="2154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270" h="1270"/>
              </a:sp3d>
            </p:spPr>
            <p:txBody>
              <a:bodyPr wrap="none" lIns="0" tIns="0" rIns="0" bIns="0" anchor="ctr">
                <a:spAutoFit/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보안점검</a:t>
                </a:r>
                <a:br>
                  <a:rPr lang="en-US" altLang="ko-KR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체크리스트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2949C51-DAC3-4D14-8CC9-D915F00A9A17}"/>
                </a:ext>
              </a:extLst>
            </p:cNvPr>
            <p:cNvGrpSpPr/>
            <p:nvPr/>
          </p:nvGrpSpPr>
          <p:grpSpPr>
            <a:xfrm>
              <a:off x="3268648" y="4402591"/>
              <a:ext cx="477852" cy="570051"/>
              <a:chOff x="3147998" y="4392909"/>
              <a:chExt cx="477852" cy="570051"/>
            </a:xfrm>
          </p:grpSpPr>
          <p:pic>
            <p:nvPicPr>
              <p:cNvPr id="101" name="Picture 22">
                <a:extLst>
                  <a:ext uri="{FF2B5EF4-FFF2-40B4-BE49-F238E27FC236}">
                    <a16:creationId xmlns:a16="http://schemas.microsoft.com/office/drawing/2014/main" id="{DC5D8118-0BFC-4A1B-A358-98BEB82A5EEB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189854" y="4392909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pic>
            <p:nvPicPr>
              <p:cNvPr id="102" name="Picture 22">
                <a:extLst>
                  <a:ext uri="{FF2B5EF4-FFF2-40B4-BE49-F238E27FC236}">
                    <a16:creationId xmlns:a16="http://schemas.microsoft.com/office/drawing/2014/main" id="{91637F26-1071-40E8-A64E-8DB1B6017B69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147998" y="4443729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103" name="TextBox 285">
                <a:extLst>
                  <a:ext uri="{FF2B5EF4-FFF2-40B4-BE49-F238E27FC236}">
                    <a16:creationId xmlns:a16="http://schemas.microsoft.com/office/drawing/2014/main" id="{7AA9504E-ECC2-4938-8FB7-0472FB77BA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5696" y="4614469"/>
                <a:ext cx="320602" cy="2154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270" h="1270"/>
              </a:sp3d>
            </p:spPr>
            <p:txBody>
              <a:bodyPr wrap="none" lIns="0" tIns="0" rIns="0" bIns="0" anchor="ctr">
                <a:spAutoFit/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외부인</a:t>
                </a:r>
                <a:br>
                  <a:rPr lang="en-US" altLang="ko-KR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출입대장</a:t>
                </a: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26A3355-6E36-4E68-8351-53A9635CEBD1}"/>
                </a:ext>
              </a:extLst>
            </p:cNvPr>
            <p:cNvGrpSpPr/>
            <p:nvPr/>
          </p:nvGrpSpPr>
          <p:grpSpPr>
            <a:xfrm>
              <a:off x="3268648" y="5056641"/>
              <a:ext cx="477852" cy="570051"/>
              <a:chOff x="3147998" y="5059612"/>
              <a:chExt cx="477852" cy="570051"/>
            </a:xfrm>
          </p:grpSpPr>
          <p:pic>
            <p:nvPicPr>
              <p:cNvPr id="98" name="Picture 24">
                <a:extLst>
                  <a:ext uri="{FF2B5EF4-FFF2-40B4-BE49-F238E27FC236}">
                    <a16:creationId xmlns:a16="http://schemas.microsoft.com/office/drawing/2014/main" id="{42EF0E2E-A460-4AF6-BA82-DC7F2AF9067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189854" y="5059612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pic>
            <p:nvPicPr>
              <p:cNvPr id="99" name="Picture 24">
                <a:extLst>
                  <a:ext uri="{FF2B5EF4-FFF2-40B4-BE49-F238E27FC236}">
                    <a16:creationId xmlns:a16="http://schemas.microsoft.com/office/drawing/2014/main" id="{EC287A0C-66FB-4902-913A-F51AC5E45D6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147998" y="5110432"/>
                <a:ext cx="435996" cy="519231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100" name="TextBox 295">
                <a:extLst>
                  <a:ext uri="{FF2B5EF4-FFF2-40B4-BE49-F238E27FC236}">
                    <a16:creationId xmlns:a16="http://schemas.microsoft.com/office/drawing/2014/main" id="{5D1C5B23-B01C-4D56-8DEB-F081ECAE9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5696" y="5276744"/>
                <a:ext cx="320602" cy="2154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270" h="1270"/>
              </a:sp3d>
            </p:spPr>
            <p:txBody>
              <a:bodyPr wrap="none" lIns="0" tIns="0" rIns="0" bIns="0" anchor="ctr">
                <a:spAutoFit/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보조기억</a:t>
                </a:r>
                <a:br>
                  <a:rPr lang="en-US" altLang="ko-KR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매체관리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F3BEDFD-3D35-4F34-80F7-2C0AE2C0900C}"/>
                </a:ext>
              </a:extLst>
            </p:cNvPr>
            <p:cNvGrpSpPr/>
            <p:nvPr/>
          </p:nvGrpSpPr>
          <p:grpSpPr>
            <a:xfrm>
              <a:off x="3268648" y="5713294"/>
              <a:ext cx="477852" cy="564844"/>
              <a:chOff x="3147998" y="5715660"/>
              <a:chExt cx="477852" cy="564844"/>
            </a:xfrm>
          </p:grpSpPr>
          <p:pic>
            <p:nvPicPr>
              <p:cNvPr id="95" name="Picture 1">
                <a:extLst>
                  <a:ext uri="{FF2B5EF4-FFF2-40B4-BE49-F238E27FC236}">
                    <a16:creationId xmlns:a16="http://schemas.microsoft.com/office/drawing/2014/main" id="{613A8B18-35BE-4F10-8EED-C7B68A2CAF2F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189854" y="5715660"/>
                <a:ext cx="435996" cy="51923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pic>
            <p:nvPicPr>
              <p:cNvPr id="96" name="Picture 1">
                <a:extLst>
                  <a:ext uri="{FF2B5EF4-FFF2-40B4-BE49-F238E27FC236}">
                    <a16:creationId xmlns:a16="http://schemas.microsoft.com/office/drawing/2014/main" id="{5060974D-91A6-4534-8FD0-CB12DE68506E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147998" y="5761272"/>
                <a:ext cx="435996" cy="51923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97" name="TextBox 319">
                <a:extLst>
                  <a:ext uri="{FF2B5EF4-FFF2-40B4-BE49-F238E27FC236}">
                    <a16:creationId xmlns:a16="http://schemas.microsoft.com/office/drawing/2014/main" id="{D6CCD6AC-A863-46E8-BAD2-A1CEEBC23F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5696" y="5919171"/>
                <a:ext cx="320602" cy="2154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270" h="1270"/>
              </a:sp3d>
            </p:spPr>
            <p:txBody>
              <a:bodyPr wrap="none" lIns="0" tIns="0" rIns="0" bIns="0" anchor="ctr">
                <a:spAutoFit/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백업관리</a:t>
                </a:r>
                <a:br>
                  <a:rPr lang="en-US" altLang="ko-KR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7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대장</a:t>
                </a:r>
              </a:p>
            </p:txBody>
          </p:sp>
        </p:grp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1E0C014D-DCB9-46C3-B085-295ADE59E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621" y="5883554"/>
              <a:ext cx="162080" cy="224324"/>
            </a:xfrm>
            <a:custGeom>
              <a:avLst/>
              <a:gdLst>
                <a:gd name="T0" fmla="*/ 85 w 169"/>
                <a:gd name="T1" fmla="*/ 0 h 234"/>
                <a:gd name="T2" fmla="*/ 17 w 169"/>
                <a:gd name="T3" fmla="*/ 69 h 234"/>
                <a:gd name="T4" fmla="*/ 17 w 169"/>
                <a:gd name="T5" fmla="*/ 108 h 234"/>
                <a:gd name="T6" fmla="*/ 16 w 169"/>
                <a:gd name="T7" fmla="*/ 109 h 234"/>
                <a:gd name="T8" fmla="*/ 6 w 169"/>
                <a:gd name="T9" fmla="*/ 113 h 234"/>
                <a:gd name="T10" fmla="*/ 0 w 169"/>
                <a:gd name="T11" fmla="*/ 121 h 234"/>
                <a:gd name="T12" fmla="*/ 0 w 169"/>
                <a:gd name="T13" fmla="*/ 211 h 234"/>
                <a:gd name="T14" fmla="*/ 6 w 169"/>
                <a:gd name="T15" fmla="*/ 219 h 234"/>
                <a:gd name="T16" fmla="*/ 85 w 169"/>
                <a:gd name="T17" fmla="*/ 234 h 234"/>
                <a:gd name="T18" fmla="*/ 164 w 169"/>
                <a:gd name="T19" fmla="*/ 219 h 234"/>
                <a:gd name="T20" fmla="*/ 169 w 169"/>
                <a:gd name="T21" fmla="*/ 211 h 234"/>
                <a:gd name="T22" fmla="*/ 169 w 169"/>
                <a:gd name="T23" fmla="*/ 121 h 234"/>
                <a:gd name="T24" fmla="*/ 164 w 169"/>
                <a:gd name="T25" fmla="*/ 113 h 234"/>
                <a:gd name="T26" fmla="*/ 154 w 169"/>
                <a:gd name="T27" fmla="*/ 109 h 234"/>
                <a:gd name="T28" fmla="*/ 153 w 169"/>
                <a:gd name="T29" fmla="*/ 108 h 234"/>
                <a:gd name="T30" fmla="*/ 153 w 169"/>
                <a:gd name="T31" fmla="*/ 69 h 234"/>
                <a:gd name="T32" fmla="*/ 85 w 169"/>
                <a:gd name="T33" fmla="*/ 0 h 234"/>
                <a:gd name="T34" fmla="*/ 66 w 169"/>
                <a:gd name="T35" fmla="*/ 148 h 234"/>
                <a:gd name="T36" fmla="*/ 85 w 169"/>
                <a:gd name="T37" fmla="*/ 130 h 234"/>
                <a:gd name="T38" fmla="*/ 104 w 169"/>
                <a:gd name="T39" fmla="*/ 148 h 234"/>
                <a:gd name="T40" fmla="*/ 94 w 169"/>
                <a:gd name="T41" fmla="*/ 164 h 234"/>
                <a:gd name="T42" fmla="*/ 94 w 169"/>
                <a:gd name="T43" fmla="*/ 195 h 234"/>
                <a:gd name="T44" fmla="*/ 85 w 169"/>
                <a:gd name="T45" fmla="*/ 204 h 234"/>
                <a:gd name="T46" fmla="*/ 76 w 169"/>
                <a:gd name="T47" fmla="*/ 195 h 234"/>
                <a:gd name="T48" fmla="*/ 76 w 169"/>
                <a:gd name="T49" fmla="*/ 164 h 234"/>
                <a:gd name="T50" fmla="*/ 66 w 169"/>
                <a:gd name="T51" fmla="*/ 148 h 234"/>
                <a:gd name="T52" fmla="*/ 130 w 169"/>
                <a:gd name="T53" fmla="*/ 69 h 234"/>
                <a:gd name="T54" fmla="*/ 130 w 169"/>
                <a:gd name="T55" fmla="*/ 102 h 234"/>
                <a:gd name="T56" fmla="*/ 85 w 169"/>
                <a:gd name="T57" fmla="*/ 98 h 234"/>
                <a:gd name="T58" fmla="*/ 40 w 169"/>
                <a:gd name="T59" fmla="*/ 102 h 234"/>
                <a:gd name="T60" fmla="*/ 40 w 169"/>
                <a:gd name="T61" fmla="*/ 69 h 234"/>
                <a:gd name="T62" fmla="*/ 85 w 169"/>
                <a:gd name="T63" fmla="*/ 24 h 234"/>
                <a:gd name="T64" fmla="*/ 130 w 169"/>
                <a:gd name="T65" fmla="*/ 69 h 234"/>
                <a:gd name="T66" fmla="*/ 130 w 169"/>
                <a:gd name="T67" fmla="*/ 69 h 234"/>
                <a:gd name="T68" fmla="*/ 130 w 169"/>
                <a:gd name="T69" fmla="*/ 6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" h="234">
                  <a:moveTo>
                    <a:pt x="85" y="0"/>
                  </a:moveTo>
                  <a:cubicBezTo>
                    <a:pt x="47" y="0"/>
                    <a:pt x="17" y="31"/>
                    <a:pt x="17" y="69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08"/>
                    <a:pt x="16" y="109"/>
                    <a:pt x="16" y="109"/>
                  </a:cubicBezTo>
                  <a:cubicBezTo>
                    <a:pt x="12" y="110"/>
                    <a:pt x="9" y="111"/>
                    <a:pt x="6" y="113"/>
                  </a:cubicBezTo>
                  <a:cubicBezTo>
                    <a:pt x="3" y="114"/>
                    <a:pt x="0" y="117"/>
                    <a:pt x="0" y="12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14"/>
                    <a:pt x="3" y="218"/>
                    <a:pt x="6" y="219"/>
                  </a:cubicBezTo>
                  <a:cubicBezTo>
                    <a:pt x="31" y="229"/>
                    <a:pt x="58" y="234"/>
                    <a:pt x="85" y="234"/>
                  </a:cubicBezTo>
                  <a:cubicBezTo>
                    <a:pt x="112" y="234"/>
                    <a:pt x="139" y="229"/>
                    <a:pt x="164" y="219"/>
                  </a:cubicBezTo>
                  <a:cubicBezTo>
                    <a:pt x="167" y="218"/>
                    <a:pt x="169" y="214"/>
                    <a:pt x="169" y="21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17"/>
                    <a:pt x="167" y="114"/>
                    <a:pt x="164" y="113"/>
                  </a:cubicBezTo>
                  <a:cubicBezTo>
                    <a:pt x="161" y="111"/>
                    <a:pt x="158" y="110"/>
                    <a:pt x="154" y="109"/>
                  </a:cubicBezTo>
                  <a:cubicBezTo>
                    <a:pt x="154" y="109"/>
                    <a:pt x="153" y="108"/>
                    <a:pt x="153" y="108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31"/>
                    <a:pt x="123" y="0"/>
                    <a:pt x="85" y="0"/>
                  </a:cubicBezTo>
                  <a:close/>
                  <a:moveTo>
                    <a:pt x="66" y="148"/>
                  </a:moveTo>
                  <a:cubicBezTo>
                    <a:pt x="66" y="138"/>
                    <a:pt x="75" y="130"/>
                    <a:pt x="85" y="130"/>
                  </a:cubicBezTo>
                  <a:cubicBezTo>
                    <a:pt x="95" y="130"/>
                    <a:pt x="104" y="138"/>
                    <a:pt x="104" y="148"/>
                  </a:cubicBezTo>
                  <a:cubicBezTo>
                    <a:pt x="104" y="155"/>
                    <a:pt x="100" y="161"/>
                    <a:pt x="94" y="164"/>
                  </a:cubicBezTo>
                  <a:cubicBezTo>
                    <a:pt x="94" y="195"/>
                    <a:pt x="94" y="195"/>
                    <a:pt x="94" y="195"/>
                  </a:cubicBezTo>
                  <a:cubicBezTo>
                    <a:pt x="94" y="200"/>
                    <a:pt x="90" y="204"/>
                    <a:pt x="85" y="204"/>
                  </a:cubicBezTo>
                  <a:cubicBezTo>
                    <a:pt x="80" y="204"/>
                    <a:pt x="76" y="200"/>
                    <a:pt x="76" y="195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0" y="161"/>
                    <a:pt x="66" y="155"/>
                    <a:pt x="66" y="148"/>
                  </a:cubicBezTo>
                  <a:close/>
                  <a:moveTo>
                    <a:pt x="130" y="69"/>
                  </a:moveTo>
                  <a:cubicBezTo>
                    <a:pt x="130" y="102"/>
                    <a:pt x="130" y="102"/>
                    <a:pt x="130" y="102"/>
                  </a:cubicBezTo>
                  <a:cubicBezTo>
                    <a:pt x="115" y="99"/>
                    <a:pt x="100" y="98"/>
                    <a:pt x="85" y="98"/>
                  </a:cubicBezTo>
                  <a:cubicBezTo>
                    <a:pt x="70" y="98"/>
                    <a:pt x="55" y="99"/>
                    <a:pt x="40" y="102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44"/>
                    <a:pt x="60" y="24"/>
                    <a:pt x="85" y="24"/>
                  </a:cubicBezTo>
                  <a:cubicBezTo>
                    <a:pt x="110" y="24"/>
                    <a:pt x="130" y="44"/>
                    <a:pt x="130" y="69"/>
                  </a:cubicBezTo>
                  <a:close/>
                  <a:moveTo>
                    <a:pt x="130" y="69"/>
                  </a:moveTo>
                  <a:cubicBezTo>
                    <a:pt x="130" y="69"/>
                    <a:pt x="130" y="69"/>
                    <a:pt x="130" y="6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5551FADF-FA46-4C41-B939-939E563E91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134" y="5255816"/>
              <a:ext cx="297054" cy="171700"/>
            </a:xfrm>
            <a:custGeom>
              <a:avLst/>
              <a:gdLst>
                <a:gd name="T0" fmla="*/ 293 w 357"/>
                <a:gd name="T1" fmla="*/ 82 h 206"/>
                <a:gd name="T2" fmla="*/ 287 w 357"/>
                <a:gd name="T3" fmla="*/ 199 h 206"/>
                <a:gd name="T4" fmla="*/ 351 w 357"/>
                <a:gd name="T5" fmla="*/ 206 h 206"/>
                <a:gd name="T6" fmla="*/ 357 w 357"/>
                <a:gd name="T7" fmla="*/ 89 h 206"/>
                <a:gd name="T8" fmla="*/ 312 w 357"/>
                <a:gd name="T9" fmla="*/ 89 h 206"/>
                <a:gd name="T10" fmla="*/ 332 w 357"/>
                <a:gd name="T11" fmla="*/ 94 h 206"/>
                <a:gd name="T12" fmla="*/ 312 w 357"/>
                <a:gd name="T13" fmla="*/ 89 h 206"/>
                <a:gd name="T14" fmla="*/ 317 w 357"/>
                <a:gd name="T15" fmla="*/ 196 h 206"/>
                <a:gd name="T16" fmla="*/ 327 w 357"/>
                <a:gd name="T17" fmla="*/ 196 h 206"/>
                <a:gd name="T18" fmla="*/ 349 w 357"/>
                <a:gd name="T19" fmla="*/ 188 h 206"/>
                <a:gd name="T20" fmla="*/ 295 w 357"/>
                <a:gd name="T21" fmla="*/ 100 h 206"/>
                <a:gd name="T22" fmla="*/ 349 w 357"/>
                <a:gd name="T23" fmla="*/ 188 h 206"/>
                <a:gd name="T24" fmla="*/ 171 w 357"/>
                <a:gd name="T25" fmla="*/ 168 h 206"/>
                <a:gd name="T26" fmla="*/ 156 w 357"/>
                <a:gd name="T27" fmla="*/ 200 h 206"/>
                <a:gd name="T28" fmla="*/ 240 w 357"/>
                <a:gd name="T29" fmla="*/ 206 h 206"/>
                <a:gd name="T30" fmla="*/ 225 w 357"/>
                <a:gd name="T31" fmla="*/ 188 h 206"/>
                <a:gd name="T32" fmla="*/ 279 w 357"/>
                <a:gd name="T33" fmla="*/ 168 h 206"/>
                <a:gd name="T34" fmla="*/ 137 w 357"/>
                <a:gd name="T35" fmla="*/ 134 h 206"/>
                <a:gd name="T36" fmla="*/ 198 w 357"/>
                <a:gd name="T37" fmla="*/ 151 h 206"/>
                <a:gd name="T38" fmla="*/ 198 w 357"/>
                <a:gd name="T39" fmla="*/ 162 h 206"/>
                <a:gd name="T40" fmla="*/ 198 w 357"/>
                <a:gd name="T41" fmla="*/ 151 h 206"/>
                <a:gd name="T42" fmla="*/ 318 w 357"/>
                <a:gd name="T43" fmla="*/ 74 h 206"/>
                <a:gd name="T44" fmla="*/ 311 w 357"/>
                <a:gd name="T45" fmla="*/ 0 h 206"/>
                <a:gd name="T46" fmla="*/ 78 w 357"/>
                <a:gd name="T47" fmla="*/ 6 h 206"/>
                <a:gd name="T48" fmla="*/ 89 w 357"/>
                <a:gd name="T49" fmla="*/ 30 h 206"/>
                <a:gd name="T50" fmla="*/ 307 w 357"/>
                <a:gd name="T51" fmla="*/ 10 h 206"/>
                <a:gd name="T52" fmla="*/ 114 w 357"/>
                <a:gd name="T53" fmla="*/ 186 h 206"/>
                <a:gd name="T54" fmla="*/ 13 w 357"/>
                <a:gd name="T55" fmla="*/ 55 h 206"/>
                <a:gd name="T56" fmla="*/ 79 w 357"/>
                <a:gd name="T57" fmla="*/ 40 h 206"/>
                <a:gd name="T58" fmla="*/ 1 w 357"/>
                <a:gd name="T59" fmla="*/ 46 h 206"/>
                <a:gd name="T60" fmla="*/ 7 w 357"/>
                <a:gd name="T61" fmla="*/ 206 h 206"/>
                <a:gd name="T62" fmla="*/ 126 w 357"/>
                <a:gd name="T63" fmla="*/ 199 h 206"/>
                <a:gd name="T64" fmla="*/ 114 w 357"/>
                <a:gd name="T65" fmla="*/ 168 h 206"/>
                <a:gd name="T66" fmla="*/ 63 w 357"/>
                <a:gd name="T67" fmla="*/ 202 h 206"/>
                <a:gd name="T68" fmla="*/ 63 w 357"/>
                <a:gd name="T69" fmla="*/ 191 h 206"/>
                <a:gd name="T70" fmla="*/ 63 w 357"/>
                <a:gd name="T71" fmla="*/ 202 h 206"/>
                <a:gd name="T72" fmla="*/ 126 w 357"/>
                <a:gd name="T73" fmla="*/ 134 h 206"/>
                <a:gd name="T74" fmla="*/ 114 w 357"/>
                <a:gd name="T75" fmla="*/ 55 h 206"/>
                <a:gd name="T76" fmla="*/ 89 w 357"/>
                <a:gd name="T77" fmla="*/ 40 h 206"/>
                <a:gd name="T78" fmla="*/ 126 w 357"/>
                <a:gd name="T79" fmla="*/ 47 h 206"/>
                <a:gd name="T80" fmla="*/ 78 w 357"/>
                <a:gd name="T81" fmla="*/ 40 h 206"/>
                <a:gd name="T82" fmla="*/ 89 w 357"/>
                <a:gd name="T83" fmla="*/ 55 h 206"/>
                <a:gd name="T84" fmla="*/ 114 w 357"/>
                <a:gd name="T85" fmla="*/ 134 h 206"/>
                <a:gd name="T86" fmla="*/ 126 w 357"/>
                <a:gd name="T87" fmla="*/ 168 h 206"/>
                <a:gd name="T88" fmla="*/ 114 w 357"/>
                <a:gd name="T89" fmla="*/ 13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7" h="206">
                  <a:moveTo>
                    <a:pt x="351" y="82"/>
                  </a:moveTo>
                  <a:cubicBezTo>
                    <a:pt x="293" y="82"/>
                    <a:pt x="293" y="82"/>
                    <a:pt x="293" y="82"/>
                  </a:cubicBezTo>
                  <a:cubicBezTo>
                    <a:pt x="290" y="82"/>
                    <a:pt x="287" y="85"/>
                    <a:pt x="287" y="89"/>
                  </a:cubicBezTo>
                  <a:cubicBezTo>
                    <a:pt x="287" y="199"/>
                    <a:pt x="287" y="199"/>
                    <a:pt x="287" y="199"/>
                  </a:cubicBezTo>
                  <a:cubicBezTo>
                    <a:pt x="287" y="203"/>
                    <a:pt x="290" y="206"/>
                    <a:pt x="293" y="206"/>
                  </a:cubicBezTo>
                  <a:cubicBezTo>
                    <a:pt x="351" y="206"/>
                    <a:pt x="351" y="206"/>
                    <a:pt x="351" y="206"/>
                  </a:cubicBezTo>
                  <a:cubicBezTo>
                    <a:pt x="354" y="206"/>
                    <a:pt x="357" y="203"/>
                    <a:pt x="357" y="199"/>
                  </a:cubicBezTo>
                  <a:cubicBezTo>
                    <a:pt x="357" y="89"/>
                    <a:pt x="357" y="89"/>
                    <a:pt x="357" y="89"/>
                  </a:cubicBezTo>
                  <a:cubicBezTo>
                    <a:pt x="357" y="85"/>
                    <a:pt x="354" y="82"/>
                    <a:pt x="351" y="82"/>
                  </a:cubicBezTo>
                  <a:close/>
                  <a:moveTo>
                    <a:pt x="312" y="89"/>
                  </a:moveTo>
                  <a:cubicBezTo>
                    <a:pt x="332" y="89"/>
                    <a:pt x="332" y="89"/>
                    <a:pt x="332" y="89"/>
                  </a:cubicBezTo>
                  <a:cubicBezTo>
                    <a:pt x="332" y="94"/>
                    <a:pt x="332" y="94"/>
                    <a:pt x="332" y="94"/>
                  </a:cubicBezTo>
                  <a:cubicBezTo>
                    <a:pt x="312" y="94"/>
                    <a:pt x="312" y="94"/>
                    <a:pt x="312" y="94"/>
                  </a:cubicBezTo>
                  <a:lnTo>
                    <a:pt x="312" y="89"/>
                  </a:lnTo>
                  <a:close/>
                  <a:moveTo>
                    <a:pt x="322" y="201"/>
                  </a:moveTo>
                  <a:cubicBezTo>
                    <a:pt x="319" y="201"/>
                    <a:pt x="317" y="199"/>
                    <a:pt x="317" y="196"/>
                  </a:cubicBezTo>
                  <a:cubicBezTo>
                    <a:pt x="317" y="194"/>
                    <a:pt x="319" y="191"/>
                    <a:pt x="322" y="191"/>
                  </a:cubicBezTo>
                  <a:cubicBezTo>
                    <a:pt x="325" y="191"/>
                    <a:pt x="327" y="194"/>
                    <a:pt x="327" y="196"/>
                  </a:cubicBezTo>
                  <a:cubicBezTo>
                    <a:pt x="327" y="199"/>
                    <a:pt x="325" y="201"/>
                    <a:pt x="322" y="201"/>
                  </a:cubicBezTo>
                  <a:close/>
                  <a:moveTo>
                    <a:pt x="349" y="188"/>
                  </a:moveTo>
                  <a:cubicBezTo>
                    <a:pt x="295" y="188"/>
                    <a:pt x="295" y="188"/>
                    <a:pt x="295" y="188"/>
                  </a:cubicBezTo>
                  <a:cubicBezTo>
                    <a:pt x="295" y="100"/>
                    <a:pt x="295" y="100"/>
                    <a:pt x="295" y="100"/>
                  </a:cubicBezTo>
                  <a:cubicBezTo>
                    <a:pt x="349" y="100"/>
                    <a:pt x="349" y="100"/>
                    <a:pt x="349" y="100"/>
                  </a:cubicBezTo>
                  <a:lnTo>
                    <a:pt x="349" y="188"/>
                  </a:lnTo>
                  <a:close/>
                  <a:moveTo>
                    <a:pt x="137" y="168"/>
                  </a:moveTo>
                  <a:cubicBezTo>
                    <a:pt x="171" y="168"/>
                    <a:pt x="171" y="168"/>
                    <a:pt x="171" y="168"/>
                  </a:cubicBezTo>
                  <a:cubicBezTo>
                    <a:pt x="171" y="188"/>
                    <a:pt x="171" y="188"/>
                    <a:pt x="171" y="188"/>
                  </a:cubicBezTo>
                  <a:cubicBezTo>
                    <a:pt x="156" y="200"/>
                    <a:pt x="156" y="200"/>
                    <a:pt x="156" y="200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240" y="206"/>
                    <a:pt x="240" y="206"/>
                    <a:pt x="240" y="206"/>
                  </a:cubicBezTo>
                  <a:cubicBezTo>
                    <a:pt x="240" y="200"/>
                    <a:pt x="240" y="200"/>
                    <a:pt x="240" y="200"/>
                  </a:cubicBezTo>
                  <a:cubicBezTo>
                    <a:pt x="225" y="188"/>
                    <a:pt x="225" y="188"/>
                    <a:pt x="225" y="188"/>
                  </a:cubicBezTo>
                  <a:cubicBezTo>
                    <a:pt x="225" y="168"/>
                    <a:pt x="225" y="168"/>
                    <a:pt x="225" y="168"/>
                  </a:cubicBezTo>
                  <a:cubicBezTo>
                    <a:pt x="279" y="168"/>
                    <a:pt x="279" y="168"/>
                    <a:pt x="279" y="168"/>
                  </a:cubicBezTo>
                  <a:cubicBezTo>
                    <a:pt x="279" y="134"/>
                    <a:pt x="279" y="134"/>
                    <a:pt x="279" y="134"/>
                  </a:cubicBezTo>
                  <a:cubicBezTo>
                    <a:pt x="137" y="134"/>
                    <a:pt x="137" y="134"/>
                    <a:pt x="137" y="134"/>
                  </a:cubicBezTo>
                  <a:lnTo>
                    <a:pt x="137" y="168"/>
                  </a:lnTo>
                  <a:close/>
                  <a:moveTo>
                    <a:pt x="198" y="151"/>
                  </a:moveTo>
                  <a:cubicBezTo>
                    <a:pt x="201" y="151"/>
                    <a:pt x="204" y="153"/>
                    <a:pt x="204" y="157"/>
                  </a:cubicBezTo>
                  <a:cubicBezTo>
                    <a:pt x="204" y="160"/>
                    <a:pt x="201" y="162"/>
                    <a:pt x="198" y="162"/>
                  </a:cubicBezTo>
                  <a:cubicBezTo>
                    <a:pt x="195" y="162"/>
                    <a:pt x="192" y="160"/>
                    <a:pt x="192" y="157"/>
                  </a:cubicBezTo>
                  <a:cubicBezTo>
                    <a:pt x="192" y="153"/>
                    <a:pt x="195" y="151"/>
                    <a:pt x="198" y="151"/>
                  </a:cubicBezTo>
                  <a:close/>
                  <a:moveTo>
                    <a:pt x="307" y="74"/>
                  </a:moveTo>
                  <a:cubicBezTo>
                    <a:pt x="318" y="74"/>
                    <a:pt x="318" y="74"/>
                    <a:pt x="318" y="74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8" y="2"/>
                    <a:pt x="315" y="0"/>
                    <a:pt x="31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0"/>
                    <a:pt x="78" y="2"/>
                    <a:pt x="78" y="6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307" y="10"/>
                    <a:pt x="307" y="10"/>
                    <a:pt x="307" y="10"/>
                  </a:cubicBezTo>
                  <a:lnTo>
                    <a:pt x="307" y="74"/>
                  </a:lnTo>
                  <a:close/>
                  <a:moveTo>
                    <a:pt x="114" y="186"/>
                  </a:moveTo>
                  <a:cubicBezTo>
                    <a:pt x="13" y="186"/>
                    <a:pt x="13" y="186"/>
                    <a:pt x="13" y="186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4" y="40"/>
                    <a:pt x="1" y="43"/>
                    <a:pt x="1" y="46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3"/>
                    <a:pt x="3" y="206"/>
                    <a:pt x="7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23" y="206"/>
                    <a:pt x="126" y="203"/>
                    <a:pt x="126" y="199"/>
                  </a:cubicBezTo>
                  <a:cubicBezTo>
                    <a:pt x="126" y="168"/>
                    <a:pt x="126" y="168"/>
                    <a:pt x="126" y="168"/>
                  </a:cubicBezTo>
                  <a:cubicBezTo>
                    <a:pt x="114" y="168"/>
                    <a:pt x="114" y="168"/>
                    <a:pt x="114" y="168"/>
                  </a:cubicBezTo>
                  <a:lnTo>
                    <a:pt x="114" y="186"/>
                  </a:lnTo>
                  <a:close/>
                  <a:moveTo>
                    <a:pt x="63" y="202"/>
                  </a:moveTo>
                  <a:cubicBezTo>
                    <a:pt x="60" y="202"/>
                    <a:pt x="58" y="199"/>
                    <a:pt x="58" y="196"/>
                  </a:cubicBezTo>
                  <a:cubicBezTo>
                    <a:pt x="58" y="194"/>
                    <a:pt x="60" y="191"/>
                    <a:pt x="63" y="191"/>
                  </a:cubicBezTo>
                  <a:cubicBezTo>
                    <a:pt x="66" y="191"/>
                    <a:pt x="68" y="194"/>
                    <a:pt x="68" y="197"/>
                  </a:cubicBezTo>
                  <a:cubicBezTo>
                    <a:pt x="68" y="199"/>
                    <a:pt x="66" y="202"/>
                    <a:pt x="63" y="202"/>
                  </a:cubicBezTo>
                  <a:close/>
                  <a:moveTo>
                    <a:pt x="126" y="47"/>
                  </a:moveTo>
                  <a:cubicBezTo>
                    <a:pt x="126" y="134"/>
                    <a:pt x="126" y="134"/>
                    <a:pt x="126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3" y="40"/>
                    <a:pt x="126" y="43"/>
                    <a:pt x="126" y="47"/>
                  </a:cubicBezTo>
                  <a:close/>
                  <a:moveTo>
                    <a:pt x="78" y="55"/>
                  </a:moveTo>
                  <a:cubicBezTo>
                    <a:pt x="78" y="40"/>
                    <a:pt x="78" y="40"/>
                    <a:pt x="78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55"/>
                    <a:pt x="89" y="55"/>
                    <a:pt x="89" y="55"/>
                  </a:cubicBezTo>
                  <a:lnTo>
                    <a:pt x="78" y="55"/>
                  </a:lnTo>
                  <a:close/>
                  <a:moveTo>
                    <a:pt x="114" y="134"/>
                  </a:moveTo>
                  <a:cubicBezTo>
                    <a:pt x="126" y="134"/>
                    <a:pt x="126" y="134"/>
                    <a:pt x="126" y="134"/>
                  </a:cubicBezTo>
                  <a:cubicBezTo>
                    <a:pt x="126" y="168"/>
                    <a:pt x="126" y="168"/>
                    <a:pt x="126" y="168"/>
                  </a:cubicBezTo>
                  <a:cubicBezTo>
                    <a:pt x="114" y="168"/>
                    <a:pt x="114" y="168"/>
                    <a:pt x="114" y="168"/>
                  </a:cubicBezTo>
                  <a:lnTo>
                    <a:pt x="114" y="1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4E476DB4-8706-4B13-B007-4017C6D68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697" y="4580522"/>
              <a:ext cx="241928" cy="214188"/>
            </a:xfrm>
            <a:custGeom>
              <a:avLst/>
              <a:gdLst>
                <a:gd name="T0" fmla="*/ 41 w 291"/>
                <a:gd name="T1" fmla="*/ 107 h 257"/>
                <a:gd name="T2" fmla="*/ 7 w 291"/>
                <a:gd name="T3" fmla="*/ 144 h 257"/>
                <a:gd name="T4" fmla="*/ 43 w 291"/>
                <a:gd name="T5" fmla="*/ 232 h 257"/>
                <a:gd name="T6" fmla="*/ 52 w 291"/>
                <a:gd name="T7" fmla="*/ 153 h 257"/>
                <a:gd name="T8" fmla="*/ 37 w 291"/>
                <a:gd name="T9" fmla="*/ 83 h 257"/>
                <a:gd name="T10" fmla="*/ 61 w 291"/>
                <a:gd name="T11" fmla="*/ 108 h 257"/>
                <a:gd name="T12" fmla="*/ 96 w 291"/>
                <a:gd name="T13" fmla="*/ 89 h 257"/>
                <a:gd name="T14" fmla="*/ 78 w 291"/>
                <a:gd name="T15" fmla="*/ 58 h 257"/>
                <a:gd name="T16" fmla="*/ 88 w 291"/>
                <a:gd name="T17" fmla="*/ 32 h 257"/>
                <a:gd name="T18" fmla="*/ 35 w 291"/>
                <a:gd name="T19" fmla="*/ 61 h 257"/>
                <a:gd name="T20" fmla="*/ 37 w 291"/>
                <a:gd name="T21" fmla="*/ 83 h 257"/>
                <a:gd name="T22" fmla="*/ 195 w 291"/>
                <a:gd name="T23" fmla="*/ 89 h 257"/>
                <a:gd name="T24" fmla="*/ 229 w 291"/>
                <a:gd name="T25" fmla="*/ 108 h 257"/>
                <a:gd name="T26" fmla="*/ 253 w 291"/>
                <a:gd name="T27" fmla="*/ 83 h 257"/>
                <a:gd name="T28" fmla="*/ 255 w 291"/>
                <a:gd name="T29" fmla="*/ 61 h 257"/>
                <a:gd name="T30" fmla="*/ 203 w 291"/>
                <a:gd name="T31" fmla="*/ 32 h 257"/>
                <a:gd name="T32" fmla="*/ 213 w 291"/>
                <a:gd name="T33" fmla="*/ 58 h 257"/>
                <a:gd name="T34" fmla="*/ 274 w 291"/>
                <a:gd name="T35" fmla="*/ 118 h 257"/>
                <a:gd name="T36" fmla="*/ 241 w 291"/>
                <a:gd name="T37" fmla="*/ 132 h 257"/>
                <a:gd name="T38" fmla="*/ 218 w 291"/>
                <a:gd name="T39" fmla="*/ 232 h 257"/>
                <a:gd name="T40" fmla="*/ 265 w 291"/>
                <a:gd name="T41" fmla="*/ 213 h 257"/>
                <a:gd name="T42" fmla="*/ 274 w 291"/>
                <a:gd name="T43" fmla="*/ 118 h 257"/>
                <a:gd name="T44" fmla="*/ 107 w 291"/>
                <a:gd name="T45" fmla="*/ 71 h 257"/>
                <a:gd name="T46" fmla="*/ 145 w 291"/>
                <a:gd name="T47" fmla="*/ 104 h 257"/>
                <a:gd name="T48" fmla="*/ 184 w 291"/>
                <a:gd name="T49" fmla="*/ 71 h 257"/>
                <a:gd name="T50" fmla="*/ 195 w 291"/>
                <a:gd name="T51" fmla="*/ 58 h 257"/>
                <a:gd name="T52" fmla="*/ 187 w 291"/>
                <a:gd name="T53" fmla="*/ 45 h 257"/>
                <a:gd name="T54" fmla="*/ 103 w 291"/>
                <a:gd name="T55" fmla="*/ 45 h 257"/>
                <a:gd name="T56" fmla="*/ 95 w 291"/>
                <a:gd name="T57" fmla="*/ 58 h 257"/>
                <a:gd name="T58" fmla="*/ 212 w 291"/>
                <a:gd name="T59" fmla="*/ 117 h 257"/>
                <a:gd name="T60" fmla="*/ 195 w 291"/>
                <a:gd name="T61" fmla="*/ 109 h 257"/>
                <a:gd name="T62" fmla="*/ 180 w 291"/>
                <a:gd name="T63" fmla="*/ 102 h 257"/>
                <a:gd name="T64" fmla="*/ 162 w 291"/>
                <a:gd name="T65" fmla="*/ 151 h 257"/>
                <a:gd name="T66" fmla="*/ 154 w 291"/>
                <a:gd name="T67" fmla="*/ 172 h 257"/>
                <a:gd name="T68" fmla="*/ 154 w 291"/>
                <a:gd name="T69" fmla="*/ 135 h 257"/>
                <a:gd name="T70" fmla="*/ 156 w 291"/>
                <a:gd name="T71" fmla="*/ 123 h 257"/>
                <a:gd name="T72" fmla="*/ 153 w 291"/>
                <a:gd name="T73" fmla="*/ 110 h 257"/>
                <a:gd name="T74" fmla="*/ 133 w 291"/>
                <a:gd name="T75" fmla="*/ 115 h 257"/>
                <a:gd name="T76" fmla="*/ 139 w 291"/>
                <a:gd name="T77" fmla="*/ 127 h 257"/>
                <a:gd name="T78" fmla="*/ 133 w 291"/>
                <a:gd name="T79" fmla="*/ 163 h 257"/>
                <a:gd name="T80" fmla="*/ 135 w 291"/>
                <a:gd name="T81" fmla="*/ 172 h 257"/>
                <a:gd name="T82" fmla="*/ 116 w 291"/>
                <a:gd name="T83" fmla="*/ 116 h 257"/>
                <a:gd name="T84" fmla="*/ 97 w 291"/>
                <a:gd name="T85" fmla="*/ 108 h 257"/>
                <a:gd name="T86" fmla="*/ 81 w 291"/>
                <a:gd name="T87" fmla="*/ 116 h 257"/>
                <a:gd name="T88" fmla="*/ 69 w 291"/>
                <a:gd name="T89" fmla="*/ 148 h 257"/>
                <a:gd name="T90" fmla="*/ 91 w 291"/>
                <a:gd name="T91" fmla="*/ 234 h 257"/>
                <a:gd name="T92" fmla="*/ 176 w 291"/>
                <a:gd name="T93" fmla="*/ 257 h 257"/>
                <a:gd name="T94" fmla="*/ 200 w 291"/>
                <a:gd name="T95" fmla="*/ 232 h 257"/>
                <a:gd name="T96" fmla="*/ 212 w 291"/>
                <a:gd name="T97" fmla="*/ 11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1" h="257">
                  <a:moveTo>
                    <a:pt x="49" y="132"/>
                  </a:moveTo>
                  <a:cubicBezTo>
                    <a:pt x="41" y="107"/>
                    <a:pt x="41" y="107"/>
                    <a:pt x="41" y="107"/>
                  </a:cubicBezTo>
                  <a:cubicBezTo>
                    <a:pt x="41" y="107"/>
                    <a:pt x="33" y="110"/>
                    <a:pt x="17" y="118"/>
                  </a:cubicBezTo>
                  <a:cubicBezTo>
                    <a:pt x="0" y="127"/>
                    <a:pt x="7" y="144"/>
                    <a:pt x="7" y="144"/>
                  </a:cubicBezTo>
                  <a:cubicBezTo>
                    <a:pt x="7" y="144"/>
                    <a:pt x="20" y="196"/>
                    <a:pt x="25" y="213"/>
                  </a:cubicBezTo>
                  <a:cubicBezTo>
                    <a:pt x="30" y="231"/>
                    <a:pt x="43" y="232"/>
                    <a:pt x="43" y="232"/>
                  </a:cubicBezTo>
                  <a:cubicBezTo>
                    <a:pt x="72" y="232"/>
                    <a:pt x="72" y="232"/>
                    <a:pt x="72" y="232"/>
                  </a:cubicBezTo>
                  <a:cubicBezTo>
                    <a:pt x="66" y="207"/>
                    <a:pt x="54" y="161"/>
                    <a:pt x="52" y="153"/>
                  </a:cubicBezTo>
                  <a:cubicBezTo>
                    <a:pt x="50" y="147"/>
                    <a:pt x="49" y="140"/>
                    <a:pt x="49" y="132"/>
                  </a:cubicBezTo>
                  <a:close/>
                  <a:moveTo>
                    <a:pt x="37" y="83"/>
                  </a:moveTo>
                  <a:cubicBezTo>
                    <a:pt x="37" y="83"/>
                    <a:pt x="37" y="83"/>
                    <a:pt x="37" y="83"/>
                  </a:cubicBezTo>
                  <a:cubicBezTo>
                    <a:pt x="42" y="95"/>
                    <a:pt x="52" y="105"/>
                    <a:pt x="61" y="108"/>
                  </a:cubicBezTo>
                  <a:cubicBezTo>
                    <a:pt x="65" y="105"/>
                    <a:pt x="68" y="102"/>
                    <a:pt x="73" y="100"/>
                  </a:cubicBezTo>
                  <a:cubicBezTo>
                    <a:pt x="83" y="95"/>
                    <a:pt x="91" y="92"/>
                    <a:pt x="96" y="89"/>
                  </a:cubicBezTo>
                  <a:cubicBezTo>
                    <a:pt x="95" y="88"/>
                    <a:pt x="94" y="87"/>
                    <a:pt x="94" y="86"/>
                  </a:cubicBezTo>
                  <a:cubicBezTo>
                    <a:pt x="84" y="81"/>
                    <a:pt x="78" y="70"/>
                    <a:pt x="78" y="58"/>
                  </a:cubicBezTo>
                  <a:cubicBezTo>
                    <a:pt x="78" y="48"/>
                    <a:pt x="81" y="39"/>
                    <a:pt x="87" y="34"/>
                  </a:cubicBezTo>
                  <a:cubicBezTo>
                    <a:pt x="87" y="33"/>
                    <a:pt x="88" y="33"/>
                    <a:pt x="88" y="32"/>
                  </a:cubicBezTo>
                  <a:cubicBezTo>
                    <a:pt x="83" y="28"/>
                    <a:pt x="76" y="26"/>
                    <a:pt x="68" y="26"/>
                  </a:cubicBezTo>
                  <a:cubicBezTo>
                    <a:pt x="47" y="26"/>
                    <a:pt x="37" y="41"/>
                    <a:pt x="35" y="61"/>
                  </a:cubicBezTo>
                  <a:cubicBezTo>
                    <a:pt x="30" y="62"/>
                    <a:pt x="28" y="67"/>
                    <a:pt x="28" y="72"/>
                  </a:cubicBezTo>
                  <a:cubicBezTo>
                    <a:pt x="28" y="78"/>
                    <a:pt x="33" y="83"/>
                    <a:pt x="37" y="83"/>
                  </a:cubicBezTo>
                  <a:close/>
                  <a:moveTo>
                    <a:pt x="196" y="86"/>
                  </a:moveTo>
                  <a:cubicBezTo>
                    <a:pt x="196" y="87"/>
                    <a:pt x="195" y="88"/>
                    <a:pt x="195" y="89"/>
                  </a:cubicBezTo>
                  <a:cubicBezTo>
                    <a:pt x="200" y="92"/>
                    <a:pt x="207" y="95"/>
                    <a:pt x="217" y="100"/>
                  </a:cubicBezTo>
                  <a:cubicBezTo>
                    <a:pt x="222" y="102"/>
                    <a:pt x="226" y="105"/>
                    <a:pt x="229" y="108"/>
                  </a:cubicBezTo>
                  <a:cubicBezTo>
                    <a:pt x="238" y="105"/>
                    <a:pt x="248" y="95"/>
                    <a:pt x="253" y="83"/>
                  </a:cubicBezTo>
                  <a:cubicBezTo>
                    <a:pt x="253" y="83"/>
                    <a:pt x="253" y="83"/>
                    <a:pt x="253" y="83"/>
                  </a:cubicBezTo>
                  <a:cubicBezTo>
                    <a:pt x="257" y="83"/>
                    <a:pt x="262" y="78"/>
                    <a:pt x="262" y="72"/>
                  </a:cubicBezTo>
                  <a:cubicBezTo>
                    <a:pt x="262" y="67"/>
                    <a:pt x="260" y="62"/>
                    <a:pt x="255" y="61"/>
                  </a:cubicBezTo>
                  <a:cubicBezTo>
                    <a:pt x="254" y="41"/>
                    <a:pt x="243" y="26"/>
                    <a:pt x="222" y="26"/>
                  </a:cubicBezTo>
                  <a:cubicBezTo>
                    <a:pt x="214" y="26"/>
                    <a:pt x="208" y="28"/>
                    <a:pt x="203" y="32"/>
                  </a:cubicBezTo>
                  <a:cubicBezTo>
                    <a:pt x="203" y="33"/>
                    <a:pt x="203" y="33"/>
                    <a:pt x="203" y="34"/>
                  </a:cubicBezTo>
                  <a:cubicBezTo>
                    <a:pt x="209" y="39"/>
                    <a:pt x="213" y="48"/>
                    <a:pt x="213" y="58"/>
                  </a:cubicBezTo>
                  <a:cubicBezTo>
                    <a:pt x="213" y="70"/>
                    <a:pt x="206" y="81"/>
                    <a:pt x="196" y="86"/>
                  </a:cubicBezTo>
                  <a:close/>
                  <a:moveTo>
                    <a:pt x="274" y="118"/>
                  </a:moveTo>
                  <a:cubicBezTo>
                    <a:pt x="257" y="110"/>
                    <a:pt x="250" y="107"/>
                    <a:pt x="250" y="107"/>
                  </a:cubicBezTo>
                  <a:cubicBezTo>
                    <a:pt x="241" y="132"/>
                    <a:pt x="241" y="132"/>
                    <a:pt x="241" y="132"/>
                  </a:cubicBezTo>
                  <a:cubicBezTo>
                    <a:pt x="242" y="140"/>
                    <a:pt x="241" y="147"/>
                    <a:pt x="238" y="153"/>
                  </a:cubicBezTo>
                  <a:cubicBezTo>
                    <a:pt x="236" y="161"/>
                    <a:pt x="225" y="207"/>
                    <a:pt x="218" y="232"/>
                  </a:cubicBezTo>
                  <a:cubicBezTo>
                    <a:pt x="247" y="232"/>
                    <a:pt x="247" y="232"/>
                    <a:pt x="247" y="232"/>
                  </a:cubicBezTo>
                  <a:cubicBezTo>
                    <a:pt x="247" y="232"/>
                    <a:pt x="260" y="231"/>
                    <a:pt x="265" y="213"/>
                  </a:cubicBezTo>
                  <a:cubicBezTo>
                    <a:pt x="270" y="196"/>
                    <a:pt x="283" y="144"/>
                    <a:pt x="283" y="144"/>
                  </a:cubicBezTo>
                  <a:cubicBezTo>
                    <a:pt x="283" y="144"/>
                    <a:pt x="291" y="127"/>
                    <a:pt x="274" y="118"/>
                  </a:cubicBezTo>
                  <a:close/>
                  <a:moveTo>
                    <a:pt x="106" y="71"/>
                  </a:moveTo>
                  <a:cubicBezTo>
                    <a:pt x="106" y="71"/>
                    <a:pt x="106" y="71"/>
                    <a:pt x="107" y="71"/>
                  </a:cubicBezTo>
                  <a:cubicBezTo>
                    <a:pt x="107" y="73"/>
                    <a:pt x="108" y="74"/>
                    <a:pt x="108" y="75"/>
                  </a:cubicBezTo>
                  <a:cubicBezTo>
                    <a:pt x="116" y="92"/>
                    <a:pt x="132" y="104"/>
                    <a:pt x="145" y="104"/>
                  </a:cubicBezTo>
                  <a:cubicBezTo>
                    <a:pt x="158" y="104"/>
                    <a:pt x="174" y="92"/>
                    <a:pt x="182" y="75"/>
                  </a:cubicBezTo>
                  <a:cubicBezTo>
                    <a:pt x="183" y="74"/>
                    <a:pt x="183" y="73"/>
                    <a:pt x="184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9" y="71"/>
                    <a:pt x="195" y="65"/>
                    <a:pt x="195" y="58"/>
                  </a:cubicBezTo>
                  <a:cubicBezTo>
                    <a:pt x="195" y="54"/>
                    <a:pt x="194" y="50"/>
                    <a:pt x="192" y="47"/>
                  </a:cubicBezTo>
                  <a:cubicBezTo>
                    <a:pt x="190" y="46"/>
                    <a:pt x="189" y="45"/>
                    <a:pt x="187" y="45"/>
                  </a:cubicBezTo>
                  <a:cubicBezTo>
                    <a:pt x="185" y="20"/>
                    <a:pt x="171" y="0"/>
                    <a:pt x="145" y="0"/>
                  </a:cubicBezTo>
                  <a:cubicBezTo>
                    <a:pt x="119" y="0"/>
                    <a:pt x="106" y="20"/>
                    <a:pt x="103" y="45"/>
                  </a:cubicBezTo>
                  <a:cubicBezTo>
                    <a:pt x="101" y="45"/>
                    <a:pt x="100" y="46"/>
                    <a:pt x="99" y="47"/>
                  </a:cubicBezTo>
                  <a:cubicBezTo>
                    <a:pt x="96" y="50"/>
                    <a:pt x="95" y="54"/>
                    <a:pt x="95" y="58"/>
                  </a:cubicBezTo>
                  <a:cubicBezTo>
                    <a:pt x="95" y="65"/>
                    <a:pt x="101" y="71"/>
                    <a:pt x="106" y="71"/>
                  </a:cubicBezTo>
                  <a:close/>
                  <a:moveTo>
                    <a:pt x="212" y="117"/>
                  </a:moveTo>
                  <a:cubicBezTo>
                    <a:pt x="211" y="117"/>
                    <a:pt x="211" y="116"/>
                    <a:pt x="210" y="116"/>
                  </a:cubicBezTo>
                  <a:cubicBezTo>
                    <a:pt x="204" y="113"/>
                    <a:pt x="199" y="110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84" y="104"/>
                    <a:pt x="180" y="102"/>
                    <a:pt x="180" y="102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62" y="151"/>
                    <a:pt x="162" y="151"/>
                    <a:pt x="162" y="151"/>
                  </a:cubicBezTo>
                  <a:cubicBezTo>
                    <a:pt x="155" y="172"/>
                    <a:pt x="155" y="172"/>
                    <a:pt x="155" y="172"/>
                  </a:cubicBezTo>
                  <a:cubicBezTo>
                    <a:pt x="154" y="172"/>
                    <a:pt x="154" y="172"/>
                    <a:pt x="154" y="172"/>
                  </a:cubicBezTo>
                  <a:cubicBezTo>
                    <a:pt x="156" y="168"/>
                    <a:pt x="157" y="165"/>
                    <a:pt x="157" y="163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2"/>
                    <a:pt x="153" y="129"/>
                    <a:pt x="151" y="127"/>
                  </a:cubicBezTo>
                  <a:cubicBezTo>
                    <a:pt x="154" y="127"/>
                    <a:pt x="156" y="125"/>
                    <a:pt x="156" y="123"/>
                  </a:cubicBezTo>
                  <a:cubicBezTo>
                    <a:pt x="157" y="115"/>
                    <a:pt x="157" y="115"/>
                    <a:pt x="157" y="115"/>
                  </a:cubicBezTo>
                  <a:cubicBezTo>
                    <a:pt x="157" y="112"/>
                    <a:pt x="155" y="110"/>
                    <a:pt x="153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5" y="110"/>
                    <a:pt x="133" y="112"/>
                    <a:pt x="133" y="115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5" y="125"/>
                    <a:pt x="137" y="127"/>
                    <a:pt x="139" y="127"/>
                  </a:cubicBezTo>
                  <a:cubicBezTo>
                    <a:pt x="137" y="129"/>
                    <a:pt x="136" y="132"/>
                    <a:pt x="136" y="135"/>
                  </a:cubicBezTo>
                  <a:cubicBezTo>
                    <a:pt x="133" y="163"/>
                    <a:pt x="133" y="163"/>
                    <a:pt x="133" y="163"/>
                  </a:cubicBezTo>
                  <a:cubicBezTo>
                    <a:pt x="133" y="165"/>
                    <a:pt x="134" y="168"/>
                    <a:pt x="136" y="172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28" y="151"/>
                    <a:pt x="128" y="151"/>
                    <a:pt x="128" y="151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111" y="102"/>
                    <a:pt x="106" y="104"/>
                    <a:pt x="97" y="108"/>
                  </a:cubicBezTo>
                  <a:cubicBezTo>
                    <a:pt x="97" y="108"/>
                    <a:pt x="96" y="108"/>
                    <a:pt x="96" y="109"/>
                  </a:cubicBezTo>
                  <a:cubicBezTo>
                    <a:pt x="91" y="110"/>
                    <a:pt x="87" y="113"/>
                    <a:pt x="81" y="116"/>
                  </a:cubicBezTo>
                  <a:cubicBezTo>
                    <a:pt x="80" y="116"/>
                    <a:pt x="79" y="117"/>
                    <a:pt x="78" y="117"/>
                  </a:cubicBezTo>
                  <a:cubicBezTo>
                    <a:pt x="60" y="128"/>
                    <a:pt x="69" y="148"/>
                    <a:pt x="69" y="148"/>
                  </a:cubicBezTo>
                  <a:cubicBezTo>
                    <a:pt x="69" y="148"/>
                    <a:pt x="84" y="207"/>
                    <a:pt x="90" y="232"/>
                  </a:cubicBezTo>
                  <a:cubicBezTo>
                    <a:pt x="91" y="233"/>
                    <a:pt x="91" y="234"/>
                    <a:pt x="91" y="234"/>
                  </a:cubicBezTo>
                  <a:cubicBezTo>
                    <a:pt x="97" y="257"/>
                    <a:pt x="114" y="257"/>
                    <a:pt x="114" y="257"/>
                  </a:cubicBezTo>
                  <a:cubicBezTo>
                    <a:pt x="176" y="257"/>
                    <a:pt x="176" y="257"/>
                    <a:pt x="176" y="257"/>
                  </a:cubicBezTo>
                  <a:cubicBezTo>
                    <a:pt x="176" y="257"/>
                    <a:pt x="193" y="257"/>
                    <a:pt x="199" y="234"/>
                  </a:cubicBezTo>
                  <a:cubicBezTo>
                    <a:pt x="199" y="234"/>
                    <a:pt x="200" y="233"/>
                    <a:pt x="200" y="232"/>
                  </a:cubicBezTo>
                  <a:cubicBezTo>
                    <a:pt x="207" y="207"/>
                    <a:pt x="222" y="148"/>
                    <a:pt x="222" y="148"/>
                  </a:cubicBezTo>
                  <a:cubicBezTo>
                    <a:pt x="222" y="148"/>
                    <a:pt x="230" y="128"/>
                    <a:pt x="212" y="1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2" name="&quot;없음&quot; 기호 103">
              <a:extLst>
                <a:ext uri="{FF2B5EF4-FFF2-40B4-BE49-F238E27FC236}">
                  <a16:creationId xmlns:a16="http://schemas.microsoft.com/office/drawing/2014/main" id="{8466F1A4-3CD4-4CAE-B7ED-477B76863919}"/>
                </a:ext>
              </a:extLst>
            </p:cNvPr>
            <p:cNvSpPr/>
            <p:nvPr/>
          </p:nvSpPr>
          <p:spPr>
            <a:xfrm>
              <a:off x="478631" y="4476875"/>
              <a:ext cx="421482" cy="421482"/>
            </a:xfrm>
            <a:prstGeom prst="noSmoking">
              <a:avLst>
                <a:gd name="adj" fmla="val 285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3" name="&quot;없음&quot; 기호 104">
              <a:extLst>
                <a:ext uri="{FF2B5EF4-FFF2-40B4-BE49-F238E27FC236}">
                  <a16:creationId xmlns:a16="http://schemas.microsoft.com/office/drawing/2014/main" id="{7CE25003-68AC-4F78-B4FC-A10BAF4971F8}"/>
                </a:ext>
              </a:extLst>
            </p:cNvPr>
            <p:cNvSpPr/>
            <p:nvPr/>
          </p:nvSpPr>
          <p:spPr>
            <a:xfrm>
              <a:off x="478631" y="5130925"/>
              <a:ext cx="421482" cy="421482"/>
            </a:xfrm>
            <a:prstGeom prst="noSmoking">
              <a:avLst>
                <a:gd name="adj" fmla="val 285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4" name="&quot;없음&quot; 기호 105">
              <a:extLst>
                <a:ext uri="{FF2B5EF4-FFF2-40B4-BE49-F238E27FC236}">
                  <a16:creationId xmlns:a16="http://schemas.microsoft.com/office/drawing/2014/main" id="{D90FEC23-3BE9-4BDF-9E2F-019441B4640E}"/>
                </a:ext>
              </a:extLst>
            </p:cNvPr>
            <p:cNvSpPr/>
            <p:nvPr/>
          </p:nvSpPr>
          <p:spPr>
            <a:xfrm>
              <a:off x="478631" y="5784975"/>
              <a:ext cx="421482" cy="421482"/>
            </a:xfrm>
            <a:prstGeom prst="noSmoking">
              <a:avLst>
                <a:gd name="adj" fmla="val 285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2F69B8E-4D7D-4B8B-B654-10B4256DB212}"/>
              </a:ext>
            </a:extLst>
          </p:cNvPr>
          <p:cNvGrpSpPr/>
          <p:nvPr/>
        </p:nvGrpSpPr>
        <p:grpSpPr>
          <a:xfrm>
            <a:off x="5916431" y="4708034"/>
            <a:ext cx="3694445" cy="1897066"/>
            <a:chOff x="5730240" y="4418644"/>
            <a:chExt cx="3694445" cy="1897066"/>
          </a:xfrm>
        </p:grpSpPr>
        <p:sp>
          <p:nvSpPr>
            <p:cNvPr id="132" name="모서리가 둥근 직사각형 140">
              <a:extLst>
                <a:ext uri="{FF2B5EF4-FFF2-40B4-BE49-F238E27FC236}">
                  <a16:creationId xmlns:a16="http://schemas.microsoft.com/office/drawing/2014/main" id="{7AA70EFF-D6E3-408D-BF83-40C719BCF6F1}"/>
                </a:ext>
              </a:extLst>
            </p:cNvPr>
            <p:cNvSpPr/>
            <p:nvPr/>
          </p:nvSpPr>
          <p:spPr>
            <a:xfrm>
              <a:off x="8488685" y="4418644"/>
              <a:ext cx="936000" cy="3589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3" name="모서리가 둥근 직사각형 141">
              <a:extLst>
                <a:ext uri="{FF2B5EF4-FFF2-40B4-BE49-F238E27FC236}">
                  <a16:creationId xmlns:a16="http://schemas.microsoft.com/office/drawing/2014/main" id="{9A2F56AF-9E32-4CB8-A75D-AFD764F66CEA}"/>
                </a:ext>
              </a:extLst>
            </p:cNvPr>
            <p:cNvSpPr/>
            <p:nvPr/>
          </p:nvSpPr>
          <p:spPr>
            <a:xfrm>
              <a:off x="8488682" y="4803184"/>
              <a:ext cx="936000" cy="3589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4" name="모서리가 둥근 직사각형 142">
              <a:extLst>
                <a:ext uri="{FF2B5EF4-FFF2-40B4-BE49-F238E27FC236}">
                  <a16:creationId xmlns:a16="http://schemas.microsoft.com/office/drawing/2014/main" id="{CBA5A01B-414F-4014-9227-963F3B7E5B0C}"/>
                </a:ext>
              </a:extLst>
            </p:cNvPr>
            <p:cNvSpPr/>
            <p:nvPr/>
          </p:nvSpPr>
          <p:spPr>
            <a:xfrm>
              <a:off x="8488680" y="5187723"/>
              <a:ext cx="936000" cy="3589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5" name="모서리가 둥근 직사각형 143">
              <a:extLst>
                <a:ext uri="{FF2B5EF4-FFF2-40B4-BE49-F238E27FC236}">
                  <a16:creationId xmlns:a16="http://schemas.microsoft.com/office/drawing/2014/main" id="{6EDBF741-95B4-49D3-BBBA-60076457A57A}"/>
                </a:ext>
              </a:extLst>
            </p:cNvPr>
            <p:cNvSpPr/>
            <p:nvPr/>
          </p:nvSpPr>
          <p:spPr>
            <a:xfrm>
              <a:off x="8488684" y="5572263"/>
              <a:ext cx="936000" cy="3589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6" name="모서리가 둥근 직사각형 144">
              <a:extLst>
                <a:ext uri="{FF2B5EF4-FFF2-40B4-BE49-F238E27FC236}">
                  <a16:creationId xmlns:a16="http://schemas.microsoft.com/office/drawing/2014/main" id="{2AC74BD6-5C17-4D5D-9274-790208D8D29D}"/>
                </a:ext>
              </a:extLst>
            </p:cNvPr>
            <p:cNvSpPr/>
            <p:nvPr/>
          </p:nvSpPr>
          <p:spPr>
            <a:xfrm>
              <a:off x="8488684" y="5956803"/>
              <a:ext cx="936000" cy="3589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7" name="모서리가 둥근 직사각형 145">
              <a:extLst>
                <a:ext uri="{FF2B5EF4-FFF2-40B4-BE49-F238E27FC236}">
                  <a16:creationId xmlns:a16="http://schemas.microsoft.com/office/drawing/2014/main" id="{5A51667D-0BC9-444F-8ADD-B5C61514E7CE}"/>
                </a:ext>
              </a:extLst>
            </p:cNvPr>
            <p:cNvSpPr/>
            <p:nvPr/>
          </p:nvSpPr>
          <p:spPr>
            <a:xfrm>
              <a:off x="5730240" y="4445000"/>
              <a:ext cx="923925" cy="1835150"/>
            </a:xfrm>
            <a:prstGeom prst="roundRect">
              <a:avLst>
                <a:gd name="adj" fmla="val 27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F6D45B23-88E9-4B98-AC51-ADC19576DC17}"/>
                </a:ext>
              </a:extLst>
            </p:cNvPr>
            <p:cNvCxnSpPr/>
            <p:nvPr/>
          </p:nvCxnSpPr>
          <p:spPr>
            <a:xfrm>
              <a:off x="6769100" y="5367176"/>
              <a:ext cx="1771550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35C81C5A-450A-4857-B8B6-97C961E04737}"/>
                </a:ext>
              </a:extLst>
            </p:cNvPr>
            <p:cNvGrpSpPr/>
            <p:nvPr/>
          </p:nvGrpSpPr>
          <p:grpSpPr>
            <a:xfrm>
              <a:off x="8299450" y="4597400"/>
              <a:ext cx="241300" cy="1555750"/>
              <a:chOff x="8299450" y="4597400"/>
              <a:chExt cx="241300" cy="1555750"/>
            </a:xfrm>
          </p:grpSpPr>
          <p:sp>
            <p:nvSpPr>
              <p:cNvPr id="199" name="자유형 207">
                <a:extLst>
                  <a:ext uri="{FF2B5EF4-FFF2-40B4-BE49-F238E27FC236}">
                    <a16:creationId xmlns:a16="http://schemas.microsoft.com/office/drawing/2014/main" id="{AFCE99F9-AEB7-4B93-929C-83DC95E01690}"/>
                  </a:ext>
                </a:extLst>
              </p:cNvPr>
              <p:cNvSpPr/>
              <p:nvPr/>
            </p:nvSpPr>
            <p:spPr>
              <a:xfrm>
                <a:off x="8299450" y="4597400"/>
                <a:ext cx="241300" cy="1555750"/>
              </a:xfrm>
              <a:custGeom>
                <a:avLst/>
                <a:gdLst>
                  <a:gd name="connsiteX0" fmla="*/ 228600 w 241300"/>
                  <a:gd name="connsiteY0" fmla="*/ 0 h 1555750"/>
                  <a:gd name="connsiteX1" fmla="*/ 0 w 241300"/>
                  <a:gd name="connsiteY1" fmla="*/ 0 h 1555750"/>
                  <a:gd name="connsiteX2" fmla="*/ 0 w 241300"/>
                  <a:gd name="connsiteY2" fmla="*/ 1555750 h 1555750"/>
                  <a:gd name="connsiteX3" fmla="*/ 241300 w 241300"/>
                  <a:gd name="connsiteY3" fmla="*/ 1555750 h 155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" h="1555750">
                    <a:moveTo>
                      <a:pt x="228600" y="0"/>
                    </a:moveTo>
                    <a:lnTo>
                      <a:pt x="0" y="0"/>
                    </a:lnTo>
                    <a:lnTo>
                      <a:pt x="0" y="1555750"/>
                    </a:lnTo>
                    <a:lnTo>
                      <a:pt x="241300" y="155575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C460CE96-2B31-4A83-B850-770D6D94879A}"/>
                  </a:ext>
                </a:extLst>
              </p:cNvPr>
              <p:cNvCxnSpPr/>
              <p:nvPr/>
            </p:nvCxnSpPr>
            <p:spPr>
              <a:xfrm>
                <a:off x="8299450" y="4982637"/>
                <a:ext cx="24120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933E3E20-D39E-4282-A36D-49E01FB31EB6}"/>
                  </a:ext>
                </a:extLst>
              </p:cNvPr>
              <p:cNvCxnSpPr/>
              <p:nvPr/>
            </p:nvCxnSpPr>
            <p:spPr>
              <a:xfrm>
                <a:off x="8299450" y="5751716"/>
                <a:ext cx="24120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0" name="TextBox 279">
              <a:extLst>
                <a:ext uri="{FF2B5EF4-FFF2-40B4-BE49-F238E27FC236}">
                  <a16:creationId xmlns:a16="http://schemas.microsoft.com/office/drawing/2014/main" id="{1A22E131-269A-434C-9566-B5297BE5D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1391" y="4526151"/>
              <a:ext cx="307777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270" h="1270"/>
            </a:sp3d>
          </p:spPr>
          <p:txBody>
            <a:bodyPr wrap="none" lIns="0" tIns="0" rIns="0" bIns="0" anchor="ctr">
              <a:spAutoFit/>
              <a:sp3d>
                <a:bevelT w="1270" h="1270"/>
              </a:sp3d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인터넷</a:t>
              </a:r>
            </a:p>
          </p:txBody>
        </p:sp>
        <p:sp>
          <p:nvSpPr>
            <p:cNvPr id="141" name="TextBox 279">
              <a:extLst>
                <a:ext uri="{FF2B5EF4-FFF2-40B4-BE49-F238E27FC236}">
                  <a16:creationId xmlns:a16="http://schemas.microsoft.com/office/drawing/2014/main" id="{5A6BCDD4-5D5F-4F98-A450-A814156CCD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1391" y="4913388"/>
              <a:ext cx="229230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270" h="1270"/>
            </a:sp3d>
          </p:spPr>
          <p:txBody>
            <a:bodyPr wrap="none" lIns="0" tIns="0" rIns="0" bIns="0" anchor="ctr">
              <a:spAutoFit/>
              <a:sp3d>
                <a:bevelT w="1270" h="1270"/>
              </a:sp3d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</a:p>
          </p:txBody>
        </p:sp>
        <p:sp>
          <p:nvSpPr>
            <p:cNvPr id="142" name="TextBox 279">
              <a:extLst>
                <a:ext uri="{FF2B5EF4-FFF2-40B4-BE49-F238E27FC236}">
                  <a16:creationId xmlns:a16="http://schemas.microsoft.com/office/drawing/2014/main" id="{674E8320-913F-4661-8C0E-642CB834B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1391" y="5297927"/>
              <a:ext cx="349455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270" h="1270"/>
            </a:sp3d>
          </p:spPr>
          <p:txBody>
            <a:bodyPr wrap="none" lIns="0" tIns="0" rIns="0" bIns="0" anchor="ctr">
              <a:spAutoFit/>
              <a:sp3d>
                <a:bevelT w="1270" h="1270"/>
              </a:sp3d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e-mail</a:t>
              </a:r>
            </a:p>
          </p:txBody>
        </p:sp>
        <p:sp>
          <p:nvSpPr>
            <p:cNvPr id="143" name="TextBox 279">
              <a:extLst>
                <a:ext uri="{FF2B5EF4-FFF2-40B4-BE49-F238E27FC236}">
                  <a16:creationId xmlns:a16="http://schemas.microsoft.com/office/drawing/2014/main" id="{60A588AD-3FA9-402D-81FB-36FA5D5EF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1391" y="5613217"/>
              <a:ext cx="410369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270" h="1270"/>
            </a:sp3d>
          </p:spPr>
          <p:txBody>
            <a:bodyPr wrap="none" lIns="0" tIns="0" rIns="0" bIns="0" anchor="ctr">
              <a:spAutoFit/>
              <a:sp3d>
                <a:bevelT w="1270" h="1270"/>
              </a:sp3d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개인정보</a:t>
              </a:r>
              <a:br>
                <a:rPr lang="ko-KR" altLang="en-US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진단</a:t>
              </a:r>
            </a:p>
          </p:txBody>
        </p:sp>
        <p:sp>
          <p:nvSpPr>
            <p:cNvPr id="144" name="TextBox 279">
              <a:extLst>
                <a:ext uri="{FF2B5EF4-FFF2-40B4-BE49-F238E27FC236}">
                  <a16:creationId xmlns:a16="http://schemas.microsoft.com/office/drawing/2014/main" id="{D29B6E9F-B7D1-4500-880C-5973DFE90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1391" y="6067007"/>
              <a:ext cx="410369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270" h="1270"/>
            </a:sp3d>
          </p:spPr>
          <p:txBody>
            <a:bodyPr wrap="none" lIns="0" tIns="0" rIns="0" bIns="0" anchor="ctr">
              <a:spAutoFit/>
              <a:sp3d>
                <a:bevelT w="1270" h="1270"/>
              </a:sp3d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출력보안</a:t>
              </a: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9DA297B3-537A-4D00-A13C-20670AF09E48}"/>
                </a:ext>
              </a:extLst>
            </p:cNvPr>
            <p:cNvGrpSpPr/>
            <p:nvPr/>
          </p:nvGrpSpPr>
          <p:grpSpPr>
            <a:xfrm>
              <a:off x="7488119" y="5050154"/>
              <a:ext cx="624844" cy="624842"/>
              <a:chOff x="7307576" y="4783487"/>
              <a:chExt cx="624844" cy="624842"/>
            </a:xfrm>
          </p:grpSpPr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3AD7D376-A190-4F10-A5F9-7337FFC1DCF8}"/>
                  </a:ext>
                </a:extLst>
              </p:cNvPr>
              <p:cNvSpPr/>
              <p:nvPr/>
            </p:nvSpPr>
            <p:spPr>
              <a:xfrm>
                <a:off x="7307576" y="4783487"/>
                <a:ext cx="624844" cy="624842"/>
              </a:xfrm>
              <a:prstGeom prst="ellipse">
                <a:avLst/>
              </a:prstGeom>
              <a:gradFill flip="none" rotWithShape="1">
                <a:gsLst>
                  <a:gs pos="32000">
                    <a:srgbClr val="2A80FE"/>
                  </a:gs>
                  <a:gs pos="0">
                    <a:srgbClr val="2A80FE"/>
                  </a:gs>
                  <a:gs pos="100000">
                    <a:srgbClr val="01E7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97" name="Freeform 15">
                <a:extLst>
                  <a:ext uri="{FF2B5EF4-FFF2-40B4-BE49-F238E27FC236}">
                    <a16:creationId xmlns:a16="http://schemas.microsoft.com/office/drawing/2014/main" id="{1C60B866-0BFA-4ADF-9776-2CA18901DF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29508" y="4871750"/>
                <a:ext cx="180980" cy="217814"/>
              </a:xfrm>
              <a:custGeom>
                <a:avLst/>
                <a:gdLst>
                  <a:gd name="T0" fmla="*/ 126 w 188"/>
                  <a:gd name="T1" fmla="*/ 115 h 227"/>
                  <a:gd name="T2" fmla="*/ 128 w 188"/>
                  <a:gd name="T3" fmla="*/ 102 h 227"/>
                  <a:gd name="T4" fmla="*/ 139 w 188"/>
                  <a:gd name="T5" fmla="*/ 79 h 227"/>
                  <a:gd name="T6" fmla="*/ 144 w 188"/>
                  <a:gd name="T7" fmla="*/ 60 h 227"/>
                  <a:gd name="T8" fmla="*/ 141 w 188"/>
                  <a:gd name="T9" fmla="*/ 40 h 227"/>
                  <a:gd name="T10" fmla="*/ 87 w 188"/>
                  <a:gd name="T11" fmla="*/ 0 h 227"/>
                  <a:gd name="T12" fmla="*/ 47 w 188"/>
                  <a:gd name="T13" fmla="*/ 53 h 227"/>
                  <a:gd name="T14" fmla="*/ 45 w 188"/>
                  <a:gd name="T15" fmla="*/ 69 h 227"/>
                  <a:gd name="T16" fmla="*/ 52 w 188"/>
                  <a:gd name="T17" fmla="*/ 86 h 227"/>
                  <a:gd name="T18" fmla="*/ 66 w 188"/>
                  <a:gd name="T19" fmla="*/ 110 h 227"/>
                  <a:gd name="T20" fmla="*/ 33 w 188"/>
                  <a:gd name="T21" fmla="*/ 124 h 227"/>
                  <a:gd name="T22" fmla="*/ 0 w 188"/>
                  <a:gd name="T23" fmla="*/ 219 h 227"/>
                  <a:gd name="T24" fmla="*/ 180 w 188"/>
                  <a:gd name="T25" fmla="*/ 227 h 227"/>
                  <a:gd name="T26" fmla="*/ 155 w 188"/>
                  <a:gd name="T27" fmla="*/ 124 h 227"/>
                  <a:gd name="T28" fmla="*/ 88 w 188"/>
                  <a:gd name="T29" fmla="*/ 133 h 227"/>
                  <a:gd name="T30" fmla="*/ 84 w 188"/>
                  <a:gd name="T31" fmla="*/ 149 h 227"/>
                  <a:gd name="T32" fmla="*/ 82 w 188"/>
                  <a:gd name="T33" fmla="*/ 148 h 227"/>
                  <a:gd name="T34" fmla="*/ 74 w 188"/>
                  <a:gd name="T35" fmla="*/ 137 h 227"/>
                  <a:gd name="T36" fmla="*/ 75 w 188"/>
                  <a:gd name="T37" fmla="*/ 119 h 227"/>
                  <a:gd name="T38" fmla="*/ 84 w 188"/>
                  <a:gd name="T39" fmla="*/ 121 h 227"/>
                  <a:gd name="T40" fmla="*/ 86 w 188"/>
                  <a:gd name="T41" fmla="*/ 130 h 227"/>
                  <a:gd name="T42" fmla="*/ 100 w 188"/>
                  <a:gd name="T43" fmla="*/ 133 h 227"/>
                  <a:gd name="T44" fmla="*/ 102 w 188"/>
                  <a:gd name="T45" fmla="*/ 130 h 227"/>
                  <a:gd name="T46" fmla="*/ 104 w 188"/>
                  <a:gd name="T47" fmla="*/ 121 h 227"/>
                  <a:gd name="T48" fmla="*/ 113 w 188"/>
                  <a:gd name="T49" fmla="*/ 119 h 227"/>
                  <a:gd name="T50" fmla="*/ 114 w 188"/>
                  <a:gd name="T51" fmla="*/ 137 h 227"/>
                  <a:gd name="T52" fmla="*/ 107 w 188"/>
                  <a:gd name="T53" fmla="*/ 148 h 227"/>
                  <a:gd name="T54" fmla="*/ 104 w 188"/>
                  <a:gd name="T55" fmla="*/ 149 h 227"/>
                  <a:gd name="T56" fmla="*/ 100 w 188"/>
                  <a:gd name="T57" fmla="*/ 133 h 227"/>
                  <a:gd name="T58" fmla="*/ 62 w 188"/>
                  <a:gd name="T59" fmla="*/ 72 h 227"/>
                  <a:gd name="T60" fmla="*/ 58 w 188"/>
                  <a:gd name="T61" fmla="*/ 68 h 227"/>
                  <a:gd name="T62" fmla="*/ 61 w 188"/>
                  <a:gd name="T63" fmla="*/ 61 h 227"/>
                  <a:gd name="T64" fmla="*/ 62 w 188"/>
                  <a:gd name="T65" fmla="*/ 56 h 227"/>
                  <a:gd name="T66" fmla="*/ 82 w 188"/>
                  <a:gd name="T67" fmla="*/ 49 h 227"/>
                  <a:gd name="T68" fmla="*/ 112 w 188"/>
                  <a:gd name="T69" fmla="*/ 62 h 227"/>
                  <a:gd name="T70" fmla="*/ 125 w 188"/>
                  <a:gd name="T71" fmla="*/ 60 h 227"/>
                  <a:gd name="T72" fmla="*/ 127 w 188"/>
                  <a:gd name="T73" fmla="*/ 61 h 227"/>
                  <a:gd name="T74" fmla="*/ 130 w 188"/>
                  <a:gd name="T75" fmla="*/ 68 h 227"/>
                  <a:gd name="T76" fmla="*/ 126 w 188"/>
                  <a:gd name="T77" fmla="*/ 72 h 227"/>
                  <a:gd name="T78" fmla="*/ 117 w 188"/>
                  <a:gd name="T79" fmla="*/ 94 h 227"/>
                  <a:gd name="T80" fmla="*/ 87 w 188"/>
                  <a:gd name="T81" fmla="*/ 108 h 227"/>
                  <a:gd name="T82" fmla="*/ 62 w 188"/>
                  <a:gd name="T83" fmla="*/ 73 h 227"/>
                  <a:gd name="T84" fmla="*/ 62 w 188"/>
                  <a:gd name="T85" fmla="*/ 7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8" h="227">
                    <a:moveTo>
                      <a:pt x="155" y="124"/>
                    </a:moveTo>
                    <a:cubicBezTo>
                      <a:pt x="126" y="115"/>
                      <a:pt x="126" y="115"/>
                      <a:pt x="126" y="115"/>
                    </a:cubicBezTo>
                    <a:cubicBezTo>
                      <a:pt x="126" y="113"/>
                      <a:pt x="124" y="111"/>
                      <a:pt x="122" y="110"/>
                    </a:cubicBezTo>
                    <a:cubicBezTo>
                      <a:pt x="124" y="107"/>
                      <a:pt x="126" y="105"/>
                      <a:pt x="128" y="102"/>
                    </a:cubicBezTo>
                    <a:cubicBezTo>
                      <a:pt x="131" y="97"/>
                      <a:pt x="134" y="91"/>
                      <a:pt x="137" y="86"/>
                    </a:cubicBezTo>
                    <a:cubicBezTo>
                      <a:pt x="138" y="84"/>
                      <a:pt x="138" y="81"/>
                      <a:pt x="139" y="79"/>
                    </a:cubicBezTo>
                    <a:cubicBezTo>
                      <a:pt x="142" y="77"/>
                      <a:pt x="144" y="73"/>
                      <a:pt x="144" y="69"/>
                    </a:cubicBezTo>
                    <a:cubicBezTo>
                      <a:pt x="144" y="60"/>
                      <a:pt x="144" y="60"/>
                      <a:pt x="144" y="60"/>
                    </a:cubicBezTo>
                    <a:cubicBezTo>
                      <a:pt x="144" y="58"/>
                      <a:pt x="143" y="55"/>
                      <a:pt x="141" y="53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18"/>
                      <a:pt x="123" y="0"/>
                      <a:pt x="101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65" y="0"/>
                      <a:pt x="47" y="18"/>
                      <a:pt x="47" y="40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45" y="55"/>
                      <a:pt x="45" y="58"/>
                      <a:pt x="45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73"/>
                      <a:pt x="46" y="77"/>
                      <a:pt x="49" y="79"/>
                    </a:cubicBezTo>
                    <a:cubicBezTo>
                      <a:pt x="50" y="81"/>
                      <a:pt x="51" y="84"/>
                      <a:pt x="52" y="86"/>
                    </a:cubicBezTo>
                    <a:cubicBezTo>
                      <a:pt x="54" y="91"/>
                      <a:pt x="57" y="97"/>
                      <a:pt x="60" y="102"/>
                    </a:cubicBezTo>
                    <a:cubicBezTo>
                      <a:pt x="62" y="105"/>
                      <a:pt x="64" y="107"/>
                      <a:pt x="66" y="110"/>
                    </a:cubicBezTo>
                    <a:cubicBezTo>
                      <a:pt x="64" y="111"/>
                      <a:pt x="63" y="113"/>
                      <a:pt x="62" y="115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12" y="130"/>
                      <a:pt x="0" y="218"/>
                      <a:pt x="0" y="218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24"/>
                      <a:pt x="4" y="227"/>
                      <a:pt x="8" y="227"/>
                    </a:cubicBezTo>
                    <a:cubicBezTo>
                      <a:pt x="180" y="227"/>
                      <a:pt x="180" y="227"/>
                      <a:pt x="180" y="227"/>
                    </a:cubicBezTo>
                    <a:cubicBezTo>
                      <a:pt x="185" y="227"/>
                      <a:pt x="188" y="224"/>
                      <a:pt x="188" y="219"/>
                    </a:cubicBezTo>
                    <a:cubicBezTo>
                      <a:pt x="188" y="216"/>
                      <a:pt x="176" y="130"/>
                      <a:pt x="155" y="124"/>
                    </a:cubicBezTo>
                    <a:close/>
                    <a:moveTo>
                      <a:pt x="87" y="131"/>
                    </a:moveTo>
                    <a:cubicBezTo>
                      <a:pt x="88" y="132"/>
                      <a:pt x="88" y="132"/>
                      <a:pt x="88" y="133"/>
                    </a:cubicBezTo>
                    <a:cubicBezTo>
                      <a:pt x="86" y="147"/>
                      <a:pt x="86" y="147"/>
                      <a:pt x="86" y="147"/>
                    </a:cubicBezTo>
                    <a:cubicBezTo>
                      <a:pt x="86" y="148"/>
                      <a:pt x="85" y="149"/>
                      <a:pt x="84" y="149"/>
                    </a:cubicBezTo>
                    <a:cubicBezTo>
                      <a:pt x="84" y="149"/>
                      <a:pt x="84" y="149"/>
                      <a:pt x="84" y="149"/>
                    </a:cubicBezTo>
                    <a:cubicBezTo>
                      <a:pt x="83" y="149"/>
                      <a:pt x="82" y="149"/>
                      <a:pt x="82" y="148"/>
                    </a:cubicBezTo>
                    <a:cubicBezTo>
                      <a:pt x="74" y="139"/>
                      <a:pt x="74" y="139"/>
                      <a:pt x="74" y="139"/>
                    </a:cubicBezTo>
                    <a:cubicBezTo>
                      <a:pt x="74" y="138"/>
                      <a:pt x="74" y="138"/>
                      <a:pt x="74" y="137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4" y="121"/>
                      <a:pt x="74" y="120"/>
                      <a:pt x="75" y="119"/>
                    </a:cubicBezTo>
                    <a:cubicBezTo>
                      <a:pt x="76" y="119"/>
                      <a:pt x="77" y="119"/>
                      <a:pt x="78" y="119"/>
                    </a:cubicBezTo>
                    <a:cubicBezTo>
                      <a:pt x="80" y="120"/>
                      <a:pt x="82" y="121"/>
                      <a:pt x="84" y="121"/>
                    </a:cubicBezTo>
                    <a:cubicBezTo>
                      <a:pt x="85" y="122"/>
                      <a:pt x="86" y="123"/>
                      <a:pt x="86" y="124"/>
                    </a:cubicBezTo>
                    <a:cubicBezTo>
                      <a:pt x="86" y="130"/>
                      <a:pt x="86" y="130"/>
                      <a:pt x="86" y="130"/>
                    </a:cubicBezTo>
                    <a:cubicBezTo>
                      <a:pt x="86" y="131"/>
                      <a:pt x="87" y="131"/>
                      <a:pt x="87" y="131"/>
                    </a:cubicBezTo>
                    <a:close/>
                    <a:moveTo>
                      <a:pt x="100" y="133"/>
                    </a:moveTo>
                    <a:cubicBezTo>
                      <a:pt x="100" y="132"/>
                      <a:pt x="101" y="132"/>
                      <a:pt x="101" y="131"/>
                    </a:cubicBezTo>
                    <a:cubicBezTo>
                      <a:pt x="101" y="131"/>
                      <a:pt x="102" y="131"/>
                      <a:pt x="102" y="130"/>
                    </a:cubicBezTo>
                    <a:cubicBezTo>
                      <a:pt x="102" y="124"/>
                      <a:pt x="102" y="124"/>
                      <a:pt x="102" y="124"/>
                    </a:cubicBezTo>
                    <a:cubicBezTo>
                      <a:pt x="102" y="123"/>
                      <a:pt x="103" y="122"/>
                      <a:pt x="104" y="121"/>
                    </a:cubicBezTo>
                    <a:cubicBezTo>
                      <a:pt x="106" y="121"/>
                      <a:pt x="108" y="120"/>
                      <a:pt x="111" y="119"/>
                    </a:cubicBezTo>
                    <a:cubicBezTo>
                      <a:pt x="111" y="119"/>
                      <a:pt x="112" y="119"/>
                      <a:pt x="113" y="119"/>
                    </a:cubicBezTo>
                    <a:cubicBezTo>
                      <a:pt x="114" y="120"/>
                      <a:pt x="114" y="121"/>
                      <a:pt x="114" y="121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4" y="138"/>
                      <a:pt x="114" y="138"/>
                      <a:pt x="114" y="139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6" y="149"/>
                      <a:pt x="105" y="149"/>
                      <a:pt x="104" y="149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103" y="149"/>
                      <a:pt x="102" y="148"/>
                      <a:pt x="102" y="147"/>
                    </a:cubicBezTo>
                    <a:lnTo>
                      <a:pt x="100" y="133"/>
                    </a:lnTo>
                    <a:close/>
                    <a:moveTo>
                      <a:pt x="62" y="73"/>
                    </a:moveTo>
                    <a:cubicBezTo>
                      <a:pt x="62" y="72"/>
                      <a:pt x="62" y="72"/>
                      <a:pt x="62" y="72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58" y="69"/>
                      <a:pt x="58" y="68"/>
                    </a:cubicBezTo>
                    <a:cubicBezTo>
                      <a:pt x="58" y="63"/>
                      <a:pt x="58" y="63"/>
                      <a:pt x="58" y="63"/>
                    </a:cubicBezTo>
                    <a:cubicBezTo>
                      <a:pt x="58" y="62"/>
                      <a:pt x="60" y="61"/>
                      <a:pt x="61" y="61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55"/>
                      <a:pt x="63" y="54"/>
                      <a:pt x="64" y="54"/>
                    </a:cubicBezTo>
                    <a:cubicBezTo>
                      <a:pt x="67" y="52"/>
                      <a:pt x="74" y="49"/>
                      <a:pt x="82" y="49"/>
                    </a:cubicBezTo>
                    <a:cubicBezTo>
                      <a:pt x="88" y="49"/>
                      <a:pt x="92" y="51"/>
                      <a:pt x="96" y="55"/>
                    </a:cubicBezTo>
                    <a:cubicBezTo>
                      <a:pt x="101" y="60"/>
                      <a:pt x="106" y="62"/>
                      <a:pt x="112" y="62"/>
                    </a:cubicBezTo>
                    <a:cubicBezTo>
                      <a:pt x="115" y="62"/>
                      <a:pt x="119" y="61"/>
                      <a:pt x="122" y="60"/>
                    </a:cubicBezTo>
                    <a:cubicBezTo>
                      <a:pt x="123" y="59"/>
                      <a:pt x="124" y="59"/>
                      <a:pt x="125" y="60"/>
                    </a:cubicBezTo>
                    <a:cubicBezTo>
                      <a:pt x="125" y="60"/>
                      <a:pt x="126" y="60"/>
                      <a:pt x="126" y="61"/>
                    </a:cubicBezTo>
                    <a:cubicBezTo>
                      <a:pt x="127" y="61"/>
                      <a:pt x="127" y="61"/>
                      <a:pt x="127" y="61"/>
                    </a:cubicBezTo>
                    <a:cubicBezTo>
                      <a:pt x="129" y="61"/>
                      <a:pt x="130" y="62"/>
                      <a:pt x="130" y="63"/>
                    </a:cubicBezTo>
                    <a:cubicBezTo>
                      <a:pt x="130" y="68"/>
                      <a:pt x="130" y="68"/>
                      <a:pt x="130" y="68"/>
                    </a:cubicBezTo>
                    <a:cubicBezTo>
                      <a:pt x="130" y="69"/>
                      <a:pt x="129" y="69"/>
                      <a:pt x="129" y="70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25" y="79"/>
                      <a:pt x="122" y="87"/>
                      <a:pt x="117" y="94"/>
                    </a:cubicBezTo>
                    <a:cubicBezTo>
                      <a:pt x="110" y="103"/>
                      <a:pt x="104" y="108"/>
                      <a:pt x="101" y="108"/>
                    </a:cubicBezTo>
                    <a:cubicBezTo>
                      <a:pt x="87" y="108"/>
                      <a:pt x="87" y="108"/>
                      <a:pt x="87" y="108"/>
                    </a:cubicBezTo>
                    <a:cubicBezTo>
                      <a:pt x="84" y="108"/>
                      <a:pt x="78" y="103"/>
                      <a:pt x="72" y="94"/>
                    </a:cubicBezTo>
                    <a:cubicBezTo>
                      <a:pt x="67" y="87"/>
                      <a:pt x="63" y="79"/>
                      <a:pt x="62" y="73"/>
                    </a:cubicBezTo>
                    <a:close/>
                    <a:moveTo>
                      <a:pt x="62" y="73"/>
                    </a:moveTo>
                    <a:cubicBezTo>
                      <a:pt x="62" y="73"/>
                      <a:pt x="62" y="73"/>
                      <a:pt x="62" y="7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98" name="TextBox 279">
                <a:extLst>
                  <a:ext uri="{FF2B5EF4-FFF2-40B4-BE49-F238E27FC236}">
                    <a16:creationId xmlns:a16="http://schemas.microsoft.com/office/drawing/2014/main" id="{C1E0ADA1-FD11-4AA8-B8C1-762CE997A1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42065" y="5126316"/>
                <a:ext cx="355867" cy="1615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270" h="1270"/>
              </a:sp3d>
            </p:spPr>
            <p:txBody>
              <a:bodyPr wrap="none" lIns="0" tIns="0" rIns="0" bIns="0" anchor="ctr">
                <a:spAutoFit/>
                <a:sp3d>
                  <a:bevelT w="1270" h="1270"/>
                </a:sp3d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050" b="1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개발자</a:t>
                </a:r>
              </a:p>
            </p:txBody>
          </p:sp>
        </p:grpSp>
        <p:sp>
          <p:nvSpPr>
            <p:cNvPr id="146" name="TextBox 279">
              <a:extLst>
                <a:ext uri="{FF2B5EF4-FFF2-40B4-BE49-F238E27FC236}">
                  <a16:creationId xmlns:a16="http://schemas.microsoft.com/office/drawing/2014/main" id="{0C51BF93-CFEE-4EF3-B509-DC538ED39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7536" y="4543862"/>
              <a:ext cx="646011" cy="4154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270" h="1270"/>
            </a:sp3d>
          </p:spPr>
          <p:txBody>
            <a:bodyPr wrap="none" lIns="0" tIns="0" rIns="0" bIns="0" anchor="ctr">
              <a:spAutoFit/>
              <a:sp3d>
                <a:bevelT w="1270" h="1270"/>
              </a:sp3d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USB, </a:t>
              </a:r>
              <a:r>
                <a:rPr lang="ko-KR" altLang="en-US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이메일</a:t>
              </a:r>
              <a:br>
                <a:rPr lang="ko-KR" altLang="en-US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외부차단</a:t>
              </a:r>
              <a:r>
                <a:rPr lang="en-US" altLang="ko-KR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SW</a:t>
              </a:r>
              <a:br>
                <a:rPr lang="en-US" altLang="ko-KR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9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자체확보 적용</a:t>
              </a:r>
            </a:p>
          </p:txBody>
        </p:sp>
        <p:sp>
          <p:nvSpPr>
            <p:cNvPr id="147" name="TextBox 279">
              <a:extLst>
                <a:ext uri="{FF2B5EF4-FFF2-40B4-BE49-F238E27FC236}">
                  <a16:creationId xmlns:a16="http://schemas.microsoft.com/office/drawing/2014/main" id="{240E1147-4895-479B-B59B-DFA2AD204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7535" y="5757312"/>
              <a:ext cx="646011" cy="5539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270" h="1270"/>
            </a:sp3d>
          </p:spPr>
          <p:txBody>
            <a:bodyPr wrap="none" lIns="0" tIns="0" rIns="0" bIns="0" anchor="ctr">
              <a:spAutoFit/>
              <a:sp3d>
                <a:bevelT w="1270" h="1270"/>
              </a:sp3d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>
                  <a:solidFill>
                    <a:srgbClr val="FF4C1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 기간내</a:t>
              </a:r>
              <a:br>
                <a:rPr lang="ko-KR" altLang="en-US" sz="900" b="1">
                  <a:solidFill>
                    <a:srgbClr val="FF4C1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900" b="1">
                  <a:solidFill>
                    <a:srgbClr val="FF4C1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인터넷망 분리</a:t>
              </a:r>
              <a:br>
                <a:rPr lang="ko-KR" altLang="en-US" sz="900" b="1">
                  <a:solidFill>
                    <a:srgbClr val="FF4C1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900" b="1">
                  <a:solidFill>
                    <a:srgbClr val="FF4C1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비인가 </a:t>
              </a:r>
              <a:r>
                <a:rPr lang="en-US" altLang="ko-KR" sz="900" b="1">
                  <a:solidFill>
                    <a:srgbClr val="FF4C1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br>
                <a:rPr lang="en-US" altLang="ko-KR" sz="900" b="1">
                  <a:solidFill>
                    <a:srgbClr val="FF4C1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900" b="1">
                  <a:solidFill>
                    <a:srgbClr val="FF4C1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원천봉쇄</a:t>
              </a:r>
            </a:p>
          </p:txBody>
        </p: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6348F7A6-CE4C-42AB-8ADE-3C3020FE3855}"/>
                </a:ext>
              </a:extLst>
            </p:cNvPr>
            <p:cNvGrpSpPr/>
            <p:nvPr/>
          </p:nvGrpSpPr>
          <p:grpSpPr>
            <a:xfrm>
              <a:off x="6923406" y="4673600"/>
              <a:ext cx="391794" cy="1377950"/>
              <a:chOff x="6853556" y="4673600"/>
              <a:chExt cx="391794" cy="1377950"/>
            </a:xfrm>
          </p:grpSpPr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52CAAFB8-8EE1-4773-8EDE-AEEA62FDA79B}"/>
                  </a:ext>
                </a:extLst>
              </p:cNvPr>
              <p:cNvGrpSpPr/>
              <p:nvPr/>
            </p:nvGrpSpPr>
            <p:grpSpPr>
              <a:xfrm>
                <a:off x="6853556" y="4673600"/>
                <a:ext cx="391794" cy="1377950"/>
                <a:chOff x="6853556" y="4673600"/>
                <a:chExt cx="391794" cy="1377950"/>
              </a:xfrm>
            </p:grpSpPr>
            <p:sp>
              <p:nvSpPr>
                <p:cNvPr id="192" name="모서리가 둥근 직사각형 200">
                  <a:extLst>
                    <a:ext uri="{FF2B5EF4-FFF2-40B4-BE49-F238E27FC236}">
                      <a16:creationId xmlns:a16="http://schemas.microsoft.com/office/drawing/2014/main" id="{922EFCF6-EEF0-4B25-A4FE-D149CC64866F}"/>
                    </a:ext>
                  </a:extLst>
                </p:cNvPr>
                <p:cNvSpPr/>
                <p:nvPr/>
              </p:nvSpPr>
              <p:spPr>
                <a:xfrm>
                  <a:off x="6853556" y="4673600"/>
                  <a:ext cx="391794" cy="13779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96B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7A1293CE-5FDA-4565-A364-13A09155AE5A}"/>
                    </a:ext>
                  </a:extLst>
                </p:cNvPr>
                <p:cNvGrpSpPr/>
                <p:nvPr/>
              </p:nvGrpSpPr>
              <p:grpSpPr>
                <a:xfrm>
                  <a:off x="6958082" y="4941987"/>
                  <a:ext cx="182743" cy="841177"/>
                  <a:chOff x="6958082" y="4832536"/>
                  <a:chExt cx="182743" cy="841177"/>
                </a:xfrm>
              </p:grpSpPr>
              <p:sp>
                <p:nvSpPr>
                  <p:cNvPr id="194" name="TextBox 279">
                    <a:extLst>
                      <a:ext uri="{FF2B5EF4-FFF2-40B4-BE49-F238E27FC236}">
                        <a16:creationId xmlns:a16="http://schemas.microsoft.com/office/drawing/2014/main" id="{069EB468-5FC6-494D-9258-B558F84299E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58082" y="4832536"/>
                    <a:ext cx="182743" cy="24622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p:spPr>
                <p:txBody>
                  <a:bodyPr wrap="none" lIns="0" tIns="0" rIns="0" bIns="0" anchor="ctr">
                    <a:spAutoFit/>
                    <a:sp3d>
                      <a:bevelT w="1270" h="1270"/>
                    </a:sp3d>
                  </a:bodyPr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ko-KR" altLang="en-US" sz="800" b="1">
                        <a:solidFill>
                          <a:prstClr val="white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  <a:t>접근</a:t>
                    </a:r>
                    <a:br>
                      <a:rPr lang="ko-KR" altLang="en-US" sz="800" b="1">
                        <a:solidFill>
                          <a:prstClr val="white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</a:br>
                    <a:r>
                      <a:rPr lang="ko-KR" altLang="en-US" sz="800" b="1">
                        <a:solidFill>
                          <a:prstClr val="white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  <a:t>제어</a:t>
                    </a:r>
                  </a:p>
                </p:txBody>
              </p:sp>
              <p:sp>
                <p:nvSpPr>
                  <p:cNvPr id="195" name="TextBox 279">
                    <a:extLst>
                      <a:ext uri="{FF2B5EF4-FFF2-40B4-BE49-F238E27FC236}">
                        <a16:creationId xmlns:a16="http://schemas.microsoft.com/office/drawing/2014/main" id="{DECDA35B-BF95-4DEE-990D-61963415F0E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58082" y="5304381"/>
                    <a:ext cx="182743" cy="369332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p:spPr>
                <p:txBody>
                  <a:bodyPr wrap="none" lIns="0" tIns="0" rIns="0" bIns="0" anchor="ctr">
                    <a:spAutoFit/>
                    <a:sp3d>
                      <a:bevelT w="1270" h="1270"/>
                    </a:sp3d>
                  </a:bodyPr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ko-KR" altLang="en-US" sz="800" b="1">
                        <a:solidFill>
                          <a:prstClr val="white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  <a:t>출력</a:t>
                    </a:r>
                    <a:br>
                      <a:rPr lang="ko-KR" altLang="en-US" sz="800" b="1">
                        <a:solidFill>
                          <a:prstClr val="white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</a:br>
                    <a:r>
                      <a:rPr lang="ko-KR" altLang="en-US" sz="800" b="1">
                        <a:solidFill>
                          <a:prstClr val="white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  <a:t>정보</a:t>
                    </a:r>
                    <a:br>
                      <a:rPr lang="ko-KR" altLang="en-US" sz="800" b="1">
                        <a:solidFill>
                          <a:prstClr val="white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</a:br>
                    <a:r>
                      <a:rPr lang="ko-KR" altLang="en-US" sz="800" b="1">
                        <a:solidFill>
                          <a:prstClr val="white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  <a:t>관리</a:t>
                    </a:r>
                  </a:p>
                </p:txBody>
              </p:sp>
            </p:grpSp>
          </p:grp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0389A2D5-76DF-4359-BBB5-52C7F8622C55}"/>
                  </a:ext>
                </a:extLst>
              </p:cNvPr>
              <p:cNvCxnSpPr/>
              <p:nvPr/>
            </p:nvCxnSpPr>
            <p:spPr>
              <a:xfrm>
                <a:off x="6923453" y="5295900"/>
                <a:ext cx="25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EFDA6E9-AF0E-4FF1-9539-A6A671311820}"/>
                </a:ext>
              </a:extLst>
            </p:cNvPr>
            <p:cNvGrpSpPr/>
            <p:nvPr/>
          </p:nvGrpSpPr>
          <p:grpSpPr>
            <a:xfrm>
              <a:off x="6521550" y="4711700"/>
              <a:ext cx="241200" cy="1301750"/>
              <a:chOff x="6521550" y="4711700"/>
              <a:chExt cx="241200" cy="1301750"/>
            </a:xfrm>
          </p:grpSpPr>
          <p:sp>
            <p:nvSpPr>
              <p:cNvPr id="187" name="자유형 195">
                <a:extLst>
                  <a:ext uri="{FF2B5EF4-FFF2-40B4-BE49-F238E27FC236}">
                    <a16:creationId xmlns:a16="http://schemas.microsoft.com/office/drawing/2014/main" id="{70AC231F-45BB-417B-A911-754A635D25DB}"/>
                  </a:ext>
                </a:extLst>
              </p:cNvPr>
              <p:cNvSpPr/>
              <p:nvPr/>
            </p:nvSpPr>
            <p:spPr>
              <a:xfrm flipH="1">
                <a:off x="6578600" y="4711700"/>
                <a:ext cx="184150" cy="1301750"/>
              </a:xfrm>
              <a:custGeom>
                <a:avLst/>
                <a:gdLst>
                  <a:gd name="connsiteX0" fmla="*/ 228600 w 241300"/>
                  <a:gd name="connsiteY0" fmla="*/ 0 h 1555750"/>
                  <a:gd name="connsiteX1" fmla="*/ 0 w 241300"/>
                  <a:gd name="connsiteY1" fmla="*/ 0 h 1555750"/>
                  <a:gd name="connsiteX2" fmla="*/ 0 w 241300"/>
                  <a:gd name="connsiteY2" fmla="*/ 1555750 h 1555750"/>
                  <a:gd name="connsiteX3" fmla="*/ 241300 w 241300"/>
                  <a:gd name="connsiteY3" fmla="*/ 1555750 h 155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" h="1555750">
                    <a:moveTo>
                      <a:pt x="228600" y="0"/>
                    </a:moveTo>
                    <a:lnTo>
                      <a:pt x="0" y="0"/>
                    </a:lnTo>
                    <a:lnTo>
                      <a:pt x="0" y="1555750"/>
                    </a:lnTo>
                    <a:lnTo>
                      <a:pt x="241300" y="155575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6308349E-35F9-4E4C-8D8B-D573D26F2088}"/>
                  </a:ext>
                </a:extLst>
              </p:cNvPr>
              <p:cNvCxnSpPr/>
              <p:nvPr/>
            </p:nvCxnSpPr>
            <p:spPr>
              <a:xfrm>
                <a:off x="6521550" y="5141387"/>
                <a:ext cx="24120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9" name="직선 연결선 188">
                <a:extLst>
                  <a:ext uri="{FF2B5EF4-FFF2-40B4-BE49-F238E27FC236}">
                    <a16:creationId xmlns:a16="http://schemas.microsoft.com/office/drawing/2014/main" id="{E341B4EF-B628-426A-A4D7-243189C42610}"/>
                  </a:ext>
                </a:extLst>
              </p:cNvPr>
              <p:cNvCxnSpPr/>
              <p:nvPr/>
            </p:nvCxnSpPr>
            <p:spPr>
              <a:xfrm>
                <a:off x="6521550" y="5573187"/>
                <a:ext cx="24120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3431D553-EB44-417B-890A-1A6F8A472F7D}"/>
                </a:ext>
              </a:extLst>
            </p:cNvPr>
            <p:cNvGrpSpPr/>
            <p:nvPr/>
          </p:nvGrpSpPr>
          <p:grpSpPr>
            <a:xfrm>
              <a:off x="5796123" y="4512088"/>
              <a:ext cx="792159" cy="1700975"/>
              <a:chOff x="5933283" y="4490244"/>
              <a:chExt cx="792159" cy="1700975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C439C617-D88A-4C4F-AD75-3AB9BF0D9A20}"/>
                  </a:ext>
                </a:extLst>
              </p:cNvPr>
              <p:cNvGrpSpPr/>
              <p:nvPr/>
            </p:nvGrpSpPr>
            <p:grpSpPr>
              <a:xfrm>
                <a:off x="5933283" y="4490244"/>
                <a:ext cx="792159" cy="402400"/>
                <a:chOff x="5946779" y="4445000"/>
                <a:chExt cx="792159" cy="402400"/>
              </a:xfrm>
            </p:grpSpPr>
            <p:sp>
              <p:nvSpPr>
                <p:cNvPr id="184" name="모서리가 둥근 직사각형 192">
                  <a:extLst>
                    <a:ext uri="{FF2B5EF4-FFF2-40B4-BE49-F238E27FC236}">
                      <a16:creationId xmlns:a16="http://schemas.microsoft.com/office/drawing/2014/main" id="{BA4FE751-32F7-4A65-8C43-DCE8D5502F71}"/>
                    </a:ext>
                  </a:extLst>
                </p:cNvPr>
                <p:cNvSpPr/>
                <p:nvPr/>
              </p:nvSpPr>
              <p:spPr>
                <a:xfrm>
                  <a:off x="5946779" y="4445000"/>
                  <a:ext cx="792159" cy="402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185" name="Freeform 11">
                  <a:extLst>
                    <a:ext uri="{FF2B5EF4-FFF2-40B4-BE49-F238E27FC236}">
                      <a16:creationId xmlns:a16="http://schemas.microsoft.com/office/drawing/2014/main" id="{F4048710-DA24-4739-B612-F8C7DD42BB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1298" y="4540701"/>
                  <a:ext cx="293784" cy="210998"/>
                </a:xfrm>
                <a:custGeom>
                  <a:avLst/>
                  <a:gdLst>
                    <a:gd name="T0" fmla="*/ 87 w 243"/>
                    <a:gd name="T1" fmla="*/ 4 h 174"/>
                    <a:gd name="T2" fmla="*/ 153 w 243"/>
                    <a:gd name="T3" fmla="*/ 173 h 174"/>
                    <a:gd name="T4" fmla="*/ 153 w 243"/>
                    <a:gd name="T5" fmla="*/ 0 h 174"/>
                    <a:gd name="T6" fmla="*/ 122 w 243"/>
                    <a:gd name="T7" fmla="*/ 111 h 174"/>
                    <a:gd name="T8" fmla="*/ 147 w 243"/>
                    <a:gd name="T9" fmla="*/ 85 h 174"/>
                    <a:gd name="T10" fmla="*/ 97 w 243"/>
                    <a:gd name="T11" fmla="*/ 85 h 174"/>
                    <a:gd name="T12" fmla="*/ 143 w 243"/>
                    <a:gd name="T13" fmla="*/ 77 h 174"/>
                    <a:gd name="T14" fmla="*/ 147 w 243"/>
                    <a:gd name="T15" fmla="*/ 65 h 174"/>
                    <a:gd name="T16" fmla="*/ 97 w 243"/>
                    <a:gd name="T17" fmla="*/ 65 h 174"/>
                    <a:gd name="T18" fmla="*/ 143 w 243"/>
                    <a:gd name="T19" fmla="*/ 57 h 174"/>
                    <a:gd name="T20" fmla="*/ 147 w 243"/>
                    <a:gd name="T21" fmla="*/ 45 h 174"/>
                    <a:gd name="T22" fmla="*/ 97 w 243"/>
                    <a:gd name="T23" fmla="*/ 45 h 174"/>
                    <a:gd name="T24" fmla="*/ 143 w 243"/>
                    <a:gd name="T25" fmla="*/ 38 h 174"/>
                    <a:gd name="T26" fmla="*/ 147 w 243"/>
                    <a:gd name="T27" fmla="*/ 26 h 174"/>
                    <a:gd name="T28" fmla="*/ 97 w 243"/>
                    <a:gd name="T29" fmla="*/ 26 h 174"/>
                    <a:gd name="T30" fmla="*/ 143 w 243"/>
                    <a:gd name="T31" fmla="*/ 18 h 174"/>
                    <a:gd name="T32" fmla="*/ 240 w 243"/>
                    <a:gd name="T33" fmla="*/ 17 h 174"/>
                    <a:gd name="T34" fmla="*/ 162 w 243"/>
                    <a:gd name="T35" fmla="*/ 18 h 174"/>
                    <a:gd name="T36" fmla="*/ 185 w 243"/>
                    <a:gd name="T37" fmla="*/ 173 h 174"/>
                    <a:gd name="T38" fmla="*/ 243 w 243"/>
                    <a:gd name="T39" fmla="*/ 21 h 174"/>
                    <a:gd name="T40" fmla="*/ 231 w 243"/>
                    <a:gd name="T41" fmla="*/ 93 h 174"/>
                    <a:gd name="T42" fmla="*/ 190 w 243"/>
                    <a:gd name="T43" fmla="*/ 87 h 174"/>
                    <a:gd name="T44" fmla="*/ 235 w 243"/>
                    <a:gd name="T45" fmla="*/ 87 h 174"/>
                    <a:gd name="T46" fmla="*/ 193 w 243"/>
                    <a:gd name="T47" fmla="*/ 76 h 174"/>
                    <a:gd name="T48" fmla="*/ 193 w 243"/>
                    <a:gd name="T49" fmla="*/ 65 h 174"/>
                    <a:gd name="T50" fmla="*/ 235 w 243"/>
                    <a:gd name="T51" fmla="*/ 73 h 174"/>
                    <a:gd name="T52" fmla="*/ 231 w 243"/>
                    <a:gd name="T53" fmla="*/ 59 h 174"/>
                    <a:gd name="T54" fmla="*/ 190 w 243"/>
                    <a:gd name="T55" fmla="*/ 51 h 174"/>
                    <a:gd name="T56" fmla="*/ 235 w 243"/>
                    <a:gd name="T57" fmla="*/ 53 h 174"/>
                    <a:gd name="T58" fmla="*/ 231 w 243"/>
                    <a:gd name="T59" fmla="*/ 42 h 174"/>
                    <a:gd name="T60" fmla="*/ 190 w 243"/>
                    <a:gd name="T61" fmla="*/ 33 h 174"/>
                    <a:gd name="T62" fmla="*/ 235 w 243"/>
                    <a:gd name="T63" fmla="*/ 36 h 174"/>
                    <a:gd name="T64" fmla="*/ 4 w 243"/>
                    <a:gd name="T65" fmla="*/ 17 h 174"/>
                    <a:gd name="T66" fmla="*/ 4 w 243"/>
                    <a:gd name="T67" fmla="*/ 168 h 174"/>
                    <a:gd name="T68" fmla="*/ 82 w 243"/>
                    <a:gd name="T69" fmla="*/ 170 h 174"/>
                    <a:gd name="T70" fmla="*/ 59 w 243"/>
                    <a:gd name="T71" fmla="*/ 12 h 174"/>
                    <a:gd name="T72" fmla="*/ 12 w 243"/>
                    <a:gd name="T73" fmla="*/ 93 h 174"/>
                    <a:gd name="T74" fmla="*/ 12 w 243"/>
                    <a:gd name="T75" fmla="*/ 83 h 174"/>
                    <a:gd name="T76" fmla="*/ 54 w 243"/>
                    <a:gd name="T77" fmla="*/ 90 h 174"/>
                    <a:gd name="T78" fmla="*/ 12 w 243"/>
                    <a:gd name="T79" fmla="*/ 76 h 174"/>
                    <a:gd name="T80" fmla="*/ 12 w 243"/>
                    <a:gd name="T81" fmla="*/ 66 h 174"/>
                    <a:gd name="T82" fmla="*/ 54 w 243"/>
                    <a:gd name="T83" fmla="*/ 72 h 174"/>
                    <a:gd name="T84" fmla="*/ 12 w 243"/>
                    <a:gd name="T85" fmla="*/ 59 h 174"/>
                    <a:gd name="T86" fmla="*/ 12 w 243"/>
                    <a:gd name="T87" fmla="*/ 49 h 174"/>
                    <a:gd name="T88" fmla="*/ 54 w 243"/>
                    <a:gd name="T89" fmla="*/ 54 h 174"/>
                    <a:gd name="T90" fmla="*/ 12 w 243"/>
                    <a:gd name="T91" fmla="*/ 42 h 174"/>
                    <a:gd name="T92" fmla="*/ 12 w 243"/>
                    <a:gd name="T93" fmla="*/ 32 h 174"/>
                    <a:gd name="T94" fmla="*/ 54 w 243"/>
                    <a:gd name="T95" fmla="*/ 36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43" h="174">
                      <a:moveTo>
                        <a:pt x="153" y="0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9" y="0"/>
                        <a:pt x="87" y="2"/>
                        <a:pt x="87" y="4"/>
                      </a:cubicBezTo>
                      <a:cubicBezTo>
                        <a:pt x="87" y="170"/>
                        <a:pt x="87" y="170"/>
                        <a:pt x="87" y="170"/>
                      </a:cubicBezTo>
                      <a:cubicBezTo>
                        <a:pt x="87" y="172"/>
                        <a:pt x="89" y="173"/>
                        <a:pt x="91" y="173"/>
                      </a:cubicBezTo>
                      <a:cubicBezTo>
                        <a:pt x="153" y="173"/>
                        <a:pt x="153" y="173"/>
                        <a:pt x="153" y="173"/>
                      </a:cubicBezTo>
                      <a:cubicBezTo>
                        <a:pt x="155" y="173"/>
                        <a:pt x="157" y="172"/>
                        <a:pt x="157" y="170"/>
                      </a:cubicBezTo>
                      <a:cubicBezTo>
                        <a:pt x="157" y="4"/>
                        <a:pt x="157" y="4"/>
                        <a:pt x="157" y="4"/>
                      </a:cubicBezTo>
                      <a:cubicBezTo>
                        <a:pt x="157" y="2"/>
                        <a:pt x="155" y="0"/>
                        <a:pt x="153" y="0"/>
                      </a:cubicBezTo>
                      <a:close/>
                      <a:moveTo>
                        <a:pt x="122" y="139"/>
                      </a:moveTo>
                      <a:cubicBezTo>
                        <a:pt x="114" y="139"/>
                        <a:pt x="108" y="133"/>
                        <a:pt x="108" y="125"/>
                      </a:cubicBezTo>
                      <a:cubicBezTo>
                        <a:pt x="108" y="118"/>
                        <a:pt x="114" y="111"/>
                        <a:pt x="122" y="111"/>
                      </a:cubicBezTo>
                      <a:cubicBezTo>
                        <a:pt x="129" y="111"/>
                        <a:pt x="136" y="118"/>
                        <a:pt x="136" y="125"/>
                      </a:cubicBezTo>
                      <a:cubicBezTo>
                        <a:pt x="136" y="133"/>
                        <a:pt x="129" y="139"/>
                        <a:pt x="122" y="139"/>
                      </a:cubicBezTo>
                      <a:close/>
                      <a:moveTo>
                        <a:pt x="147" y="85"/>
                      </a:moveTo>
                      <a:cubicBezTo>
                        <a:pt x="147" y="87"/>
                        <a:pt x="145" y="89"/>
                        <a:pt x="143" y="89"/>
                      </a:cubicBezTo>
                      <a:cubicBezTo>
                        <a:pt x="100" y="89"/>
                        <a:pt x="100" y="89"/>
                        <a:pt x="100" y="89"/>
                      </a:cubicBezTo>
                      <a:cubicBezTo>
                        <a:pt x="98" y="89"/>
                        <a:pt x="97" y="87"/>
                        <a:pt x="97" y="85"/>
                      </a:cubicBezTo>
                      <a:cubicBezTo>
                        <a:pt x="97" y="81"/>
                        <a:pt x="97" y="81"/>
                        <a:pt x="97" y="81"/>
                      </a:cubicBezTo>
                      <a:cubicBezTo>
                        <a:pt x="97" y="79"/>
                        <a:pt x="98" y="77"/>
                        <a:pt x="100" y="77"/>
                      </a:cubicBezTo>
                      <a:cubicBezTo>
                        <a:pt x="143" y="77"/>
                        <a:pt x="143" y="77"/>
                        <a:pt x="143" y="77"/>
                      </a:cubicBezTo>
                      <a:cubicBezTo>
                        <a:pt x="145" y="77"/>
                        <a:pt x="147" y="79"/>
                        <a:pt x="147" y="81"/>
                      </a:cubicBezTo>
                      <a:lnTo>
                        <a:pt x="147" y="85"/>
                      </a:lnTo>
                      <a:close/>
                      <a:moveTo>
                        <a:pt x="147" y="65"/>
                      </a:moveTo>
                      <a:cubicBezTo>
                        <a:pt x="147" y="67"/>
                        <a:pt x="145" y="69"/>
                        <a:pt x="143" y="69"/>
                      </a:cubicBezTo>
                      <a:cubicBezTo>
                        <a:pt x="100" y="69"/>
                        <a:pt x="100" y="69"/>
                        <a:pt x="100" y="69"/>
                      </a:cubicBezTo>
                      <a:cubicBezTo>
                        <a:pt x="98" y="69"/>
                        <a:pt x="97" y="67"/>
                        <a:pt x="97" y="65"/>
                      </a:cubicBezTo>
                      <a:cubicBezTo>
                        <a:pt x="97" y="61"/>
                        <a:pt x="97" y="61"/>
                        <a:pt x="97" y="61"/>
                      </a:cubicBezTo>
                      <a:cubicBezTo>
                        <a:pt x="97" y="59"/>
                        <a:pt x="98" y="57"/>
                        <a:pt x="100" y="57"/>
                      </a:cubicBezTo>
                      <a:cubicBezTo>
                        <a:pt x="143" y="57"/>
                        <a:pt x="143" y="57"/>
                        <a:pt x="143" y="57"/>
                      </a:cubicBezTo>
                      <a:cubicBezTo>
                        <a:pt x="145" y="57"/>
                        <a:pt x="147" y="59"/>
                        <a:pt x="147" y="61"/>
                      </a:cubicBezTo>
                      <a:lnTo>
                        <a:pt x="147" y="65"/>
                      </a:lnTo>
                      <a:close/>
                      <a:moveTo>
                        <a:pt x="147" y="45"/>
                      </a:moveTo>
                      <a:cubicBezTo>
                        <a:pt x="147" y="48"/>
                        <a:pt x="145" y="49"/>
                        <a:pt x="143" y="49"/>
                      </a:cubicBezTo>
                      <a:cubicBezTo>
                        <a:pt x="100" y="49"/>
                        <a:pt x="100" y="49"/>
                        <a:pt x="100" y="49"/>
                      </a:cubicBezTo>
                      <a:cubicBezTo>
                        <a:pt x="98" y="49"/>
                        <a:pt x="97" y="48"/>
                        <a:pt x="97" y="45"/>
                      </a:cubicBezTo>
                      <a:cubicBezTo>
                        <a:pt x="97" y="41"/>
                        <a:pt x="97" y="41"/>
                        <a:pt x="97" y="41"/>
                      </a:cubicBezTo>
                      <a:cubicBezTo>
                        <a:pt x="97" y="39"/>
                        <a:pt x="98" y="38"/>
                        <a:pt x="100" y="38"/>
                      </a:cubicBezTo>
                      <a:cubicBezTo>
                        <a:pt x="143" y="38"/>
                        <a:pt x="143" y="38"/>
                        <a:pt x="143" y="38"/>
                      </a:cubicBezTo>
                      <a:cubicBezTo>
                        <a:pt x="145" y="38"/>
                        <a:pt x="147" y="39"/>
                        <a:pt x="147" y="41"/>
                      </a:cubicBezTo>
                      <a:lnTo>
                        <a:pt x="147" y="45"/>
                      </a:lnTo>
                      <a:close/>
                      <a:moveTo>
                        <a:pt x="147" y="26"/>
                      </a:moveTo>
                      <a:cubicBezTo>
                        <a:pt x="147" y="28"/>
                        <a:pt x="145" y="30"/>
                        <a:pt x="143" y="30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98" y="30"/>
                        <a:pt x="97" y="28"/>
                        <a:pt x="97" y="26"/>
                      </a:cubicBezTo>
                      <a:cubicBezTo>
                        <a:pt x="97" y="22"/>
                        <a:pt x="97" y="22"/>
                        <a:pt x="97" y="22"/>
                      </a:cubicBezTo>
                      <a:cubicBezTo>
                        <a:pt x="97" y="20"/>
                        <a:pt x="98" y="18"/>
                        <a:pt x="100" y="18"/>
                      </a:cubicBezTo>
                      <a:cubicBezTo>
                        <a:pt x="143" y="18"/>
                        <a:pt x="143" y="18"/>
                        <a:pt x="143" y="18"/>
                      </a:cubicBezTo>
                      <a:cubicBezTo>
                        <a:pt x="145" y="18"/>
                        <a:pt x="147" y="20"/>
                        <a:pt x="147" y="22"/>
                      </a:cubicBezTo>
                      <a:lnTo>
                        <a:pt x="147" y="26"/>
                      </a:lnTo>
                      <a:close/>
                      <a:moveTo>
                        <a:pt x="240" y="17"/>
                      </a:moveTo>
                      <a:cubicBezTo>
                        <a:pt x="221" y="16"/>
                        <a:pt x="203" y="14"/>
                        <a:pt x="185" y="12"/>
                      </a:cubicBezTo>
                      <a:cubicBezTo>
                        <a:pt x="185" y="12"/>
                        <a:pt x="184" y="12"/>
                        <a:pt x="183" y="13"/>
                      </a:cubicBezTo>
                      <a:cubicBezTo>
                        <a:pt x="162" y="18"/>
                        <a:pt x="162" y="18"/>
                        <a:pt x="162" y="18"/>
                      </a:cubicBezTo>
                      <a:cubicBezTo>
                        <a:pt x="162" y="170"/>
                        <a:pt x="162" y="170"/>
                        <a:pt x="162" y="170"/>
                      </a:cubicBezTo>
                      <a:cubicBezTo>
                        <a:pt x="184" y="173"/>
                        <a:pt x="184" y="173"/>
                        <a:pt x="184" y="173"/>
                      </a:cubicBezTo>
                      <a:cubicBezTo>
                        <a:pt x="184" y="174"/>
                        <a:pt x="185" y="173"/>
                        <a:pt x="185" y="173"/>
                      </a:cubicBezTo>
                      <a:cubicBezTo>
                        <a:pt x="203" y="172"/>
                        <a:pt x="221" y="170"/>
                        <a:pt x="240" y="168"/>
                      </a:cubicBezTo>
                      <a:cubicBezTo>
                        <a:pt x="242" y="168"/>
                        <a:pt x="243" y="166"/>
                        <a:pt x="243" y="165"/>
                      </a:cubicBezTo>
                      <a:cubicBezTo>
                        <a:pt x="243" y="21"/>
                        <a:pt x="243" y="21"/>
                        <a:pt x="243" y="21"/>
                      </a:cubicBezTo>
                      <a:cubicBezTo>
                        <a:pt x="243" y="19"/>
                        <a:pt x="242" y="18"/>
                        <a:pt x="240" y="17"/>
                      </a:cubicBezTo>
                      <a:close/>
                      <a:moveTo>
                        <a:pt x="235" y="90"/>
                      </a:moveTo>
                      <a:cubicBezTo>
                        <a:pt x="235" y="92"/>
                        <a:pt x="233" y="93"/>
                        <a:pt x="231" y="93"/>
                      </a:cubicBezTo>
                      <a:cubicBezTo>
                        <a:pt x="219" y="94"/>
                        <a:pt x="206" y="94"/>
                        <a:pt x="193" y="94"/>
                      </a:cubicBezTo>
                      <a:cubicBezTo>
                        <a:pt x="191" y="94"/>
                        <a:pt x="190" y="92"/>
                        <a:pt x="190" y="90"/>
                      </a:cubicBezTo>
                      <a:cubicBezTo>
                        <a:pt x="190" y="87"/>
                        <a:pt x="190" y="87"/>
                        <a:pt x="190" y="87"/>
                      </a:cubicBezTo>
                      <a:cubicBezTo>
                        <a:pt x="190" y="85"/>
                        <a:pt x="191" y="83"/>
                        <a:pt x="193" y="83"/>
                      </a:cubicBezTo>
                      <a:cubicBezTo>
                        <a:pt x="206" y="83"/>
                        <a:pt x="219" y="83"/>
                        <a:pt x="231" y="83"/>
                      </a:cubicBezTo>
                      <a:cubicBezTo>
                        <a:pt x="233" y="83"/>
                        <a:pt x="235" y="85"/>
                        <a:pt x="235" y="87"/>
                      </a:cubicBezTo>
                      <a:lnTo>
                        <a:pt x="235" y="90"/>
                      </a:lnTo>
                      <a:close/>
                      <a:moveTo>
                        <a:pt x="231" y="76"/>
                      </a:moveTo>
                      <a:cubicBezTo>
                        <a:pt x="219" y="76"/>
                        <a:pt x="206" y="76"/>
                        <a:pt x="193" y="76"/>
                      </a:cubicBezTo>
                      <a:cubicBezTo>
                        <a:pt x="191" y="76"/>
                        <a:pt x="190" y="74"/>
                        <a:pt x="190" y="72"/>
                      </a:cubicBezTo>
                      <a:cubicBezTo>
                        <a:pt x="190" y="69"/>
                        <a:pt x="190" y="69"/>
                        <a:pt x="190" y="69"/>
                      </a:cubicBezTo>
                      <a:cubicBezTo>
                        <a:pt x="190" y="67"/>
                        <a:pt x="191" y="65"/>
                        <a:pt x="193" y="65"/>
                      </a:cubicBezTo>
                      <a:cubicBezTo>
                        <a:pt x="206" y="65"/>
                        <a:pt x="219" y="66"/>
                        <a:pt x="231" y="66"/>
                      </a:cubicBezTo>
                      <a:cubicBezTo>
                        <a:pt x="233" y="66"/>
                        <a:pt x="235" y="68"/>
                        <a:pt x="235" y="70"/>
                      </a:cubicBezTo>
                      <a:cubicBezTo>
                        <a:pt x="235" y="71"/>
                        <a:pt x="235" y="72"/>
                        <a:pt x="235" y="73"/>
                      </a:cubicBezTo>
                      <a:cubicBezTo>
                        <a:pt x="235" y="75"/>
                        <a:pt x="233" y="76"/>
                        <a:pt x="231" y="76"/>
                      </a:cubicBezTo>
                      <a:close/>
                      <a:moveTo>
                        <a:pt x="235" y="56"/>
                      </a:moveTo>
                      <a:cubicBezTo>
                        <a:pt x="235" y="58"/>
                        <a:pt x="233" y="59"/>
                        <a:pt x="231" y="59"/>
                      </a:cubicBezTo>
                      <a:cubicBezTo>
                        <a:pt x="219" y="59"/>
                        <a:pt x="206" y="58"/>
                        <a:pt x="193" y="58"/>
                      </a:cubicBezTo>
                      <a:cubicBezTo>
                        <a:pt x="191" y="58"/>
                        <a:pt x="190" y="56"/>
                        <a:pt x="190" y="54"/>
                      </a:cubicBezTo>
                      <a:cubicBezTo>
                        <a:pt x="190" y="51"/>
                        <a:pt x="190" y="51"/>
                        <a:pt x="190" y="51"/>
                      </a:cubicBezTo>
                      <a:cubicBezTo>
                        <a:pt x="190" y="49"/>
                        <a:pt x="191" y="47"/>
                        <a:pt x="193" y="47"/>
                      </a:cubicBezTo>
                      <a:cubicBezTo>
                        <a:pt x="206" y="48"/>
                        <a:pt x="219" y="48"/>
                        <a:pt x="231" y="49"/>
                      </a:cubicBezTo>
                      <a:cubicBezTo>
                        <a:pt x="233" y="49"/>
                        <a:pt x="235" y="51"/>
                        <a:pt x="235" y="53"/>
                      </a:cubicBezTo>
                      <a:lnTo>
                        <a:pt x="235" y="56"/>
                      </a:lnTo>
                      <a:close/>
                      <a:moveTo>
                        <a:pt x="235" y="39"/>
                      </a:moveTo>
                      <a:cubicBezTo>
                        <a:pt x="235" y="41"/>
                        <a:pt x="233" y="42"/>
                        <a:pt x="231" y="42"/>
                      </a:cubicBezTo>
                      <a:cubicBezTo>
                        <a:pt x="219" y="42"/>
                        <a:pt x="206" y="41"/>
                        <a:pt x="193" y="40"/>
                      </a:cubicBezTo>
                      <a:cubicBezTo>
                        <a:pt x="191" y="40"/>
                        <a:pt x="190" y="38"/>
                        <a:pt x="190" y="36"/>
                      </a:cubicBezTo>
                      <a:cubicBezTo>
                        <a:pt x="190" y="33"/>
                        <a:pt x="190" y="33"/>
                        <a:pt x="190" y="33"/>
                      </a:cubicBezTo>
                      <a:cubicBezTo>
                        <a:pt x="190" y="31"/>
                        <a:pt x="191" y="29"/>
                        <a:pt x="193" y="29"/>
                      </a:cubicBezTo>
                      <a:cubicBezTo>
                        <a:pt x="206" y="30"/>
                        <a:pt x="219" y="31"/>
                        <a:pt x="231" y="32"/>
                      </a:cubicBezTo>
                      <a:cubicBezTo>
                        <a:pt x="233" y="32"/>
                        <a:pt x="235" y="34"/>
                        <a:pt x="235" y="36"/>
                      </a:cubicBezTo>
                      <a:lnTo>
                        <a:pt x="235" y="39"/>
                      </a:lnTo>
                      <a:close/>
                      <a:moveTo>
                        <a:pt x="59" y="12"/>
                      </a:moveTo>
                      <a:cubicBezTo>
                        <a:pt x="41" y="14"/>
                        <a:pt x="22" y="16"/>
                        <a:pt x="4" y="17"/>
                      </a:cubicBezTo>
                      <a:cubicBezTo>
                        <a:pt x="2" y="18"/>
                        <a:pt x="0" y="19"/>
                        <a:pt x="0" y="21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66"/>
                        <a:pt x="2" y="168"/>
                        <a:pt x="4" y="168"/>
                      </a:cubicBezTo>
                      <a:cubicBezTo>
                        <a:pt x="22" y="170"/>
                        <a:pt x="41" y="172"/>
                        <a:pt x="59" y="173"/>
                      </a:cubicBezTo>
                      <a:cubicBezTo>
                        <a:pt x="59" y="173"/>
                        <a:pt x="59" y="174"/>
                        <a:pt x="59" y="173"/>
                      </a:cubicBezTo>
                      <a:cubicBezTo>
                        <a:pt x="82" y="170"/>
                        <a:pt x="82" y="170"/>
                        <a:pt x="82" y="170"/>
                      </a:cubicBezTo>
                      <a:cubicBezTo>
                        <a:pt x="82" y="18"/>
                        <a:pt x="82" y="18"/>
                        <a:pt x="82" y="18"/>
                      </a:cubicBezTo>
                      <a:cubicBezTo>
                        <a:pt x="60" y="13"/>
                        <a:pt x="60" y="13"/>
                        <a:pt x="60" y="13"/>
                      </a:cubicBezTo>
                      <a:cubicBezTo>
                        <a:pt x="60" y="12"/>
                        <a:pt x="59" y="12"/>
                        <a:pt x="59" y="12"/>
                      </a:cubicBezTo>
                      <a:close/>
                      <a:moveTo>
                        <a:pt x="54" y="90"/>
                      </a:moveTo>
                      <a:cubicBezTo>
                        <a:pt x="54" y="92"/>
                        <a:pt x="52" y="94"/>
                        <a:pt x="50" y="94"/>
                      </a:cubicBezTo>
                      <a:cubicBezTo>
                        <a:pt x="38" y="94"/>
                        <a:pt x="25" y="94"/>
                        <a:pt x="12" y="93"/>
                      </a:cubicBezTo>
                      <a:cubicBezTo>
                        <a:pt x="10" y="93"/>
                        <a:pt x="9" y="92"/>
                        <a:pt x="9" y="90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9" y="85"/>
                        <a:pt x="10" y="83"/>
                        <a:pt x="12" y="83"/>
                      </a:cubicBezTo>
                      <a:cubicBezTo>
                        <a:pt x="25" y="83"/>
                        <a:pt x="38" y="83"/>
                        <a:pt x="50" y="83"/>
                      </a:cubicBezTo>
                      <a:cubicBezTo>
                        <a:pt x="52" y="83"/>
                        <a:pt x="54" y="85"/>
                        <a:pt x="54" y="87"/>
                      </a:cubicBezTo>
                      <a:lnTo>
                        <a:pt x="54" y="90"/>
                      </a:lnTo>
                      <a:close/>
                      <a:moveTo>
                        <a:pt x="54" y="72"/>
                      </a:moveTo>
                      <a:cubicBezTo>
                        <a:pt x="54" y="74"/>
                        <a:pt x="52" y="76"/>
                        <a:pt x="50" y="76"/>
                      </a:cubicBezTo>
                      <a:cubicBezTo>
                        <a:pt x="38" y="76"/>
                        <a:pt x="25" y="76"/>
                        <a:pt x="12" y="76"/>
                      </a:cubicBezTo>
                      <a:cubicBezTo>
                        <a:pt x="10" y="76"/>
                        <a:pt x="9" y="75"/>
                        <a:pt x="9" y="73"/>
                      </a:cubicBezTo>
                      <a:cubicBezTo>
                        <a:pt x="9" y="70"/>
                        <a:pt x="9" y="70"/>
                        <a:pt x="9" y="70"/>
                      </a:cubicBezTo>
                      <a:cubicBezTo>
                        <a:pt x="9" y="68"/>
                        <a:pt x="10" y="66"/>
                        <a:pt x="12" y="66"/>
                      </a:cubicBezTo>
                      <a:cubicBezTo>
                        <a:pt x="25" y="66"/>
                        <a:pt x="38" y="65"/>
                        <a:pt x="50" y="65"/>
                      </a:cubicBezTo>
                      <a:cubicBezTo>
                        <a:pt x="52" y="65"/>
                        <a:pt x="54" y="67"/>
                        <a:pt x="54" y="69"/>
                      </a:cubicBezTo>
                      <a:lnTo>
                        <a:pt x="54" y="72"/>
                      </a:lnTo>
                      <a:close/>
                      <a:moveTo>
                        <a:pt x="54" y="54"/>
                      </a:moveTo>
                      <a:cubicBezTo>
                        <a:pt x="54" y="56"/>
                        <a:pt x="52" y="58"/>
                        <a:pt x="50" y="58"/>
                      </a:cubicBezTo>
                      <a:cubicBezTo>
                        <a:pt x="38" y="58"/>
                        <a:pt x="25" y="59"/>
                        <a:pt x="12" y="59"/>
                      </a:cubicBezTo>
                      <a:cubicBezTo>
                        <a:pt x="10" y="59"/>
                        <a:pt x="9" y="58"/>
                        <a:pt x="9" y="56"/>
                      </a:cubicBezTo>
                      <a:cubicBezTo>
                        <a:pt x="9" y="53"/>
                        <a:pt x="9" y="53"/>
                        <a:pt x="9" y="53"/>
                      </a:cubicBezTo>
                      <a:cubicBezTo>
                        <a:pt x="9" y="51"/>
                        <a:pt x="10" y="49"/>
                        <a:pt x="12" y="49"/>
                      </a:cubicBezTo>
                      <a:cubicBezTo>
                        <a:pt x="25" y="48"/>
                        <a:pt x="38" y="48"/>
                        <a:pt x="50" y="47"/>
                      </a:cubicBezTo>
                      <a:cubicBezTo>
                        <a:pt x="52" y="47"/>
                        <a:pt x="54" y="49"/>
                        <a:pt x="54" y="51"/>
                      </a:cubicBezTo>
                      <a:lnTo>
                        <a:pt x="54" y="54"/>
                      </a:lnTo>
                      <a:close/>
                      <a:moveTo>
                        <a:pt x="54" y="36"/>
                      </a:moveTo>
                      <a:cubicBezTo>
                        <a:pt x="54" y="38"/>
                        <a:pt x="52" y="40"/>
                        <a:pt x="50" y="40"/>
                      </a:cubicBezTo>
                      <a:cubicBezTo>
                        <a:pt x="38" y="41"/>
                        <a:pt x="25" y="42"/>
                        <a:pt x="12" y="42"/>
                      </a:cubicBezTo>
                      <a:cubicBezTo>
                        <a:pt x="10" y="42"/>
                        <a:pt x="9" y="41"/>
                        <a:pt x="9" y="39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4"/>
                        <a:pt x="10" y="32"/>
                        <a:pt x="12" y="32"/>
                      </a:cubicBezTo>
                      <a:cubicBezTo>
                        <a:pt x="25" y="31"/>
                        <a:pt x="38" y="30"/>
                        <a:pt x="50" y="29"/>
                      </a:cubicBezTo>
                      <a:cubicBezTo>
                        <a:pt x="52" y="29"/>
                        <a:pt x="54" y="31"/>
                        <a:pt x="54" y="33"/>
                      </a:cubicBezTo>
                      <a:lnTo>
                        <a:pt x="54" y="36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186" name="TextBox 279">
                  <a:extLst>
                    <a:ext uri="{FF2B5EF4-FFF2-40B4-BE49-F238E27FC236}">
                      <a16:creationId xmlns:a16="http://schemas.microsoft.com/office/drawing/2014/main" id="{1F922746-2CD8-4D73-A8C2-E5C08A1686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19817" y="4523090"/>
                  <a:ext cx="182742" cy="24622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p:spPr>
              <p:txBody>
                <a:bodyPr wrap="none" lIns="0" tIns="0" rIns="0" bIns="0" anchor="ctr">
                  <a:spAutoFit/>
                  <a:sp3d>
                    <a:bevelT w="1270" h="1270"/>
                  </a:sp3d>
                </a:bodyPr>
                <a:lstStyle/>
                <a:p>
                  <a:pPr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800" b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개발</a:t>
                  </a:r>
                  <a:br>
                    <a:rPr lang="ko-KR" altLang="en-US" sz="800" b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</a:br>
                  <a:r>
                    <a:rPr lang="ko-KR" altLang="en-US" sz="800" b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서버</a:t>
                  </a: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7CE08D23-F012-4B42-87F4-BA435C38F659}"/>
                  </a:ext>
                </a:extLst>
              </p:cNvPr>
              <p:cNvGrpSpPr/>
              <p:nvPr/>
            </p:nvGrpSpPr>
            <p:grpSpPr>
              <a:xfrm>
                <a:off x="5933283" y="4923102"/>
                <a:ext cx="792159" cy="402400"/>
                <a:chOff x="5946779" y="4445000"/>
                <a:chExt cx="792159" cy="402400"/>
              </a:xfrm>
            </p:grpSpPr>
            <p:sp>
              <p:nvSpPr>
                <p:cNvPr id="181" name="모서리가 둥근 직사각형 189">
                  <a:extLst>
                    <a:ext uri="{FF2B5EF4-FFF2-40B4-BE49-F238E27FC236}">
                      <a16:creationId xmlns:a16="http://schemas.microsoft.com/office/drawing/2014/main" id="{03F9CF11-5B4B-4393-9C8C-FC9A407B0FF1}"/>
                    </a:ext>
                  </a:extLst>
                </p:cNvPr>
                <p:cNvSpPr/>
                <p:nvPr/>
              </p:nvSpPr>
              <p:spPr>
                <a:xfrm>
                  <a:off x="5946779" y="4445000"/>
                  <a:ext cx="792159" cy="402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182" name="Freeform 11">
                  <a:extLst>
                    <a:ext uri="{FF2B5EF4-FFF2-40B4-BE49-F238E27FC236}">
                      <a16:creationId xmlns:a16="http://schemas.microsoft.com/office/drawing/2014/main" id="{121BAF4F-D70D-47B0-975E-CE201D0A03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1298" y="4540701"/>
                  <a:ext cx="293784" cy="210998"/>
                </a:xfrm>
                <a:custGeom>
                  <a:avLst/>
                  <a:gdLst>
                    <a:gd name="T0" fmla="*/ 87 w 243"/>
                    <a:gd name="T1" fmla="*/ 4 h 174"/>
                    <a:gd name="T2" fmla="*/ 153 w 243"/>
                    <a:gd name="T3" fmla="*/ 173 h 174"/>
                    <a:gd name="T4" fmla="*/ 153 w 243"/>
                    <a:gd name="T5" fmla="*/ 0 h 174"/>
                    <a:gd name="T6" fmla="*/ 122 w 243"/>
                    <a:gd name="T7" fmla="*/ 111 h 174"/>
                    <a:gd name="T8" fmla="*/ 147 w 243"/>
                    <a:gd name="T9" fmla="*/ 85 h 174"/>
                    <a:gd name="T10" fmla="*/ 97 w 243"/>
                    <a:gd name="T11" fmla="*/ 85 h 174"/>
                    <a:gd name="T12" fmla="*/ 143 w 243"/>
                    <a:gd name="T13" fmla="*/ 77 h 174"/>
                    <a:gd name="T14" fmla="*/ 147 w 243"/>
                    <a:gd name="T15" fmla="*/ 65 h 174"/>
                    <a:gd name="T16" fmla="*/ 97 w 243"/>
                    <a:gd name="T17" fmla="*/ 65 h 174"/>
                    <a:gd name="T18" fmla="*/ 143 w 243"/>
                    <a:gd name="T19" fmla="*/ 57 h 174"/>
                    <a:gd name="T20" fmla="*/ 147 w 243"/>
                    <a:gd name="T21" fmla="*/ 45 h 174"/>
                    <a:gd name="T22" fmla="*/ 97 w 243"/>
                    <a:gd name="T23" fmla="*/ 45 h 174"/>
                    <a:gd name="T24" fmla="*/ 143 w 243"/>
                    <a:gd name="T25" fmla="*/ 38 h 174"/>
                    <a:gd name="T26" fmla="*/ 147 w 243"/>
                    <a:gd name="T27" fmla="*/ 26 h 174"/>
                    <a:gd name="T28" fmla="*/ 97 w 243"/>
                    <a:gd name="T29" fmla="*/ 26 h 174"/>
                    <a:gd name="T30" fmla="*/ 143 w 243"/>
                    <a:gd name="T31" fmla="*/ 18 h 174"/>
                    <a:gd name="T32" fmla="*/ 240 w 243"/>
                    <a:gd name="T33" fmla="*/ 17 h 174"/>
                    <a:gd name="T34" fmla="*/ 162 w 243"/>
                    <a:gd name="T35" fmla="*/ 18 h 174"/>
                    <a:gd name="T36" fmla="*/ 185 w 243"/>
                    <a:gd name="T37" fmla="*/ 173 h 174"/>
                    <a:gd name="T38" fmla="*/ 243 w 243"/>
                    <a:gd name="T39" fmla="*/ 21 h 174"/>
                    <a:gd name="T40" fmla="*/ 231 w 243"/>
                    <a:gd name="T41" fmla="*/ 93 h 174"/>
                    <a:gd name="T42" fmla="*/ 190 w 243"/>
                    <a:gd name="T43" fmla="*/ 87 h 174"/>
                    <a:gd name="T44" fmla="*/ 235 w 243"/>
                    <a:gd name="T45" fmla="*/ 87 h 174"/>
                    <a:gd name="T46" fmla="*/ 193 w 243"/>
                    <a:gd name="T47" fmla="*/ 76 h 174"/>
                    <a:gd name="T48" fmla="*/ 193 w 243"/>
                    <a:gd name="T49" fmla="*/ 65 h 174"/>
                    <a:gd name="T50" fmla="*/ 235 w 243"/>
                    <a:gd name="T51" fmla="*/ 73 h 174"/>
                    <a:gd name="T52" fmla="*/ 231 w 243"/>
                    <a:gd name="T53" fmla="*/ 59 h 174"/>
                    <a:gd name="T54" fmla="*/ 190 w 243"/>
                    <a:gd name="T55" fmla="*/ 51 h 174"/>
                    <a:gd name="T56" fmla="*/ 235 w 243"/>
                    <a:gd name="T57" fmla="*/ 53 h 174"/>
                    <a:gd name="T58" fmla="*/ 231 w 243"/>
                    <a:gd name="T59" fmla="*/ 42 h 174"/>
                    <a:gd name="T60" fmla="*/ 190 w 243"/>
                    <a:gd name="T61" fmla="*/ 33 h 174"/>
                    <a:gd name="T62" fmla="*/ 235 w 243"/>
                    <a:gd name="T63" fmla="*/ 36 h 174"/>
                    <a:gd name="T64" fmla="*/ 4 w 243"/>
                    <a:gd name="T65" fmla="*/ 17 h 174"/>
                    <a:gd name="T66" fmla="*/ 4 w 243"/>
                    <a:gd name="T67" fmla="*/ 168 h 174"/>
                    <a:gd name="T68" fmla="*/ 82 w 243"/>
                    <a:gd name="T69" fmla="*/ 170 h 174"/>
                    <a:gd name="T70" fmla="*/ 59 w 243"/>
                    <a:gd name="T71" fmla="*/ 12 h 174"/>
                    <a:gd name="T72" fmla="*/ 12 w 243"/>
                    <a:gd name="T73" fmla="*/ 93 h 174"/>
                    <a:gd name="T74" fmla="*/ 12 w 243"/>
                    <a:gd name="T75" fmla="*/ 83 h 174"/>
                    <a:gd name="T76" fmla="*/ 54 w 243"/>
                    <a:gd name="T77" fmla="*/ 90 h 174"/>
                    <a:gd name="T78" fmla="*/ 12 w 243"/>
                    <a:gd name="T79" fmla="*/ 76 h 174"/>
                    <a:gd name="T80" fmla="*/ 12 w 243"/>
                    <a:gd name="T81" fmla="*/ 66 h 174"/>
                    <a:gd name="T82" fmla="*/ 54 w 243"/>
                    <a:gd name="T83" fmla="*/ 72 h 174"/>
                    <a:gd name="T84" fmla="*/ 12 w 243"/>
                    <a:gd name="T85" fmla="*/ 59 h 174"/>
                    <a:gd name="T86" fmla="*/ 12 w 243"/>
                    <a:gd name="T87" fmla="*/ 49 h 174"/>
                    <a:gd name="T88" fmla="*/ 54 w 243"/>
                    <a:gd name="T89" fmla="*/ 54 h 174"/>
                    <a:gd name="T90" fmla="*/ 12 w 243"/>
                    <a:gd name="T91" fmla="*/ 42 h 174"/>
                    <a:gd name="T92" fmla="*/ 12 w 243"/>
                    <a:gd name="T93" fmla="*/ 32 h 174"/>
                    <a:gd name="T94" fmla="*/ 54 w 243"/>
                    <a:gd name="T95" fmla="*/ 36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43" h="174">
                      <a:moveTo>
                        <a:pt x="153" y="0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9" y="0"/>
                        <a:pt x="87" y="2"/>
                        <a:pt x="87" y="4"/>
                      </a:cubicBezTo>
                      <a:cubicBezTo>
                        <a:pt x="87" y="170"/>
                        <a:pt x="87" y="170"/>
                        <a:pt x="87" y="170"/>
                      </a:cubicBezTo>
                      <a:cubicBezTo>
                        <a:pt x="87" y="172"/>
                        <a:pt x="89" y="173"/>
                        <a:pt x="91" y="173"/>
                      </a:cubicBezTo>
                      <a:cubicBezTo>
                        <a:pt x="153" y="173"/>
                        <a:pt x="153" y="173"/>
                        <a:pt x="153" y="173"/>
                      </a:cubicBezTo>
                      <a:cubicBezTo>
                        <a:pt x="155" y="173"/>
                        <a:pt x="157" y="172"/>
                        <a:pt x="157" y="170"/>
                      </a:cubicBezTo>
                      <a:cubicBezTo>
                        <a:pt x="157" y="4"/>
                        <a:pt x="157" y="4"/>
                        <a:pt x="157" y="4"/>
                      </a:cubicBezTo>
                      <a:cubicBezTo>
                        <a:pt x="157" y="2"/>
                        <a:pt x="155" y="0"/>
                        <a:pt x="153" y="0"/>
                      </a:cubicBezTo>
                      <a:close/>
                      <a:moveTo>
                        <a:pt x="122" y="139"/>
                      </a:moveTo>
                      <a:cubicBezTo>
                        <a:pt x="114" y="139"/>
                        <a:pt x="108" y="133"/>
                        <a:pt x="108" y="125"/>
                      </a:cubicBezTo>
                      <a:cubicBezTo>
                        <a:pt x="108" y="118"/>
                        <a:pt x="114" y="111"/>
                        <a:pt x="122" y="111"/>
                      </a:cubicBezTo>
                      <a:cubicBezTo>
                        <a:pt x="129" y="111"/>
                        <a:pt x="136" y="118"/>
                        <a:pt x="136" y="125"/>
                      </a:cubicBezTo>
                      <a:cubicBezTo>
                        <a:pt x="136" y="133"/>
                        <a:pt x="129" y="139"/>
                        <a:pt x="122" y="139"/>
                      </a:cubicBezTo>
                      <a:close/>
                      <a:moveTo>
                        <a:pt x="147" y="85"/>
                      </a:moveTo>
                      <a:cubicBezTo>
                        <a:pt x="147" y="87"/>
                        <a:pt x="145" y="89"/>
                        <a:pt x="143" y="89"/>
                      </a:cubicBezTo>
                      <a:cubicBezTo>
                        <a:pt x="100" y="89"/>
                        <a:pt x="100" y="89"/>
                        <a:pt x="100" y="89"/>
                      </a:cubicBezTo>
                      <a:cubicBezTo>
                        <a:pt x="98" y="89"/>
                        <a:pt x="97" y="87"/>
                        <a:pt x="97" y="85"/>
                      </a:cubicBezTo>
                      <a:cubicBezTo>
                        <a:pt x="97" y="81"/>
                        <a:pt x="97" y="81"/>
                        <a:pt x="97" y="81"/>
                      </a:cubicBezTo>
                      <a:cubicBezTo>
                        <a:pt x="97" y="79"/>
                        <a:pt x="98" y="77"/>
                        <a:pt x="100" y="77"/>
                      </a:cubicBezTo>
                      <a:cubicBezTo>
                        <a:pt x="143" y="77"/>
                        <a:pt x="143" y="77"/>
                        <a:pt x="143" y="77"/>
                      </a:cubicBezTo>
                      <a:cubicBezTo>
                        <a:pt x="145" y="77"/>
                        <a:pt x="147" y="79"/>
                        <a:pt x="147" y="81"/>
                      </a:cubicBezTo>
                      <a:lnTo>
                        <a:pt x="147" y="85"/>
                      </a:lnTo>
                      <a:close/>
                      <a:moveTo>
                        <a:pt x="147" y="65"/>
                      </a:moveTo>
                      <a:cubicBezTo>
                        <a:pt x="147" y="67"/>
                        <a:pt x="145" y="69"/>
                        <a:pt x="143" y="69"/>
                      </a:cubicBezTo>
                      <a:cubicBezTo>
                        <a:pt x="100" y="69"/>
                        <a:pt x="100" y="69"/>
                        <a:pt x="100" y="69"/>
                      </a:cubicBezTo>
                      <a:cubicBezTo>
                        <a:pt x="98" y="69"/>
                        <a:pt x="97" y="67"/>
                        <a:pt x="97" y="65"/>
                      </a:cubicBezTo>
                      <a:cubicBezTo>
                        <a:pt x="97" y="61"/>
                        <a:pt x="97" y="61"/>
                        <a:pt x="97" y="61"/>
                      </a:cubicBezTo>
                      <a:cubicBezTo>
                        <a:pt x="97" y="59"/>
                        <a:pt x="98" y="57"/>
                        <a:pt x="100" y="57"/>
                      </a:cubicBezTo>
                      <a:cubicBezTo>
                        <a:pt x="143" y="57"/>
                        <a:pt x="143" y="57"/>
                        <a:pt x="143" y="57"/>
                      </a:cubicBezTo>
                      <a:cubicBezTo>
                        <a:pt x="145" y="57"/>
                        <a:pt x="147" y="59"/>
                        <a:pt x="147" y="61"/>
                      </a:cubicBezTo>
                      <a:lnTo>
                        <a:pt x="147" y="65"/>
                      </a:lnTo>
                      <a:close/>
                      <a:moveTo>
                        <a:pt x="147" y="45"/>
                      </a:moveTo>
                      <a:cubicBezTo>
                        <a:pt x="147" y="48"/>
                        <a:pt x="145" y="49"/>
                        <a:pt x="143" y="49"/>
                      </a:cubicBezTo>
                      <a:cubicBezTo>
                        <a:pt x="100" y="49"/>
                        <a:pt x="100" y="49"/>
                        <a:pt x="100" y="49"/>
                      </a:cubicBezTo>
                      <a:cubicBezTo>
                        <a:pt x="98" y="49"/>
                        <a:pt x="97" y="48"/>
                        <a:pt x="97" y="45"/>
                      </a:cubicBezTo>
                      <a:cubicBezTo>
                        <a:pt x="97" y="41"/>
                        <a:pt x="97" y="41"/>
                        <a:pt x="97" y="41"/>
                      </a:cubicBezTo>
                      <a:cubicBezTo>
                        <a:pt x="97" y="39"/>
                        <a:pt x="98" y="38"/>
                        <a:pt x="100" y="38"/>
                      </a:cubicBezTo>
                      <a:cubicBezTo>
                        <a:pt x="143" y="38"/>
                        <a:pt x="143" y="38"/>
                        <a:pt x="143" y="38"/>
                      </a:cubicBezTo>
                      <a:cubicBezTo>
                        <a:pt x="145" y="38"/>
                        <a:pt x="147" y="39"/>
                        <a:pt x="147" y="41"/>
                      </a:cubicBezTo>
                      <a:lnTo>
                        <a:pt x="147" y="45"/>
                      </a:lnTo>
                      <a:close/>
                      <a:moveTo>
                        <a:pt x="147" y="26"/>
                      </a:moveTo>
                      <a:cubicBezTo>
                        <a:pt x="147" y="28"/>
                        <a:pt x="145" y="30"/>
                        <a:pt x="143" y="30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98" y="30"/>
                        <a:pt x="97" y="28"/>
                        <a:pt x="97" y="26"/>
                      </a:cubicBezTo>
                      <a:cubicBezTo>
                        <a:pt x="97" y="22"/>
                        <a:pt x="97" y="22"/>
                        <a:pt x="97" y="22"/>
                      </a:cubicBezTo>
                      <a:cubicBezTo>
                        <a:pt x="97" y="20"/>
                        <a:pt x="98" y="18"/>
                        <a:pt x="100" y="18"/>
                      </a:cubicBezTo>
                      <a:cubicBezTo>
                        <a:pt x="143" y="18"/>
                        <a:pt x="143" y="18"/>
                        <a:pt x="143" y="18"/>
                      </a:cubicBezTo>
                      <a:cubicBezTo>
                        <a:pt x="145" y="18"/>
                        <a:pt x="147" y="20"/>
                        <a:pt x="147" y="22"/>
                      </a:cubicBezTo>
                      <a:lnTo>
                        <a:pt x="147" y="26"/>
                      </a:lnTo>
                      <a:close/>
                      <a:moveTo>
                        <a:pt x="240" y="17"/>
                      </a:moveTo>
                      <a:cubicBezTo>
                        <a:pt x="221" y="16"/>
                        <a:pt x="203" y="14"/>
                        <a:pt x="185" y="12"/>
                      </a:cubicBezTo>
                      <a:cubicBezTo>
                        <a:pt x="185" y="12"/>
                        <a:pt x="184" y="12"/>
                        <a:pt x="183" y="13"/>
                      </a:cubicBezTo>
                      <a:cubicBezTo>
                        <a:pt x="162" y="18"/>
                        <a:pt x="162" y="18"/>
                        <a:pt x="162" y="18"/>
                      </a:cubicBezTo>
                      <a:cubicBezTo>
                        <a:pt x="162" y="170"/>
                        <a:pt x="162" y="170"/>
                        <a:pt x="162" y="170"/>
                      </a:cubicBezTo>
                      <a:cubicBezTo>
                        <a:pt x="184" y="173"/>
                        <a:pt x="184" y="173"/>
                        <a:pt x="184" y="173"/>
                      </a:cubicBezTo>
                      <a:cubicBezTo>
                        <a:pt x="184" y="174"/>
                        <a:pt x="185" y="173"/>
                        <a:pt x="185" y="173"/>
                      </a:cubicBezTo>
                      <a:cubicBezTo>
                        <a:pt x="203" y="172"/>
                        <a:pt x="221" y="170"/>
                        <a:pt x="240" y="168"/>
                      </a:cubicBezTo>
                      <a:cubicBezTo>
                        <a:pt x="242" y="168"/>
                        <a:pt x="243" y="166"/>
                        <a:pt x="243" y="165"/>
                      </a:cubicBezTo>
                      <a:cubicBezTo>
                        <a:pt x="243" y="21"/>
                        <a:pt x="243" y="21"/>
                        <a:pt x="243" y="21"/>
                      </a:cubicBezTo>
                      <a:cubicBezTo>
                        <a:pt x="243" y="19"/>
                        <a:pt x="242" y="18"/>
                        <a:pt x="240" y="17"/>
                      </a:cubicBezTo>
                      <a:close/>
                      <a:moveTo>
                        <a:pt x="235" y="90"/>
                      </a:moveTo>
                      <a:cubicBezTo>
                        <a:pt x="235" y="92"/>
                        <a:pt x="233" y="93"/>
                        <a:pt x="231" y="93"/>
                      </a:cubicBezTo>
                      <a:cubicBezTo>
                        <a:pt x="219" y="94"/>
                        <a:pt x="206" y="94"/>
                        <a:pt x="193" y="94"/>
                      </a:cubicBezTo>
                      <a:cubicBezTo>
                        <a:pt x="191" y="94"/>
                        <a:pt x="190" y="92"/>
                        <a:pt x="190" y="90"/>
                      </a:cubicBezTo>
                      <a:cubicBezTo>
                        <a:pt x="190" y="87"/>
                        <a:pt x="190" y="87"/>
                        <a:pt x="190" y="87"/>
                      </a:cubicBezTo>
                      <a:cubicBezTo>
                        <a:pt x="190" y="85"/>
                        <a:pt x="191" y="83"/>
                        <a:pt x="193" y="83"/>
                      </a:cubicBezTo>
                      <a:cubicBezTo>
                        <a:pt x="206" y="83"/>
                        <a:pt x="219" y="83"/>
                        <a:pt x="231" y="83"/>
                      </a:cubicBezTo>
                      <a:cubicBezTo>
                        <a:pt x="233" y="83"/>
                        <a:pt x="235" y="85"/>
                        <a:pt x="235" y="87"/>
                      </a:cubicBezTo>
                      <a:lnTo>
                        <a:pt x="235" y="90"/>
                      </a:lnTo>
                      <a:close/>
                      <a:moveTo>
                        <a:pt x="231" y="76"/>
                      </a:moveTo>
                      <a:cubicBezTo>
                        <a:pt x="219" y="76"/>
                        <a:pt x="206" y="76"/>
                        <a:pt x="193" y="76"/>
                      </a:cubicBezTo>
                      <a:cubicBezTo>
                        <a:pt x="191" y="76"/>
                        <a:pt x="190" y="74"/>
                        <a:pt x="190" y="72"/>
                      </a:cubicBezTo>
                      <a:cubicBezTo>
                        <a:pt x="190" y="69"/>
                        <a:pt x="190" y="69"/>
                        <a:pt x="190" y="69"/>
                      </a:cubicBezTo>
                      <a:cubicBezTo>
                        <a:pt x="190" y="67"/>
                        <a:pt x="191" y="65"/>
                        <a:pt x="193" y="65"/>
                      </a:cubicBezTo>
                      <a:cubicBezTo>
                        <a:pt x="206" y="65"/>
                        <a:pt x="219" y="66"/>
                        <a:pt x="231" y="66"/>
                      </a:cubicBezTo>
                      <a:cubicBezTo>
                        <a:pt x="233" y="66"/>
                        <a:pt x="235" y="68"/>
                        <a:pt x="235" y="70"/>
                      </a:cubicBezTo>
                      <a:cubicBezTo>
                        <a:pt x="235" y="71"/>
                        <a:pt x="235" y="72"/>
                        <a:pt x="235" y="73"/>
                      </a:cubicBezTo>
                      <a:cubicBezTo>
                        <a:pt x="235" y="75"/>
                        <a:pt x="233" y="76"/>
                        <a:pt x="231" y="76"/>
                      </a:cubicBezTo>
                      <a:close/>
                      <a:moveTo>
                        <a:pt x="235" y="56"/>
                      </a:moveTo>
                      <a:cubicBezTo>
                        <a:pt x="235" y="58"/>
                        <a:pt x="233" y="59"/>
                        <a:pt x="231" y="59"/>
                      </a:cubicBezTo>
                      <a:cubicBezTo>
                        <a:pt x="219" y="59"/>
                        <a:pt x="206" y="58"/>
                        <a:pt x="193" y="58"/>
                      </a:cubicBezTo>
                      <a:cubicBezTo>
                        <a:pt x="191" y="58"/>
                        <a:pt x="190" y="56"/>
                        <a:pt x="190" y="54"/>
                      </a:cubicBezTo>
                      <a:cubicBezTo>
                        <a:pt x="190" y="51"/>
                        <a:pt x="190" y="51"/>
                        <a:pt x="190" y="51"/>
                      </a:cubicBezTo>
                      <a:cubicBezTo>
                        <a:pt x="190" y="49"/>
                        <a:pt x="191" y="47"/>
                        <a:pt x="193" y="47"/>
                      </a:cubicBezTo>
                      <a:cubicBezTo>
                        <a:pt x="206" y="48"/>
                        <a:pt x="219" y="48"/>
                        <a:pt x="231" y="49"/>
                      </a:cubicBezTo>
                      <a:cubicBezTo>
                        <a:pt x="233" y="49"/>
                        <a:pt x="235" y="51"/>
                        <a:pt x="235" y="53"/>
                      </a:cubicBezTo>
                      <a:lnTo>
                        <a:pt x="235" y="56"/>
                      </a:lnTo>
                      <a:close/>
                      <a:moveTo>
                        <a:pt x="235" y="39"/>
                      </a:moveTo>
                      <a:cubicBezTo>
                        <a:pt x="235" y="41"/>
                        <a:pt x="233" y="42"/>
                        <a:pt x="231" y="42"/>
                      </a:cubicBezTo>
                      <a:cubicBezTo>
                        <a:pt x="219" y="42"/>
                        <a:pt x="206" y="41"/>
                        <a:pt x="193" y="40"/>
                      </a:cubicBezTo>
                      <a:cubicBezTo>
                        <a:pt x="191" y="40"/>
                        <a:pt x="190" y="38"/>
                        <a:pt x="190" y="36"/>
                      </a:cubicBezTo>
                      <a:cubicBezTo>
                        <a:pt x="190" y="33"/>
                        <a:pt x="190" y="33"/>
                        <a:pt x="190" y="33"/>
                      </a:cubicBezTo>
                      <a:cubicBezTo>
                        <a:pt x="190" y="31"/>
                        <a:pt x="191" y="29"/>
                        <a:pt x="193" y="29"/>
                      </a:cubicBezTo>
                      <a:cubicBezTo>
                        <a:pt x="206" y="30"/>
                        <a:pt x="219" y="31"/>
                        <a:pt x="231" y="32"/>
                      </a:cubicBezTo>
                      <a:cubicBezTo>
                        <a:pt x="233" y="32"/>
                        <a:pt x="235" y="34"/>
                        <a:pt x="235" y="36"/>
                      </a:cubicBezTo>
                      <a:lnTo>
                        <a:pt x="235" y="39"/>
                      </a:lnTo>
                      <a:close/>
                      <a:moveTo>
                        <a:pt x="59" y="12"/>
                      </a:moveTo>
                      <a:cubicBezTo>
                        <a:pt x="41" y="14"/>
                        <a:pt x="22" y="16"/>
                        <a:pt x="4" y="17"/>
                      </a:cubicBezTo>
                      <a:cubicBezTo>
                        <a:pt x="2" y="18"/>
                        <a:pt x="0" y="19"/>
                        <a:pt x="0" y="21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66"/>
                        <a:pt x="2" y="168"/>
                        <a:pt x="4" y="168"/>
                      </a:cubicBezTo>
                      <a:cubicBezTo>
                        <a:pt x="22" y="170"/>
                        <a:pt x="41" y="172"/>
                        <a:pt x="59" y="173"/>
                      </a:cubicBezTo>
                      <a:cubicBezTo>
                        <a:pt x="59" y="173"/>
                        <a:pt x="59" y="174"/>
                        <a:pt x="59" y="173"/>
                      </a:cubicBezTo>
                      <a:cubicBezTo>
                        <a:pt x="82" y="170"/>
                        <a:pt x="82" y="170"/>
                        <a:pt x="82" y="170"/>
                      </a:cubicBezTo>
                      <a:cubicBezTo>
                        <a:pt x="82" y="18"/>
                        <a:pt x="82" y="18"/>
                        <a:pt x="82" y="18"/>
                      </a:cubicBezTo>
                      <a:cubicBezTo>
                        <a:pt x="60" y="13"/>
                        <a:pt x="60" y="13"/>
                        <a:pt x="60" y="13"/>
                      </a:cubicBezTo>
                      <a:cubicBezTo>
                        <a:pt x="60" y="12"/>
                        <a:pt x="59" y="12"/>
                        <a:pt x="59" y="12"/>
                      </a:cubicBezTo>
                      <a:close/>
                      <a:moveTo>
                        <a:pt x="54" y="90"/>
                      </a:moveTo>
                      <a:cubicBezTo>
                        <a:pt x="54" y="92"/>
                        <a:pt x="52" y="94"/>
                        <a:pt x="50" y="94"/>
                      </a:cubicBezTo>
                      <a:cubicBezTo>
                        <a:pt x="38" y="94"/>
                        <a:pt x="25" y="94"/>
                        <a:pt x="12" y="93"/>
                      </a:cubicBezTo>
                      <a:cubicBezTo>
                        <a:pt x="10" y="93"/>
                        <a:pt x="9" y="92"/>
                        <a:pt x="9" y="90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9" y="85"/>
                        <a:pt x="10" y="83"/>
                        <a:pt x="12" y="83"/>
                      </a:cubicBezTo>
                      <a:cubicBezTo>
                        <a:pt x="25" y="83"/>
                        <a:pt x="38" y="83"/>
                        <a:pt x="50" y="83"/>
                      </a:cubicBezTo>
                      <a:cubicBezTo>
                        <a:pt x="52" y="83"/>
                        <a:pt x="54" y="85"/>
                        <a:pt x="54" y="87"/>
                      </a:cubicBezTo>
                      <a:lnTo>
                        <a:pt x="54" y="90"/>
                      </a:lnTo>
                      <a:close/>
                      <a:moveTo>
                        <a:pt x="54" y="72"/>
                      </a:moveTo>
                      <a:cubicBezTo>
                        <a:pt x="54" y="74"/>
                        <a:pt x="52" y="76"/>
                        <a:pt x="50" y="76"/>
                      </a:cubicBezTo>
                      <a:cubicBezTo>
                        <a:pt x="38" y="76"/>
                        <a:pt x="25" y="76"/>
                        <a:pt x="12" y="76"/>
                      </a:cubicBezTo>
                      <a:cubicBezTo>
                        <a:pt x="10" y="76"/>
                        <a:pt x="9" y="75"/>
                        <a:pt x="9" y="73"/>
                      </a:cubicBezTo>
                      <a:cubicBezTo>
                        <a:pt x="9" y="70"/>
                        <a:pt x="9" y="70"/>
                        <a:pt x="9" y="70"/>
                      </a:cubicBezTo>
                      <a:cubicBezTo>
                        <a:pt x="9" y="68"/>
                        <a:pt x="10" y="66"/>
                        <a:pt x="12" y="66"/>
                      </a:cubicBezTo>
                      <a:cubicBezTo>
                        <a:pt x="25" y="66"/>
                        <a:pt x="38" y="65"/>
                        <a:pt x="50" y="65"/>
                      </a:cubicBezTo>
                      <a:cubicBezTo>
                        <a:pt x="52" y="65"/>
                        <a:pt x="54" y="67"/>
                        <a:pt x="54" y="69"/>
                      </a:cubicBezTo>
                      <a:lnTo>
                        <a:pt x="54" y="72"/>
                      </a:lnTo>
                      <a:close/>
                      <a:moveTo>
                        <a:pt x="54" y="54"/>
                      </a:moveTo>
                      <a:cubicBezTo>
                        <a:pt x="54" y="56"/>
                        <a:pt x="52" y="58"/>
                        <a:pt x="50" y="58"/>
                      </a:cubicBezTo>
                      <a:cubicBezTo>
                        <a:pt x="38" y="58"/>
                        <a:pt x="25" y="59"/>
                        <a:pt x="12" y="59"/>
                      </a:cubicBezTo>
                      <a:cubicBezTo>
                        <a:pt x="10" y="59"/>
                        <a:pt x="9" y="58"/>
                        <a:pt x="9" y="56"/>
                      </a:cubicBezTo>
                      <a:cubicBezTo>
                        <a:pt x="9" y="53"/>
                        <a:pt x="9" y="53"/>
                        <a:pt x="9" y="53"/>
                      </a:cubicBezTo>
                      <a:cubicBezTo>
                        <a:pt x="9" y="51"/>
                        <a:pt x="10" y="49"/>
                        <a:pt x="12" y="49"/>
                      </a:cubicBezTo>
                      <a:cubicBezTo>
                        <a:pt x="25" y="48"/>
                        <a:pt x="38" y="48"/>
                        <a:pt x="50" y="47"/>
                      </a:cubicBezTo>
                      <a:cubicBezTo>
                        <a:pt x="52" y="47"/>
                        <a:pt x="54" y="49"/>
                        <a:pt x="54" y="51"/>
                      </a:cubicBezTo>
                      <a:lnTo>
                        <a:pt x="54" y="54"/>
                      </a:lnTo>
                      <a:close/>
                      <a:moveTo>
                        <a:pt x="54" y="36"/>
                      </a:moveTo>
                      <a:cubicBezTo>
                        <a:pt x="54" y="38"/>
                        <a:pt x="52" y="40"/>
                        <a:pt x="50" y="40"/>
                      </a:cubicBezTo>
                      <a:cubicBezTo>
                        <a:pt x="38" y="41"/>
                        <a:pt x="25" y="42"/>
                        <a:pt x="12" y="42"/>
                      </a:cubicBezTo>
                      <a:cubicBezTo>
                        <a:pt x="10" y="42"/>
                        <a:pt x="9" y="41"/>
                        <a:pt x="9" y="39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4"/>
                        <a:pt x="10" y="32"/>
                        <a:pt x="12" y="32"/>
                      </a:cubicBezTo>
                      <a:cubicBezTo>
                        <a:pt x="25" y="31"/>
                        <a:pt x="38" y="30"/>
                        <a:pt x="50" y="29"/>
                      </a:cubicBezTo>
                      <a:cubicBezTo>
                        <a:pt x="52" y="29"/>
                        <a:pt x="54" y="31"/>
                        <a:pt x="54" y="33"/>
                      </a:cubicBezTo>
                      <a:lnTo>
                        <a:pt x="54" y="36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183" name="TextBox 279">
                  <a:extLst>
                    <a:ext uri="{FF2B5EF4-FFF2-40B4-BE49-F238E27FC236}">
                      <a16:creationId xmlns:a16="http://schemas.microsoft.com/office/drawing/2014/main" id="{AB01527D-9843-4713-8628-3FEB089E0F5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19817" y="4523090"/>
                  <a:ext cx="182742" cy="24622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p:spPr>
              <p:txBody>
                <a:bodyPr wrap="none" lIns="0" tIns="0" rIns="0" bIns="0" anchor="ctr">
                  <a:spAutoFit/>
                  <a:sp3d>
                    <a:bevelT w="1270" h="1270"/>
                  </a:sp3d>
                </a:bodyPr>
                <a:lstStyle/>
                <a:p>
                  <a:pPr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800" b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DB</a:t>
                  </a:r>
                  <a:br>
                    <a:rPr lang="ko-KR" altLang="en-US" sz="800" b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</a:br>
                  <a:r>
                    <a:rPr lang="ko-KR" altLang="en-US" sz="800" b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서버</a:t>
                  </a: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4AA91F86-E6E3-45AA-8221-BC68E0873834}"/>
                  </a:ext>
                </a:extLst>
              </p:cNvPr>
              <p:cNvGrpSpPr/>
              <p:nvPr/>
            </p:nvGrpSpPr>
            <p:grpSpPr>
              <a:xfrm>
                <a:off x="5933283" y="5355960"/>
                <a:ext cx="792159" cy="402400"/>
                <a:chOff x="5946779" y="4445000"/>
                <a:chExt cx="792159" cy="402400"/>
              </a:xfrm>
            </p:grpSpPr>
            <p:sp>
              <p:nvSpPr>
                <p:cNvPr id="178" name="모서리가 둥근 직사각형 186">
                  <a:extLst>
                    <a:ext uri="{FF2B5EF4-FFF2-40B4-BE49-F238E27FC236}">
                      <a16:creationId xmlns:a16="http://schemas.microsoft.com/office/drawing/2014/main" id="{BD6D575C-7EC3-48E2-B6B7-DF800557C175}"/>
                    </a:ext>
                  </a:extLst>
                </p:cNvPr>
                <p:cNvSpPr/>
                <p:nvPr/>
              </p:nvSpPr>
              <p:spPr>
                <a:xfrm>
                  <a:off x="5946779" y="4445000"/>
                  <a:ext cx="792159" cy="402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179" name="Freeform 11">
                  <a:extLst>
                    <a:ext uri="{FF2B5EF4-FFF2-40B4-BE49-F238E27FC236}">
                      <a16:creationId xmlns:a16="http://schemas.microsoft.com/office/drawing/2014/main" id="{951B8733-ABD8-403A-B640-0D9139F6AE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1298" y="4540701"/>
                  <a:ext cx="293784" cy="210998"/>
                </a:xfrm>
                <a:custGeom>
                  <a:avLst/>
                  <a:gdLst>
                    <a:gd name="T0" fmla="*/ 87 w 243"/>
                    <a:gd name="T1" fmla="*/ 4 h 174"/>
                    <a:gd name="T2" fmla="*/ 153 w 243"/>
                    <a:gd name="T3" fmla="*/ 173 h 174"/>
                    <a:gd name="T4" fmla="*/ 153 w 243"/>
                    <a:gd name="T5" fmla="*/ 0 h 174"/>
                    <a:gd name="T6" fmla="*/ 122 w 243"/>
                    <a:gd name="T7" fmla="*/ 111 h 174"/>
                    <a:gd name="T8" fmla="*/ 147 w 243"/>
                    <a:gd name="T9" fmla="*/ 85 h 174"/>
                    <a:gd name="T10" fmla="*/ 97 w 243"/>
                    <a:gd name="T11" fmla="*/ 85 h 174"/>
                    <a:gd name="T12" fmla="*/ 143 w 243"/>
                    <a:gd name="T13" fmla="*/ 77 h 174"/>
                    <a:gd name="T14" fmla="*/ 147 w 243"/>
                    <a:gd name="T15" fmla="*/ 65 h 174"/>
                    <a:gd name="T16" fmla="*/ 97 w 243"/>
                    <a:gd name="T17" fmla="*/ 65 h 174"/>
                    <a:gd name="T18" fmla="*/ 143 w 243"/>
                    <a:gd name="T19" fmla="*/ 57 h 174"/>
                    <a:gd name="T20" fmla="*/ 147 w 243"/>
                    <a:gd name="T21" fmla="*/ 45 h 174"/>
                    <a:gd name="T22" fmla="*/ 97 w 243"/>
                    <a:gd name="T23" fmla="*/ 45 h 174"/>
                    <a:gd name="T24" fmla="*/ 143 w 243"/>
                    <a:gd name="T25" fmla="*/ 38 h 174"/>
                    <a:gd name="T26" fmla="*/ 147 w 243"/>
                    <a:gd name="T27" fmla="*/ 26 h 174"/>
                    <a:gd name="T28" fmla="*/ 97 w 243"/>
                    <a:gd name="T29" fmla="*/ 26 h 174"/>
                    <a:gd name="T30" fmla="*/ 143 w 243"/>
                    <a:gd name="T31" fmla="*/ 18 h 174"/>
                    <a:gd name="T32" fmla="*/ 240 w 243"/>
                    <a:gd name="T33" fmla="*/ 17 h 174"/>
                    <a:gd name="T34" fmla="*/ 162 w 243"/>
                    <a:gd name="T35" fmla="*/ 18 h 174"/>
                    <a:gd name="T36" fmla="*/ 185 w 243"/>
                    <a:gd name="T37" fmla="*/ 173 h 174"/>
                    <a:gd name="T38" fmla="*/ 243 w 243"/>
                    <a:gd name="T39" fmla="*/ 21 h 174"/>
                    <a:gd name="T40" fmla="*/ 231 w 243"/>
                    <a:gd name="T41" fmla="*/ 93 h 174"/>
                    <a:gd name="T42" fmla="*/ 190 w 243"/>
                    <a:gd name="T43" fmla="*/ 87 h 174"/>
                    <a:gd name="T44" fmla="*/ 235 w 243"/>
                    <a:gd name="T45" fmla="*/ 87 h 174"/>
                    <a:gd name="T46" fmla="*/ 193 w 243"/>
                    <a:gd name="T47" fmla="*/ 76 h 174"/>
                    <a:gd name="T48" fmla="*/ 193 w 243"/>
                    <a:gd name="T49" fmla="*/ 65 h 174"/>
                    <a:gd name="T50" fmla="*/ 235 w 243"/>
                    <a:gd name="T51" fmla="*/ 73 h 174"/>
                    <a:gd name="T52" fmla="*/ 231 w 243"/>
                    <a:gd name="T53" fmla="*/ 59 h 174"/>
                    <a:gd name="T54" fmla="*/ 190 w 243"/>
                    <a:gd name="T55" fmla="*/ 51 h 174"/>
                    <a:gd name="T56" fmla="*/ 235 w 243"/>
                    <a:gd name="T57" fmla="*/ 53 h 174"/>
                    <a:gd name="T58" fmla="*/ 231 w 243"/>
                    <a:gd name="T59" fmla="*/ 42 h 174"/>
                    <a:gd name="T60" fmla="*/ 190 w 243"/>
                    <a:gd name="T61" fmla="*/ 33 h 174"/>
                    <a:gd name="T62" fmla="*/ 235 w 243"/>
                    <a:gd name="T63" fmla="*/ 36 h 174"/>
                    <a:gd name="T64" fmla="*/ 4 w 243"/>
                    <a:gd name="T65" fmla="*/ 17 h 174"/>
                    <a:gd name="T66" fmla="*/ 4 w 243"/>
                    <a:gd name="T67" fmla="*/ 168 h 174"/>
                    <a:gd name="T68" fmla="*/ 82 w 243"/>
                    <a:gd name="T69" fmla="*/ 170 h 174"/>
                    <a:gd name="T70" fmla="*/ 59 w 243"/>
                    <a:gd name="T71" fmla="*/ 12 h 174"/>
                    <a:gd name="T72" fmla="*/ 12 w 243"/>
                    <a:gd name="T73" fmla="*/ 93 h 174"/>
                    <a:gd name="T74" fmla="*/ 12 w 243"/>
                    <a:gd name="T75" fmla="*/ 83 h 174"/>
                    <a:gd name="T76" fmla="*/ 54 w 243"/>
                    <a:gd name="T77" fmla="*/ 90 h 174"/>
                    <a:gd name="T78" fmla="*/ 12 w 243"/>
                    <a:gd name="T79" fmla="*/ 76 h 174"/>
                    <a:gd name="T80" fmla="*/ 12 w 243"/>
                    <a:gd name="T81" fmla="*/ 66 h 174"/>
                    <a:gd name="T82" fmla="*/ 54 w 243"/>
                    <a:gd name="T83" fmla="*/ 72 h 174"/>
                    <a:gd name="T84" fmla="*/ 12 w 243"/>
                    <a:gd name="T85" fmla="*/ 59 h 174"/>
                    <a:gd name="T86" fmla="*/ 12 w 243"/>
                    <a:gd name="T87" fmla="*/ 49 h 174"/>
                    <a:gd name="T88" fmla="*/ 54 w 243"/>
                    <a:gd name="T89" fmla="*/ 54 h 174"/>
                    <a:gd name="T90" fmla="*/ 12 w 243"/>
                    <a:gd name="T91" fmla="*/ 42 h 174"/>
                    <a:gd name="T92" fmla="*/ 12 w 243"/>
                    <a:gd name="T93" fmla="*/ 32 h 174"/>
                    <a:gd name="T94" fmla="*/ 54 w 243"/>
                    <a:gd name="T95" fmla="*/ 36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43" h="174">
                      <a:moveTo>
                        <a:pt x="153" y="0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9" y="0"/>
                        <a:pt x="87" y="2"/>
                        <a:pt x="87" y="4"/>
                      </a:cubicBezTo>
                      <a:cubicBezTo>
                        <a:pt x="87" y="170"/>
                        <a:pt x="87" y="170"/>
                        <a:pt x="87" y="170"/>
                      </a:cubicBezTo>
                      <a:cubicBezTo>
                        <a:pt x="87" y="172"/>
                        <a:pt x="89" y="173"/>
                        <a:pt x="91" y="173"/>
                      </a:cubicBezTo>
                      <a:cubicBezTo>
                        <a:pt x="153" y="173"/>
                        <a:pt x="153" y="173"/>
                        <a:pt x="153" y="173"/>
                      </a:cubicBezTo>
                      <a:cubicBezTo>
                        <a:pt x="155" y="173"/>
                        <a:pt x="157" y="172"/>
                        <a:pt x="157" y="170"/>
                      </a:cubicBezTo>
                      <a:cubicBezTo>
                        <a:pt x="157" y="4"/>
                        <a:pt x="157" y="4"/>
                        <a:pt x="157" y="4"/>
                      </a:cubicBezTo>
                      <a:cubicBezTo>
                        <a:pt x="157" y="2"/>
                        <a:pt x="155" y="0"/>
                        <a:pt x="153" y="0"/>
                      </a:cubicBezTo>
                      <a:close/>
                      <a:moveTo>
                        <a:pt x="122" y="139"/>
                      </a:moveTo>
                      <a:cubicBezTo>
                        <a:pt x="114" y="139"/>
                        <a:pt x="108" y="133"/>
                        <a:pt x="108" y="125"/>
                      </a:cubicBezTo>
                      <a:cubicBezTo>
                        <a:pt x="108" y="118"/>
                        <a:pt x="114" y="111"/>
                        <a:pt x="122" y="111"/>
                      </a:cubicBezTo>
                      <a:cubicBezTo>
                        <a:pt x="129" y="111"/>
                        <a:pt x="136" y="118"/>
                        <a:pt x="136" y="125"/>
                      </a:cubicBezTo>
                      <a:cubicBezTo>
                        <a:pt x="136" y="133"/>
                        <a:pt x="129" y="139"/>
                        <a:pt x="122" y="139"/>
                      </a:cubicBezTo>
                      <a:close/>
                      <a:moveTo>
                        <a:pt x="147" y="85"/>
                      </a:moveTo>
                      <a:cubicBezTo>
                        <a:pt x="147" y="87"/>
                        <a:pt x="145" y="89"/>
                        <a:pt x="143" y="89"/>
                      </a:cubicBezTo>
                      <a:cubicBezTo>
                        <a:pt x="100" y="89"/>
                        <a:pt x="100" y="89"/>
                        <a:pt x="100" y="89"/>
                      </a:cubicBezTo>
                      <a:cubicBezTo>
                        <a:pt x="98" y="89"/>
                        <a:pt x="97" y="87"/>
                        <a:pt x="97" y="85"/>
                      </a:cubicBezTo>
                      <a:cubicBezTo>
                        <a:pt x="97" y="81"/>
                        <a:pt x="97" y="81"/>
                        <a:pt x="97" y="81"/>
                      </a:cubicBezTo>
                      <a:cubicBezTo>
                        <a:pt x="97" y="79"/>
                        <a:pt x="98" y="77"/>
                        <a:pt x="100" y="77"/>
                      </a:cubicBezTo>
                      <a:cubicBezTo>
                        <a:pt x="143" y="77"/>
                        <a:pt x="143" y="77"/>
                        <a:pt x="143" y="77"/>
                      </a:cubicBezTo>
                      <a:cubicBezTo>
                        <a:pt x="145" y="77"/>
                        <a:pt x="147" y="79"/>
                        <a:pt x="147" y="81"/>
                      </a:cubicBezTo>
                      <a:lnTo>
                        <a:pt x="147" y="85"/>
                      </a:lnTo>
                      <a:close/>
                      <a:moveTo>
                        <a:pt x="147" y="65"/>
                      </a:moveTo>
                      <a:cubicBezTo>
                        <a:pt x="147" y="67"/>
                        <a:pt x="145" y="69"/>
                        <a:pt x="143" y="69"/>
                      </a:cubicBezTo>
                      <a:cubicBezTo>
                        <a:pt x="100" y="69"/>
                        <a:pt x="100" y="69"/>
                        <a:pt x="100" y="69"/>
                      </a:cubicBezTo>
                      <a:cubicBezTo>
                        <a:pt x="98" y="69"/>
                        <a:pt x="97" y="67"/>
                        <a:pt x="97" y="65"/>
                      </a:cubicBezTo>
                      <a:cubicBezTo>
                        <a:pt x="97" y="61"/>
                        <a:pt x="97" y="61"/>
                        <a:pt x="97" y="61"/>
                      </a:cubicBezTo>
                      <a:cubicBezTo>
                        <a:pt x="97" y="59"/>
                        <a:pt x="98" y="57"/>
                        <a:pt x="100" y="57"/>
                      </a:cubicBezTo>
                      <a:cubicBezTo>
                        <a:pt x="143" y="57"/>
                        <a:pt x="143" y="57"/>
                        <a:pt x="143" y="57"/>
                      </a:cubicBezTo>
                      <a:cubicBezTo>
                        <a:pt x="145" y="57"/>
                        <a:pt x="147" y="59"/>
                        <a:pt x="147" y="61"/>
                      </a:cubicBezTo>
                      <a:lnTo>
                        <a:pt x="147" y="65"/>
                      </a:lnTo>
                      <a:close/>
                      <a:moveTo>
                        <a:pt x="147" y="45"/>
                      </a:moveTo>
                      <a:cubicBezTo>
                        <a:pt x="147" y="48"/>
                        <a:pt x="145" y="49"/>
                        <a:pt x="143" y="49"/>
                      </a:cubicBezTo>
                      <a:cubicBezTo>
                        <a:pt x="100" y="49"/>
                        <a:pt x="100" y="49"/>
                        <a:pt x="100" y="49"/>
                      </a:cubicBezTo>
                      <a:cubicBezTo>
                        <a:pt x="98" y="49"/>
                        <a:pt x="97" y="48"/>
                        <a:pt x="97" y="45"/>
                      </a:cubicBezTo>
                      <a:cubicBezTo>
                        <a:pt x="97" y="41"/>
                        <a:pt x="97" y="41"/>
                        <a:pt x="97" y="41"/>
                      </a:cubicBezTo>
                      <a:cubicBezTo>
                        <a:pt x="97" y="39"/>
                        <a:pt x="98" y="38"/>
                        <a:pt x="100" y="38"/>
                      </a:cubicBezTo>
                      <a:cubicBezTo>
                        <a:pt x="143" y="38"/>
                        <a:pt x="143" y="38"/>
                        <a:pt x="143" y="38"/>
                      </a:cubicBezTo>
                      <a:cubicBezTo>
                        <a:pt x="145" y="38"/>
                        <a:pt x="147" y="39"/>
                        <a:pt x="147" y="41"/>
                      </a:cubicBezTo>
                      <a:lnTo>
                        <a:pt x="147" y="45"/>
                      </a:lnTo>
                      <a:close/>
                      <a:moveTo>
                        <a:pt x="147" y="26"/>
                      </a:moveTo>
                      <a:cubicBezTo>
                        <a:pt x="147" y="28"/>
                        <a:pt x="145" y="30"/>
                        <a:pt x="143" y="30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98" y="30"/>
                        <a:pt x="97" y="28"/>
                        <a:pt x="97" y="26"/>
                      </a:cubicBezTo>
                      <a:cubicBezTo>
                        <a:pt x="97" y="22"/>
                        <a:pt x="97" y="22"/>
                        <a:pt x="97" y="22"/>
                      </a:cubicBezTo>
                      <a:cubicBezTo>
                        <a:pt x="97" y="20"/>
                        <a:pt x="98" y="18"/>
                        <a:pt x="100" y="18"/>
                      </a:cubicBezTo>
                      <a:cubicBezTo>
                        <a:pt x="143" y="18"/>
                        <a:pt x="143" y="18"/>
                        <a:pt x="143" y="18"/>
                      </a:cubicBezTo>
                      <a:cubicBezTo>
                        <a:pt x="145" y="18"/>
                        <a:pt x="147" y="20"/>
                        <a:pt x="147" y="22"/>
                      </a:cubicBezTo>
                      <a:lnTo>
                        <a:pt x="147" y="26"/>
                      </a:lnTo>
                      <a:close/>
                      <a:moveTo>
                        <a:pt x="240" y="17"/>
                      </a:moveTo>
                      <a:cubicBezTo>
                        <a:pt x="221" y="16"/>
                        <a:pt x="203" y="14"/>
                        <a:pt x="185" y="12"/>
                      </a:cubicBezTo>
                      <a:cubicBezTo>
                        <a:pt x="185" y="12"/>
                        <a:pt x="184" y="12"/>
                        <a:pt x="183" y="13"/>
                      </a:cubicBezTo>
                      <a:cubicBezTo>
                        <a:pt x="162" y="18"/>
                        <a:pt x="162" y="18"/>
                        <a:pt x="162" y="18"/>
                      </a:cubicBezTo>
                      <a:cubicBezTo>
                        <a:pt x="162" y="170"/>
                        <a:pt x="162" y="170"/>
                        <a:pt x="162" y="170"/>
                      </a:cubicBezTo>
                      <a:cubicBezTo>
                        <a:pt x="184" y="173"/>
                        <a:pt x="184" y="173"/>
                        <a:pt x="184" y="173"/>
                      </a:cubicBezTo>
                      <a:cubicBezTo>
                        <a:pt x="184" y="174"/>
                        <a:pt x="185" y="173"/>
                        <a:pt x="185" y="173"/>
                      </a:cubicBezTo>
                      <a:cubicBezTo>
                        <a:pt x="203" y="172"/>
                        <a:pt x="221" y="170"/>
                        <a:pt x="240" y="168"/>
                      </a:cubicBezTo>
                      <a:cubicBezTo>
                        <a:pt x="242" y="168"/>
                        <a:pt x="243" y="166"/>
                        <a:pt x="243" y="165"/>
                      </a:cubicBezTo>
                      <a:cubicBezTo>
                        <a:pt x="243" y="21"/>
                        <a:pt x="243" y="21"/>
                        <a:pt x="243" y="21"/>
                      </a:cubicBezTo>
                      <a:cubicBezTo>
                        <a:pt x="243" y="19"/>
                        <a:pt x="242" y="18"/>
                        <a:pt x="240" y="17"/>
                      </a:cubicBezTo>
                      <a:close/>
                      <a:moveTo>
                        <a:pt x="235" y="90"/>
                      </a:moveTo>
                      <a:cubicBezTo>
                        <a:pt x="235" y="92"/>
                        <a:pt x="233" y="93"/>
                        <a:pt x="231" y="93"/>
                      </a:cubicBezTo>
                      <a:cubicBezTo>
                        <a:pt x="219" y="94"/>
                        <a:pt x="206" y="94"/>
                        <a:pt x="193" y="94"/>
                      </a:cubicBezTo>
                      <a:cubicBezTo>
                        <a:pt x="191" y="94"/>
                        <a:pt x="190" y="92"/>
                        <a:pt x="190" y="90"/>
                      </a:cubicBezTo>
                      <a:cubicBezTo>
                        <a:pt x="190" y="87"/>
                        <a:pt x="190" y="87"/>
                        <a:pt x="190" y="87"/>
                      </a:cubicBezTo>
                      <a:cubicBezTo>
                        <a:pt x="190" y="85"/>
                        <a:pt x="191" y="83"/>
                        <a:pt x="193" y="83"/>
                      </a:cubicBezTo>
                      <a:cubicBezTo>
                        <a:pt x="206" y="83"/>
                        <a:pt x="219" y="83"/>
                        <a:pt x="231" y="83"/>
                      </a:cubicBezTo>
                      <a:cubicBezTo>
                        <a:pt x="233" y="83"/>
                        <a:pt x="235" y="85"/>
                        <a:pt x="235" y="87"/>
                      </a:cubicBezTo>
                      <a:lnTo>
                        <a:pt x="235" y="90"/>
                      </a:lnTo>
                      <a:close/>
                      <a:moveTo>
                        <a:pt x="231" y="76"/>
                      </a:moveTo>
                      <a:cubicBezTo>
                        <a:pt x="219" y="76"/>
                        <a:pt x="206" y="76"/>
                        <a:pt x="193" y="76"/>
                      </a:cubicBezTo>
                      <a:cubicBezTo>
                        <a:pt x="191" y="76"/>
                        <a:pt x="190" y="74"/>
                        <a:pt x="190" y="72"/>
                      </a:cubicBezTo>
                      <a:cubicBezTo>
                        <a:pt x="190" y="69"/>
                        <a:pt x="190" y="69"/>
                        <a:pt x="190" y="69"/>
                      </a:cubicBezTo>
                      <a:cubicBezTo>
                        <a:pt x="190" y="67"/>
                        <a:pt x="191" y="65"/>
                        <a:pt x="193" y="65"/>
                      </a:cubicBezTo>
                      <a:cubicBezTo>
                        <a:pt x="206" y="65"/>
                        <a:pt x="219" y="66"/>
                        <a:pt x="231" y="66"/>
                      </a:cubicBezTo>
                      <a:cubicBezTo>
                        <a:pt x="233" y="66"/>
                        <a:pt x="235" y="68"/>
                        <a:pt x="235" y="70"/>
                      </a:cubicBezTo>
                      <a:cubicBezTo>
                        <a:pt x="235" y="71"/>
                        <a:pt x="235" y="72"/>
                        <a:pt x="235" y="73"/>
                      </a:cubicBezTo>
                      <a:cubicBezTo>
                        <a:pt x="235" y="75"/>
                        <a:pt x="233" y="76"/>
                        <a:pt x="231" y="76"/>
                      </a:cubicBezTo>
                      <a:close/>
                      <a:moveTo>
                        <a:pt x="235" y="56"/>
                      </a:moveTo>
                      <a:cubicBezTo>
                        <a:pt x="235" y="58"/>
                        <a:pt x="233" y="59"/>
                        <a:pt x="231" y="59"/>
                      </a:cubicBezTo>
                      <a:cubicBezTo>
                        <a:pt x="219" y="59"/>
                        <a:pt x="206" y="58"/>
                        <a:pt x="193" y="58"/>
                      </a:cubicBezTo>
                      <a:cubicBezTo>
                        <a:pt x="191" y="58"/>
                        <a:pt x="190" y="56"/>
                        <a:pt x="190" y="54"/>
                      </a:cubicBezTo>
                      <a:cubicBezTo>
                        <a:pt x="190" y="51"/>
                        <a:pt x="190" y="51"/>
                        <a:pt x="190" y="51"/>
                      </a:cubicBezTo>
                      <a:cubicBezTo>
                        <a:pt x="190" y="49"/>
                        <a:pt x="191" y="47"/>
                        <a:pt x="193" y="47"/>
                      </a:cubicBezTo>
                      <a:cubicBezTo>
                        <a:pt x="206" y="48"/>
                        <a:pt x="219" y="48"/>
                        <a:pt x="231" y="49"/>
                      </a:cubicBezTo>
                      <a:cubicBezTo>
                        <a:pt x="233" y="49"/>
                        <a:pt x="235" y="51"/>
                        <a:pt x="235" y="53"/>
                      </a:cubicBezTo>
                      <a:lnTo>
                        <a:pt x="235" y="56"/>
                      </a:lnTo>
                      <a:close/>
                      <a:moveTo>
                        <a:pt x="235" y="39"/>
                      </a:moveTo>
                      <a:cubicBezTo>
                        <a:pt x="235" y="41"/>
                        <a:pt x="233" y="42"/>
                        <a:pt x="231" y="42"/>
                      </a:cubicBezTo>
                      <a:cubicBezTo>
                        <a:pt x="219" y="42"/>
                        <a:pt x="206" y="41"/>
                        <a:pt x="193" y="40"/>
                      </a:cubicBezTo>
                      <a:cubicBezTo>
                        <a:pt x="191" y="40"/>
                        <a:pt x="190" y="38"/>
                        <a:pt x="190" y="36"/>
                      </a:cubicBezTo>
                      <a:cubicBezTo>
                        <a:pt x="190" y="33"/>
                        <a:pt x="190" y="33"/>
                        <a:pt x="190" y="33"/>
                      </a:cubicBezTo>
                      <a:cubicBezTo>
                        <a:pt x="190" y="31"/>
                        <a:pt x="191" y="29"/>
                        <a:pt x="193" y="29"/>
                      </a:cubicBezTo>
                      <a:cubicBezTo>
                        <a:pt x="206" y="30"/>
                        <a:pt x="219" y="31"/>
                        <a:pt x="231" y="32"/>
                      </a:cubicBezTo>
                      <a:cubicBezTo>
                        <a:pt x="233" y="32"/>
                        <a:pt x="235" y="34"/>
                        <a:pt x="235" y="36"/>
                      </a:cubicBezTo>
                      <a:lnTo>
                        <a:pt x="235" y="39"/>
                      </a:lnTo>
                      <a:close/>
                      <a:moveTo>
                        <a:pt x="59" y="12"/>
                      </a:moveTo>
                      <a:cubicBezTo>
                        <a:pt x="41" y="14"/>
                        <a:pt x="22" y="16"/>
                        <a:pt x="4" y="17"/>
                      </a:cubicBezTo>
                      <a:cubicBezTo>
                        <a:pt x="2" y="18"/>
                        <a:pt x="0" y="19"/>
                        <a:pt x="0" y="21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66"/>
                        <a:pt x="2" y="168"/>
                        <a:pt x="4" y="168"/>
                      </a:cubicBezTo>
                      <a:cubicBezTo>
                        <a:pt x="22" y="170"/>
                        <a:pt x="41" y="172"/>
                        <a:pt x="59" y="173"/>
                      </a:cubicBezTo>
                      <a:cubicBezTo>
                        <a:pt x="59" y="173"/>
                        <a:pt x="59" y="174"/>
                        <a:pt x="59" y="173"/>
                      </a:cubicBezTo>
                      <a:cubicBezTo>
                        <a:pt x="82" y="170"/>
                        <a:pt x="82" y="170"/>
                        <a:pt x="82" y="170"/>
                      </a:cubicBezTo>
                      <a:cubicBezTo>
                        <a:pt x="82" y="18"/>
                        <a:pt x="82" y="18"/>
                        <a:pt x="82" y="18"/>
                      </a:cubicBezTo>
                      <a:cubicBezTo>
                        <a:pt x="60" y="13"/>
                        <a:pt x="60" y="13"/>
                        <a:pt x="60" y="13"/>
                      </a:cubicBezTo>
                      <a:cubicBezTo>
                        <a:pt x="60" y="12"/>
                        <a:pt x="59" y="12"/>
                        <a:pt x="59" y="12"/>
                      </a:cubicBezTo>
                      <a:close/>
                      <a:moveTo>
                        <a:pt x="54" y="90"/>
                      </a:moveTo>
                      <a:cubicBezTo>
                        <a:pt x="54" y="92"/>
                        <a:pt x="52" y="94"/>
                        <a:pt x="50" y="94"/>
                      </a:cubicBezTo>
                      <a:cubicBezTo>
                        <a:pt x="38" y="94"/>
                        <a:pt x="25" y="94"/>
                        <a:pt x="12" y="93"/>
                      </a:cubicBezTo>
                      <a:cubicBezTo>
                        <a:pt x="10" y="93"/>
                        <a:pt x="9" y="92"/>
                        <a:pt x="9" y="90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9" y="85"/>
                        <a:pt x="10" y="83"/>
                        <a:pt x="12" y="83"/>
                      </a:cubicBezTo>
                      <a:cubicBezTo>
                        <a:pt x="25" y="83"/>
                        <a:pt x="38" y="83"/>
                        <a:pt x="50" y="83"/>
                      </a:cubicBezTo>
                      <a:cubicBezTo>
                        <a:pt x="52" y="83"/>
                        <a:pt x="54" y="85"/>
                        <a:pt x="54" y="87"/>
                      </a:cubicBezTo>
                      <a:lnTo>
                        <a:pt x="54" y="90"/>
                      </a:lnTo>
                      <a:close/>
                      <a:moveTo>
                        <a:pt x="54" y="72"/>
                      </a:moveTo>
                      <a:cubicBezTo>
                        <a:pt x="54" y="74"/>
                        <a:pt x="52" y="76"/>
                        <a:pt x="50" y="76"/>
                      </a:cubicBezTo>
                      <a:cubicBezTo>
                        <a:pt x="38" y="76"/>
                        <a:pt x="25" y="76"/>
                        <a:pt x="12" y="76"/>
                      </a:cubicBezTo>
                      <a:cubicBezTo>
                        <a:pt x="10" y="76"/>
                        <a:pt x="9" y="75"/>
                        <a:pt x="9" y="73"/>
                      </a:cubicBezTo>
                      <a:cubicBezTo>
                        <a:pt x="9" y="70"/>
                        <a:pt x="9" y="70"/>
                        <a:pt x="9" y="70"/>
                      </a:cubicBezTo>
                      <a:cubicBezTo>
                        <a:pt x="9" y="68"/>
                        <a:pt x="10" y="66"/>
                        <a:pt x="12" y="66"/>
                      </a:cubicBezTo>
                      <a:cubicBezTo>
                        <a:pt x="25" y="66"/>
                        <a:pt x="38" y="65"/>
                        <a:pt x="50" y="65"/>
                      </a:cubicBezTo>
                      <a:cubicBezTo>
                        <a:pt x="52" y="65"/>
                        <a:pt x="54" y="67"/>
                        <a:pt x="54" y="69"/>
                      </a:cubicBezTo>
                      <a:lnTo>
                        <a:pt x="54" y="72"/>
                      </a:lnTo>
                      <a:close/>
                      <a:moveTo>
                        <a:pt x="54" y="54"/>
                      </a:moveTo>
                      <a:cubicBezTo>
                        <a:pt x="54" y="56"/>
                        <a:pt x="52" y="58"/>
                        <a:pt x="50" y="58"/>
                      </a:cubicBezTo>
                      <a:cubicBezTo>
                        <a:pt x="38" y="58"/>
                        <a:pt x="25" y="59"/>
                        <a:pt x="12" y="59"/>
                      </a:cubicBezTo>
                      <a:cubicBezTo>
                        <a:pt x="10" y="59"/>
                        <a:pt x="9" y="58"/>
                        <a:pt x="9" y="56"/>
                      </a:cubicBezTo>
                      <a:cubicBezTo>
                        <a:pt x="9" y="53"/>
                        <a:pt x="9" y="53"/>
                        <a:pt x="9" y="53"/>
                      </a:cubicBezTo>
                      <a:cubicBezTo>
                        <a:pt x="9" y="51"/>
                        <a:pt x="10" y="49"/>
                        <a:pt x="12" y="49"/>
                      </a:cubicBezTo>
                      <a:cubicBezTo>
                        <a:pt x="25" y="48"/>
                        <a:pt x="38" y="48"/>
                        <a:pt x="50" y="47"/>
                      </a:cubicBezTo>
                      <a:cubicBezTo>
                        <a:pt x="52" y="47"/>
                        <a:pt x="54" y="49"/>
                        <a:pt x="54" y="51"/>
                      </a:cubicBezTo>
                      <a:lnTo>
                        <a:pt x="54" y="54"/>
                      </a:lnTo>
                      <a:close/>
                      <a:moveTo>
                        <a:pt x="54" y="36"/>
                      </a:moveTo>
                      <a:cubicBezTo>
                        <a:pt x="54" y="38"/>
                        <a:pt x="52" y="40"/>
                        <a:pt x="50" y="40"/>
                      </a:cubicBezTo>
                      <a:cubicBezTo>
                        <a:pt x="38" y="41"/>
                        <a:pt x="25" y="42"/>
                        <a:pt x="12" y="42"/>
                      </a:cubicBezTo>
                      <a:cubicBezTo>
                        <a:pt x="10" y="42"/>
                        <a:pt x="9" y="41"/>
                        <a:pt x="9" y="39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4"/>
                        <a:pt x="10" y="32"/>
                        <a:pt x="12" y="32"/>
                      </a:cubicBezTo>
                      <a:cubicBezTo>
                        <a:pt x="25" y="31"/>
                        <a:pt x="38" y="30"/>
                        <a:pt x="50" y="29"/>
                      </a:cubicBezTo>
                      <a:cubicBezTo>
                        <a:pt x="52" y="29"/>
                        <a:pt x="54" y="31"/>
                        <a:pt x="54" y="33"/>
                      </a:cubicBezTo>
                      <a:lnTo>
                        <a:pt x="54" y="36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180" name="TextBox 279">
                  <a:extLst>
                    <a:ext uri="{FF2B5EF4-FFF2-40B4-BE49-F238E27FC236}">
                      <a16:creationId xmlns:a16="http://schemas.microsoft.com/office/drawing/2014/main" id="{AC616F99-60E3-4817-A531-722B16E171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19817" y="4523090"/>
                  <a:ext cx="182742" cy="24622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p:spPr>
              <p:txBody>
                <a:bodyPr wrap="none" lIns="0" tIns="0" rIns="0" bIns="0" anchor="ctr">
                  <a:spAutoFit/>
                  <a:sp3d>
                    <a:bevelT w="1270" h="1270"/>
                  </a:sp3d>
                </a:bodyPr>
                <a:lstStyle/>
                <a:p>
                  <a:pPr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800" b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연계</a:t>
                  </a:r>
                  <a:br>
                    <a:rPr lang="ko-KR" altLang="en-US" sz="800" b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</a:br>
                  <a:r>
                    <a:rPr lang="ko-KR" altLang="en-US" sz="800" b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서버</a:t>
                  </a:r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C753A0BD-A4CE-4C07-A36B-E63ADE602687}"/>
                  </a:ext>
                </a:extLst>
              </p:cNvPr>
              <p:cNvGrpSpPr/>
              <p:nvPr/>
            </p:nvGrpSpPr>
            <p:grpSpPr>
              <a:xfrm>
                <a:off x="5933283" y="5788819"/>
                <a:ext cx="792159" cy="402400"/>
                <a:chOff x="5946779" y="4445000"/>
                <a:chExt cx="792159" cy="402400"/>
              </a:xfrm>
            </p:grpSpPr>
            <p:sp>
              <p:nvSpPr>
                <p:cNvPr id="175" name="모서리가 둥근 직사각형 183">
                  <a:extLst>
                    <a:ext uri="{FF2B5EF4-FFF2-40B4-BE49-F238E27FC236}">
                      <a16:creationId xmlns:a16="http://schemas.microsoft.com/office/drawing/2014/main" id="{595FAC25-01A6-41CB-9E11-168081EC6137}"/>
                    </a:ext>
                  </a:extLst>
                </p:cNvPr>
                <p:cNvSpPr/>
                <p:nvPr/>
              </p:nvSpPr>
              <p:spPr>
                <a:xfrm>
                  <a:off x="5946779" y="4445000"/>
                  <a:ext cx="792159" cy="402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176" name="Freeform 11">
                  <a:extLst>
                    <a:ext uri="{FF2B5EF4-FFF2-40B4-BE49-F238E27FC236}">
                      <a16:creationId xmlns:a16="http://schemas.microsoft.com/office/drawing/2014/main" id="{AB906688-A2A7-4EB2-B046-9493989CC7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1298" y="4540701"/>
                  <a:ext cx="293784" cy="210998"/>
                </a:xfrm>
                <a:custGeom>
                  <a:avLst/>
                  <a:gdLst>
                    <a:gd name="T0" fmla="*/ 87 w 243"/>
                    <a:gd name="T1" fmla="*/ 4 h 174"/>
                    <a:gd name="T2" fmla="*/ 153 w 243"/>
                    <a:gd name="T3" fmla="*/ 173 h 174"/>
                    <a:gd name="T4" fmla="*/ 153 w 243"/>
                    <a:gd name="T5" fmla="*/ 0 h 174"/>
                    <a:gd name="T6" fmla="*/ 122 w 243"/>
                    <a:gd name="T7" fmla="*/ 111 h 174"/>
                    <a:gd name="T8" fmla="*/ 147 w 243"/>
                    <a:gd name="T9" fmla="*/ 85 h 174"/>
                    <a:gd name="T10" fmla="*/ 97 w 243"/>
                    <a:gd name="T11" fmla="*/ 85 h 174"/>
                    <a:gd name="T12" fmla="*/ 143 w 243"/>
                    <a:gd name="T13" fmla="*/ 77 h 174"/>
                    <a:gd name="T14" fmla="*/ 147 w 243"/>
                    <a:gd name="T15" fmla="*/ 65 h 174"/>
                    <a:gd name="T16" fmla="*/ 97 w 243"/>
                    <a:gd name="T17" fmla="*/ 65 h 174"/>
                    <a:gd name="T18" fmla="*/ 143 w 243"/>
                    <a:gd name="T19" fmla="*/ 57 h 174"/>
                    <a:gd name="T20" fmla="*/ 147 w 243"/>
                    <a:gd name="T21" fmla="*/ 45 h 174"/>
                    <a:gd name="T22" fmla="*/ 97 w 243"/>
                    <a:gd name="T23" fmla="*/ 45 h 174"/>
                    <a:gd name="T24" fmla="*/ 143 w 243"/>
                    <a:gd name="T25" fmla="*/ 38 h 174"/>
                    <a:gd name="T26" fmla="*/ 147 w 243"/>
                    <a:gd name="T27" fmla="*/ 26 h 174"/>
                    <a:gd name="T28" fmla="*/ 97 w 243"/>
                    <a:gd name="T29" fmla="*/ 26 h 174"/>
                    <a:gd name="T30" fmla="*/ 143 w 243"/>
                    <a:gd name="T31" fmla="*/ 18 h 174"/>
                    <a:gd name="T32" fmla="*/ 240 w 243"/>
                    <a:gd name="T33" fmla="*/ 17 h 174"/>
                    <a:gd name="T34" fmla="*/ 162 w 243"/>
                    <a:gd name="T35" fmla="*/ 18 h 174"/>
                    <a:gd name="T36" fmla="*/ 185 w 243"/>
                    <a:gd name="T37" fmla="*/ 173 h 174"/>
                    <a:gd name="T38" fmla="*/ 243 w 243"/>
                    <a:gd name="T39" fmla="*/ 21 h 174"/>
                    <a:gd name="T40" fmla="*/ 231 w 243"/>
                    <a:gd name="T41" fmla="*/ 93 h 174"/>
                    <a:gd name="T42" fmla="*/ 190 w 243"/>
                    <a:gd name="T43" fmla="*/ 87 h 174"/>
                    <a:gd name="T44" fmla="*/ 235 w 243"/>
                    <a:gd name="T45" fmla="*/ 87 h 174"/>
                    <a:gd name="T46" fmla="*/ 193 w 243"/>
                    <a:gd name="T47" fmla="*/ 76 h 174"/>
                    <a:gd name="T48" fmla="*/ 193 w 243"/>
                    <a:gd name="T49" fmla="*/ 65 h 174"/>
                    <a:gd name="T50" fmla="*/ 235 w 243"/>
                    <a:gd name="T51" fmla="*/ 73 h 174"/>
                    <a:gd name="T52" fmla="*/ 231 w 243"/>
                    <a:gd name="T53" fmla="*/ 59 h 174"/>
                    <a:gd name="T54" fmla="*/ 190 w 243"/>
                    <a:gd name="T55" fmla="*/ 51 h 174"/>
                    <a:gd name="T56" fmla="*/ 235 w 243"/>
                    <a:gd name="T57" fmla="*/ 53 h 174"/>
                    <a:gd name="T58" fmla="*/ 231 w 243"/>
                    <a:gd name="T59" fmla="*/ 42 h 174"/>
                    <a:gd name="T60" fmla="*/ 190 w 243"/>
                    <a:gd name="T61" fmla="*/ 33 h 174"/>
                    <a:gd name="T62" fmla="*/ 235 w 243"/>
                    <a:gd name="T63" fmla="*/ 36 h 174"/>
                    <a:gd name="T64" fmla="*/ 4 w 243"/>
                    <a:gd name="T65" fmla="*/ 17 h 174"/>
                    <a:gd name="T66" fmla="*/ 4 w 243"/>
                    <a:gd name="T67" fmla="*/ 168 h 174"/>
                    <a:gd name="T68" fmla="*/ 82 w 243"/>
                    <a:gd name="T69" fmla="*/ 170 h 174"/>
                    <a:gd name="T70" fmla="*/ 59 w 243"/>
                    <a:gd name="T71" fmla="*/ 12 h 174"/>
                    <a:gd name="T72" fmla="*/ 12 w 243"/>
                    <a:gd name="T73" fmla="*/ 93 h 174"/>
                    <a:gd name="T74" fmla="*/ 12 w 243"/>
                    <a:gd name="T75" fmla="*/ 83 h 174"/>
                    <a:gd name="T76" fmla="*/ 54 w 243"/>
                    <a:gd name="T77" fmla="*/ 90 h 174"/>
                    <a:gd name="T78" fmla="*/ 12 w 243"/>
                    <a:gd name="T79" fmla="*/ 76 h 174"/>
                    <a:gd name="T80" fmla="*/ 12 w 243"/>
                    <a:gd name="T81" fmla="*/ 66 h 174"/>
                    <a:gd name="T82" fmla="*/ 54 w 243"/>
                    <a:gd name="T83" fmla="*/ 72 h 174"/>
                    <a:gd name="T84" fmla="*/ 12 w 243"/>
                    <a:gd name="T85" fmla="*/ 59 h 174"/>
                    <a:gd name="T86" fmla="*/ 12 w 243"/>
                    <a:gd name="T87" fmla="*/ 49 h 174"/>
                    <a:gd name="T88" fmla="*/ 54 w 243"/>
                    <a:gd name="T89" fmla="*/ 54 h 174"/>
                    <a:gd name="T90" fmla="*/ 12 w 243"/>
                    <a:gd name="T91" fmla="*/ 42 h 174"/>
                    <a:gd name="T92" fmla="*/ 12 w 243"/>
                    <a:gd name="T93" fmla="*/ 32 h 174"/>
                    <a:gd name="T94" fmla="*/ 54 w 243"/>
                    <a:gd name="T95" fmla="*/ 36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43" h="174">
                      <a:moveTo>
                        <a:pt x="153" y="0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9" y="0"/>
                        <a:pt x="87" y="2"/>
                        <a:pt x="87" y="4"/>
                      </a:cubicBezTo>
                      <a:cubicBezTo>
                        <a:pt x="87" y="170"/>
                        <a:pt x="87" y="170"/>
                        <a:pt x="87" y="170"/>
                      </a:cubicBezTo>
                      <a:cubicBezTo>
                        <a:pt x="87" y="172"/>
                        <a:pt x="89" y="173"/>
                        <a:pt x="91" y="173"/>
                      </a:cubicBezTo>
                      <a:cubicBezTo>
                        <a:pt x="153" y="173"/>
                        <a:pt x="153" y="173"/>
                        <a:pt x="153" y="173"/>
                      </a:cubicBezTo>
                      <a:cubicBezTo>
                        <a:pt x="155" y="173"/>
                        <a:pt x="157" y="172"/>
                        <a:pt x="157" y="170"/>
                      </a:cubicBezTo>
                      <a:cubicBezTo>
                        <a:pt x="157" y="4"/>
                        <a:pt x="157" y="4"/>
                        <a:pt x="157" y="4"/>
                      </a:cubicBezTo>
                      <a:cubicBezTo>
                        <a:pt x="157" y="2"/>
                        <a:pt x="155" y="0"/>
                        <a:pt x="153" y="0"/>
                      </a:cubicBezTo>
                      <a:close/>
                      <a:moveTo>
                        <a:pt x="122" y="139"/>
                      </a:moveTo>
                      <a:cubicBezTo>
                        <a:pt x="114" y="139"/>
                        <a:pt x="108" y="133"/>
                        <a:pt x="108" y="125"/>
                      </a:cubicBezTo>
                      <a:cubicBezTo>
                        <a:pt x="108" y="118"/>
                        <a:pt x="114" y="111"/>
                        <a:pt x="122" y="111"/>
                      </a:cubicBezTo>
                      <a:cubicBezTo>
                        <a:pt x="129" y="111"/>
                        <a:pt x="136" y="118"/>
                        <a:pt x="136" y="125"/>
                      </a:cubicBezTo>
                      <a:cubicBezTo>
                        <a:pt x="136" y="133"/>
                        <a:pt x="129" y="139"/>
                        <a:pt x="122" y="139"/>
                      </a:cubicBezTo>
                      <a:close/>
                      <a:moveTo>
                        <a:pt x="147" y="85"/>
                      </a:moveTo>
                      <a:cubicBezTo>
                        <a:pt x="147" y="87"/>
                        <a:pt x="145" y="89"/>
                        <a:pt x="143" y="89"/>
                      </a:cubicBezTo>
                      <a:cubicBezTo>
                        <a:pt x="100" y="89"/>
                        <a:pt x="100" y="89"/>
                        <a:pt x="100" y="89"/>
                      </a:cubicBezTo>
                      <a:cubicBezTo>
                        <a:pt x="98" y="89"/>
                        <a:pt x="97" y="87"/>
                        <a:pt x="97" y="85"/>
                      </a:cubicBezTo>
                      <a:cubicBezTo>
                        <a:pt x="97" y="81"/>
                        <a:pt x="97" y="81"/>
                        <a:pt x="97" y="81"/>
                      </a:cubicBezTo>
                      <a:cubicBezTo>
                        <a:pt x="97" y="79"/>
                        <a:pt x="98" y="77"/>
                        <a:pt x="100" y="77"/>
                      </a:cubicBezTo>
                      <a:cubicBezTo>
                        <a:pt x="143" y="77"/>
                        <a:pt x="143" y="77"/>
                        <a:pt x="143" y="77"/>
                      </a:cubicBezTo>
                      <a:cubicBezTo>
                        <a:pt x="145" y="77"/>
                        <a:pt x="147" y="79"/>
                        <a:pt x="147" y="81"/>
                      </a:cubicBezTo>
                      <a:lnTo>
                        <a:pt x="147" y="85"/>
                      </a:lnTo>
                      <a:close/>
                      <a:moveTo>
                        <a:pt x="147" y="65"/>
                      </a:moveTo>
                      <a:cubicBezTo>
                        <a:pt x="147" y="67"/>
                        <a:pt x="145" y="69"/>
                        <a:pt x="143" y="69"/>
                      </a:cubicBezTo>
                      <a:cubicBezTo>
                        <a:pt x="100" y="69"/>
                        <a:pt x="100" y="69"/>
                        <a:pt x="100" y="69"/>
                      </a:cubicBezTo>
                      <a:cubicBezTo>
                        <a:pt x="98" y="69"/>
                        <a:pt x="97" y="67"/>
                        <a:pt x="97" y="65"/>
                      </a:cubicBezTo>
                      <a:cubicBezTo>
                        <a:pt x="97" y="61"/>
                        <a:pt x="97" y="61"/>
                        <a:pt x="97" y="61"/>
                      </a:cubicBezTo>
                      <a:cubicBezTo>
                        <a:pt x="97" y="59"/>
                        <a:pt x="98" y="57"/>
                        <a:pt x="100" y="57"/>
                      </a:cubicBezTo>
                      <a:cubicBezTo>
                        <a:pt x="143" y="57"/>
                        <a:pt x="143" y="57"/>
                        <a:pt x="143" y="57"/>
                      </a:cubicBezTo>
                      <a:cubicBezTo>
                        <a:pt x="145" y="57"/>
                        <a:pt x="147" y="59"/>
                        <a:pt x="147" y="61"/>
                      </a:cubicBezTo>
                      <a:lnTo>
                        <a:pt x="147" y="65"/>
                      </a:lnTo>
                      <a:close/>
                      <a:moveTo>
                        <a:pt x="147" y="45"/>
                      </a:moveTo>
                      <a:cubicBezTo>
                        <a:pt x="147" y="48"/>
                        <a:pt x="145" y="49"/>
                        <a:pt x="143" y="49"/>
                      </a:cubicBezTo>
                      <a:cubicBezTo>
                        <a:pt x="100" y="49"/>
                        <a:pt x="100" y="49"/>
                        <a:pt x="100" y="49"/>
                      </a:cubicBezTo>
                      <a:cubicBezTo>
                        <a:pt x="98" y="49"/>
                        <a:pt x="97" y="48"/>
                        <a:pt x="97" y="45"/>
                      </a:cubicBezTo>
                      <a:cubicBezTo>
                        <a:pt x="97" y="41"/>
                        <a:pt x="97" y="41"/>
                        <a:pt x="97" y="41"/>
                      </a:cubicBezTo>
                      <a:cubicBezTo>
                        <a:pt x="97" y="39"/>
                        <a:pt x="98" y="38"/>
                        <a:pt x="100" y="38"/>
                      </a:cubicBezTo>
                      <a:cubicBezTo>
                        <a:pt x="143" y="38"/>
                        <a:pt x="143" y="38"/>
                        <a:pt x="143" y="38"/>
                      </a:cubicBezTo>
                      <a:cubicBezTo>
                        <a:pt x="145" y="38"/>
                        <a:pt x="147" y="39"/>
                        <a:pt x="147" y="41"/>
                      </a:cubicBezTo>
                      <a:lnTo>
                        <a:pt x="147" y="45"/>
                      </a:lnTo>
                      <a:close/>
                      <a:moveTo>
                        <a:pt x="147" y="26"/>
                      </a:moveTo>
                      <a:cubicBezTo>
                        <a:pt x="147" y="28"/>
                        <a:pt x="145" y="30"/>
                        <a:pt x="143" y="30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98" y="30"/>
                        <a:pt x="97" y="28"/>
                        <a:pt x="97" y="26"/>
                      </a:cubicBezTo>
                      <a:cubicBezTo>
                        <a:pt x="97" y="22"/>
                        <a:pt x="97" y="22"/>
                        <a:pt x="97" y="22"/>
                      </a:cubicBezTo>
                      <a:cubicBezTo>
                        <a:pt x="97" y="20"/>
                        <a:pt x="98" y="18"/>
                        <a:pt x="100" y="18"/>
                      </a:cubicBezTo>
                      <a:cubicBezTo>
                        <a:pt x="143" y="18"/>
                        <a:pt x="143" y="18"/>
                        <a:pt x="143" y="18"/>
                      </a:cubicBezTo>
                      <a:cubicBezTo>
                        <a:pt x="145" y="18"/>
                        <a:pt x="147" y="20"/>
                        <a:pt x="147" y="22"/>
                      </a:cubicBezTo>
                      <a:lnTo>
                        <a:pt x="147" y="26"/>
                      </a:lnTo>
                      <a:close/>
                      <a:moveTo>
                        <a:pt x="240" y="17"/>
                      </a:moveTo>
                      <a:cubicBezTo>
                        <a:pt x="221" y="16"/>
                        <a:pt x="203" y="14"/>
                        <a:pt x="185" y="12"/>
                      </a:cubicBezTo>
                      <a:cubicBezTo>
                        <a:pt x="185" y="12"/>
                        <a:pt x="184" y="12"/>
                        <a:pt x="183" y="13"/>
                      </a:cubicBezTo>
                      <a:cubicBezTo>
                        <a:pt x="162" y="18"/>
                        <a:pt x="162" y="18"/>
                        <a:pt x="162" y="18"/>
                      </a:cubicBezTo>
                      <a:cubicBezTo>
                        <a:pt x="162" y="170"/>
                        <a:pt x="162" y="170"/>
                        <a:pt x="162" y="170"/>
                      </a:cubicBezTo>
                      <a:cubicBezTo>
                        <a:pt x="184" y="173"/>
                        <a:pt x="184" y="173"/>
                        <a:pt x="184" y="173"/>
                      </a:cubicBezTo>
                      <a:cubicBezTo>
                        <a:pt x="184" y="174"/>
                        <a:pt x="185" y="173"/>
                        <a:pt x="185" y="173"/>
                      </a:cubicBezTo>
                      <a:cubicBezTo>
                        <a:pt x="203" y="172"/>
                        <a:pt x="221" y="170"/>
                        <a:pt x="240" y="168"/>
                      </a:cubicBezTo>
                      <a:cubicBezTo>
                        <a:pt x="242" y="168"/>
                        <a:pt x="243" y="166"/>
                        <a:pt x="243" y="165"/>
                      </a:cubicBezTo>
                      <a:cubicBezTo>
                        <a:pt x="243" y="21"/>
                        <a:pt x="243" y="21"/>
                        <a:pt x="243" y="21"/>
                      </a:cubicBezTo>
                      <a:cubicBezTo>
                        <a:pt x="243" y="19"/>
                        <a:pt x="242" y="18"/>
                        <a:pt x="240" y="17"/>
                      </a:cubicBezTo>
                      <a:close/>
                      <a:moveTo>
                        <a:pt x="235" y="90"/>
                      </a:moveTo>
                      <a:cubicBezTo>
                        <a:pt x="235" y="92"/>
                        <a:pt x="233" y="93"/>
                        <a:pt x="231" y="93"/>
                      </a:cubicBezTo>
                      <a:cubicBezTo>
                        <a:pt x="219" y="94"/>
                        <a:pt x="206" y="94"/>
                        <a:pt x="193" y="94"/>
                      </a:cubicBezTo>
                      <a:cubicBezTo>
                        <a:pt x="191" y="94"/>
                        <a:pt x="190" y="92"/>
                        <a:pt x="190" y="90"/>
                      </a:cubicBezTo>
                      <a:cubicBezTo>
                        <a:pt x="190" y="87"/>
                        <a:pt x="190" y="87"/>
                        <a:pt x="190" y="87"/>
                      </a:cubicBezTo>
                      <a:cubicBezTo>
                        <a:pt x="190" y="85"/>
                        <a:pt x="191" y="83"/>
                        <a:pt x="193" y="83"/>
                      </a:cubicBezTo>
                      <a:cubicBezTo>
                        <a:pt x="206" y="83"/>
                        <a:pt x="219" y="83"/>
                        <a:pt x="231" y="83"/>
                      </a:cubicBezTo>
                      <a:cubicBezTo>
                        <a:pt x="233" y="83"/>
                        <a:pt x="235" y="85"/>
                        <a:pt x="235" y="87"/>
                      </a:cubicBezTo>
                      <a:lnTo>
                        <a:pt x="235" y="90"/>
                      </a:lnTo>
                      <a:close/>
                      <a:moveTo>
                        <a:pt x="231" y="76"/>
                      </a:moveTo>
                      <a:cubicBezTo>
                        <a:pt x="219" y="76"/>
                        <a:pt x="206" y="76"/>
                        <a:pt x="193" y="76"/>
                      </a:cubicBezTo>
                      <a:cubicBezTo>
                        <a:pt x="191" y="76"/>
                        <a:pt x="190" y="74"/>
                        <a:pt x="190" y="72"/>
                      </a:cubicBezTo>
                      <a:cubicBezTo>
                        <a:pt x="190" y="69"/>
                        <a:pt x="190" y="69"/>
                        <a:pt x="190" y="69"/>
                      </a:cubicBezTo>
                      <a:cubicBezTo>
                        <a:pt x="190" y="67"/>
                        <a:pt x="191" y="65"/>
                        <a:pt x="193" y="65"/>
                      </a:cubicBezTo>
                      <a:cubicBezTo>
                        <a:pt x="206" y="65"/>
                        <a:pt x="219" y="66"/>
                        <a:pt x="231" y="66"/>
                      </a:cubicBezTo>
                      <a:cubicBezTo>
                        <a:pt x="233" y="66"/>
                        <a:pt x="235" y="68"/>
                        <a:pt x="235" y="70"/>
                      </a:cubicBezTo>
                      <a:cubicBezTo>
                        <a:pt x="235" y="71"/>
                        <a:pt x="235" y="72"/>
                        <a:pt x="235" y="73"/>
                      </a:cubicBezTo>
                      <a:cubicBezTo>
                        <a:pt x="235" y="75"/>
                        <a:pt x="233" y="76"/>
                        <a:pt x="231" y="76"/>
                      </a:cubicBezTo>
                      <a:close/>
                      <a:moveTo>
                        <a:pt x="235" y="56"/>
                      </a:moveTo>
                      <a:cubicBezTo>
                        <a:pt x="235" y="58"/>
                        <a:pt x="233" y="59"/>
                        <a:pt x="231" y="59"/>
                      </a:cubicBezTo>
                      <a:cubicBezTo>
                        <a:pt x="219" y="59"/>
                        <a:pt x="206" y="58"/>
                        <a:pt x="193" y="58"/>
                      </a:cubicBezTo>
                      <a:cubicBezTo>
                        <a:pt x="191" y="58"/>
                        <a:pt x="190" y="56"/>
                        <a:pt x="190" y="54"/>
                      </a:cubicBezTo>
                      <a:cubicBezTo>
                        <a:pt x="190" y="51"/>
                        <a:pt x="190" y="51"/>
                        <a:pt x="190" y="51"/>
                      </a:cubicBezTo>
                      <a:cubicBezTo>
                        <a:pt x="190" y="49"/>
                        <a:pt x="191" y="47"/>
                        <a:pt x="193" y="47"/>
                      </a:cubicBezTo>
                      <a:cubicBezTo>
                        <a:pt x="206" y="48"/>
                        <a:pt x="219" y="48"/>
                        <a:pt x="231" y="49"/>
                      </a:cubicBezTo>
                      <a:cubicBezTo>
                        <a:pt x="233" y="49"/>
                        <a:pt x="235" y="51"/>
                        <a:pt x="235" y="53"/>
                      </a:cubicBezTo>
                      <a:lnTo>
                        <a:pt x="235" y="56"/>
                      </a:lnTo>
                      <a:close/>
                      <a:moveTo>
                        <a:pt x="235" y="39"/>
                      </a:moveTo>
                      <a:cubicBezTo>
                        <a:pt x="235" y="41"/>
                        <a:pt x="233" y="42"/>
                        <a:pt x="231" y="42"/>
                      </a:cubicBezTo>
                      <a:cubicBezTo>
                        <a:pt x="219" y="42"/>
                        <a:pt x="206" y="41"/>
                        <a:pt x="193" y="40"/>
                      </a:cubicBezTo>
                      <a:cubicBezTo>
                        <a:pt x="191" y="40"/>
                        <a:pt x="190" y="38"/>
                        <a:pt x="190" y="36"/>
                      </a:cubicBezTo>
                      <a:cubicBezTo>
                        <a:pt x="190" y="33"/>
                        <a:pt x="190" y="33"/>
                        <a:pt x="190" y="33"/>
                      </a:cubicBezTo>
                      <a:cubicBezTo>
                        <a:pt x="190" y="31"/>
                        <a:pt x="191" y="29"/>
                        <a:pt x="193" y="29"/>
                      </a:cubicBezTo>
                      <a:cubicBezTo>
                        <a:pt x="206" y="30"/>
                        <a:pt x="219" y="31"/>
                        <a:pt x="231" y="32"/>
                      </a:cubicBezTo>
                      <a:cubicBezTo>
                        <a:pt x="233" y="32"/>
                        <a:pt x="235" y="34"/>
                        <a:pt x="235" y="36"/>
                      </a:cubicBezTo>
                      <a:lnTo>
                        <a:pt x="235" y="39"/>
                      </a:lnTo>
                      <a:close/>
                      <a:moveTo>
                        <a:pt x="59" y="12"/>
                      </a:moveTo>
                      <a:cubicBezTo>
                        <a:pt x="41" y="14"/>
                        <a:pt x="22" y="16"/>
                        <a:pt x="4" y="17"/>
                      </a:cubicBezTo>
                      <a:cubicBezTo>
                        <a:pt x="2" y="18"/>
                        <a:pt x="0" y="19"/>
                        <a:pt x="0" y="21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66"/>
                        <a:pt x="2" y="168"/>
                        <a:pt x="4" y="168"/>
                      </a:cubicBezTo>
                      <a:cubicBezTo>
                        <a:pt x="22" y="170"/>
                        <a:pt x="41" y="172"/>
                        <a:pt x="59" y="173"/>
                      </a:cubicBezTo>
                      <a:cubicBezTo>
                        <a:pt x="59" y="173"/>
                        <a:pt x="59" y="174"/>
                        <a:pt x="59" y="173"/>
                      </a:cubicBezTo>
                      <a:cubicBezTo>
                        <a:pt x="82" y="170"/>
                        <a:pt x="82" y="170"/>
                        <a:pt x="82" y="170"/>
                      </a:cubicBezTo>
                      <a:cubicBezTo>
                        <a:pt x="82" y="18"/>
                        <a:pt x="82" y="18"/>
                        <a:pt x="82" y="18"/>
                      </a:cubicBezTo>
                      <a:cubicBezTo>
                        <a:pt x="60" y="13"/>
                        <a:pt x="60" y="13"/>
                        <a:pt x="60" y="13"/>
                      </a:cubicBezTo>
                      <a:cubicBezTo>
                        <a:pt x="60" y="12"/>
                        <a:pt x="59" y="12"/>
                        <a:pt x="59" y="12"/>
                      </a:cubicBezTo>
                      <a:close/>
                      <a:moveTo>
                        <a:pt x="54" y="90"/>
                      </a:moveTo>
                      <a:cubicBezTo>
                        <a:pt x="54" y="92"/>
                        <a:pt x="52" y="94"/>
                        <a:pt x="50" y="94"/>
                      </a:cubicBezTo>
                      <a:cubicBezTo>
                        <a:pt x="38" y="94"/>
                        <a:pt x="25" y="94"/>
                        <a:pt x="12" y="93"/>
                      </a:cubicBezTo>
                      <a:cubicBezTo>
                        <a:pt x="10" y="93"/>
                        <a:pt x="9" y="92"/>
                        <a:pt x="9" y="90"/>
                      </a:cubicBezTo>
                      <a:cubicBezTo>
                        <a:pt x="9" y="87"/>
                        <a:pt x="9" y="87"/>
                        <a:pt x="9" y="87"/>
                      </a:cubicBezTo>
                      <a:cubicBezTo>
                        <a:pt x="9" y="85"/>
                        <a:pt x="10" y="83"/>
                        <a:pt x="12" y="83"/>
                      </a:cubicBezTo>
                      <a:cubicBezTo>
                        <a:pt x="25" y="83"/>
                        <a:pt x="38" y="83"/>
                        <a:pt x="50" y="83"/>
                      </a:cubicBezTo>
                      <a:cubicBezTo>
                        <a:pt x="52" y="83"/>
                        <a:pt x="54" y="85"/>
                        <a:pt x="54" y="87"/>
                      </a:cubicBezTo>
                      <a:lnTo>
                        <a:pt x="54" y="90"/>
                      </a:lnTo>
                      <a:close/>
                      <a:moveTo>
                        <a:pt x="54" y="72"/>
                      </a:moveTo>
                      <a:cubicBezTo>
                        <a:pt x="54" y="74"/>
                        <a:pt x="52" y="76"/>
                        <a:pt x="50" y="76"/>
                      </a:cubicBezTo>
                      <a:cubicBezTo>
                        <a:pt x="38" y="76"/>
                        <a:pt x="25" y="76"/>
                        <a:pt x="12" y="76"/>
                      </a:cubicBezTo>
                      <a:cubicBezTo>
                        <a:pt x="10" y="76"/>
                        <a:pt x="9" y="75"/>
                        <a:pt x="9" y="73"/>
                      </a:cubicBezTo>
                      <a:cubicBezTo>
                        <a:pt x="9" y="70"/>
                        <a:pt x="9" y="70"/>
                        <a:pt x="9" y="70"/>
                      </a:cubicBezTo>
                      <a:cubicBezTo>
                        <a:pt x="9" y="68"/>
                        <a:pt x="10" y="66"/>
                        <a:pt x="12" y="66"/>
                      </a:cubicBezTo>
                      <a:cubicBezTo>
                        <a:pt x="25" y="66"/>
                        <a:pt x="38" y="65"/>
                        <a:pt x="50" y="65"/>
                      </a:cubicBezTo>
                      <a:cubicBezTo>
                        <a:pt x="52" y="65"/>
                        <a:pt x="54" y="67"/>
                        <a:pt x="54" y="69"/>
                      </a:cubicBezTo>
                      <a:lnTo>
                        <a:pt x="54" y="72"/>
                      </a:lnTo>
                      <a:close/>
                      <a:moveTo>
                        <a:pt x="54" y="54"/>
                      </a:moveTo>
                      <a:cubicBezTo>
                        <a:pt x="54" y="56"/>
                        <a:pt x="52" y="58"/>
                        <a:pt x="50" y="58"/>
                      </a:cubicBezTo>
                      <a:cubicBezTo>
                        <a:pt x="38" y="58"/>
                        <a:pt x="25" y="59"/>
                        <a:pt x="12" y="59"/>
                      </a:cubicBezTo>
                      <a:cubicBezTo>
                        <a:pt x="10" y="59"/>
                        <a:pt x="9" y="58"/>
                        <a:pt x="9" y="56"/>
                      </a:cubicBezTo>
                      <a:cubicBezTo>
                        <a:pt x="9" y="53"/>
                        <a:pt x="9" y="53"/>
                        <a:pt x="9" y="53"/>
                      </a:cubicBezTo>
                      <a:cubicBezTo>
                        <a:pt x="9" y="51"/>
                        <a:pt x="10" y="49"/>
                        <a:pt x="12" y="49"/>
                      </a:cubicBezTo>
                      <a:cubicBezTo>
                        <a:pt x="25" y="48"/>
                        <a:pt x="38" y="48"/>
                        <a:pt x="50" y="47"/>
                      </a:cubicBezTo>
                      <a:cubicBezTo>
                        <a:pt x="52" y="47"/>
                        <a:pt x="54" y="49"/>
                        <a:pt x="54" y="51"/>
                      </a:cubicBezTo>
                      <a:lnTo>
                        <a:pt x="54" y="54"/>
                      </a:lnTo>
                      <a:close/>
                      <a:moveTo>
                        <a:pt x="54" y="36"/>
                      </a:moveTo>
                      <a:cubicBezTo>
                        <a:pt x="54" y="38"/>
                        <a:pt x="52" y="40"/>
                        <a:pt x="50" y="40"/>
                      </a:cubicBezTo>
                      <a:cubicBezTo>
                        <a:pt x="38" y="41"/>
                        <a:pt x="25" y="42"/>
                        <a:pt x="12" y="42"/>
                      </a:cubicBezTo>
                      <a:cubicBezTo>
                        <a:pt x="10" y="42"/>
                        <a:pt x="9" y="41"/>
                        <a:pt x="9" y="39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9" y="34"/>
                        <a:pt x="10" y="32"/>
                        <a:pt x="12" y="32"/>
                      </a:cubicBezTo>
                      <a:cubicBezTo>
                        <a:pt x="25" y="31"/>
                        <a:pt x="38" y="30"/>
                        <a:pt x="50" y="29"/>
                      </a:cubicBezTo>
                      <a:cubicBezTo>
                        <a:pt x="52" y="29"/>
                        <a:pt x="54" y="31"/>
                        <a:pt x="54" y="33"/>
                      </a:cubicBezTo>
                      <a:lnTo>
                        <a:pt x="54" y="36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177" name="TextBox 279">
                  <a:extLst>
                    <a:ext uri="{FF2B5EF4-FFF2-40B4-BE49-F238E27FC236}">
                      <a16:creationId xmlns:a16="http://schemas.microsoft.com/office/drawing/2014/main" id="{274BBF4D-E7F1-4E47-BBA5-B359B6687D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19817" y="4523090"/>
                  <a:ext cx="182742" cy="24622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p:spPr>
              <p:txBody>
                <a:bodyPr wrap="none" lIns="0" tIns="0" rIns="0" bIns="0" anchor="ctr">
                  <a:spAutoFit/>
                  <a:sp3d>
                    <a:bevelT w="1270" h="1270"/>
                  </a:sp3d>
                </a:bodyPr>
                <a:lstStyle/>
                <a:p>
                  <a:pPr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800" b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파일</a:t>
                  </a:r>
                  <a:endParaRPr lang="en-US" altLang="ko-KR" sz="800" b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  <a:p>
                  <a:pPr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800" b="1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서버</a:t>
                  </a:r>
                </a:p>
              </p:txBody>
            </p:sp>
          </p:grpSp>
        </p:grpSp>
        <p:sp>
          <p:nvSpPr>
            <p:cNvPr id="151" name="Freeform 19">
              <a:extLst>
                <a:ext uri="{FF2B5EF4-FFF2-40B4-BE49-F238E27FC236}">
                  <a16:creationId xmlns:a16="http://schemas.microsoft.com/office/drawing/2014/main" id="{4B8956B6-9B91-466F-8B0B-FDACFD282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2181" y="5665747"/>
              <a:ext cx="88214" cy="122798"/>
            </a:xfrm>
            <a:custGeom>
              <a:avLst/>
              <a:gdLst>
                <a:gd name="T0" fmla="*/ 85 w 169"/>
                <a:gd name="T1" fmla="*/ 0 h 234"/>
                <a:gd name="T2" fmla="*/ 17 w 169"/>
                <a:gd name="T3" fmla="*/ 69 h 234"/>
                <a:gd name="T4" fmla="*/ 17 w 169"/>
                <a:gd name="T5" fmla="*/ 108 h 234"/>
                <a:gd name="T6" fmla="*/ 16 w 169"/>
                <a:gd name="T7" fmla="*/ 109 h 234"/>
                <a:gd name="T8" fmla="*/ 6 w 169"/>
                <a:gd name="T9" fmla="*/ 113 h 234"/>
                <a:gd name="T10" fmla="*/ 0 w 169"/>
                <a:gd name="T11" fmla="*/ 121 h 234"/>
                <a:gd name="T12" fmla="*/ 0 w 169"/>
                <a:gd name="T13" fmla="*/ 211 h 234"/>
                <a:gd name="T14" fmla="*/ 6 w 169"/>
                <a:gd name="T15" fmla="*/ 219 h 234"/>
                <a:gd name="T16" fmla="*/ 85 w 169"/>
                <a:gd name="T17" fmla="*/ 234 h 234"/>
                <a:gd name="T18" fmla="*/ 164 w 169"/>
                <a:gd name="T19" fmla="*/ 219 h 234"/>
                <a:gd name="T20" fmla="*/ 169 w 169"/>
                <a:gd name="T21" fmla="*/ 211 h 234"/>
                <a:gd name="T22" fmla="*/ 169 w 169"/>
                <a:gd name="T23" fmla="*/ 121 h 234"/>
                <a:gd name="T24" fmla="*/ 164 w 169"/>
                <a:gd name="T25" fmla="*/ 113 h 234"/>
                <a:gd name="T26" fmla="*/ 154 w 169"/>
                <a:gd name="T27" fmla="*/ 109 h 234"/>
                <a:gd name="T28" fmla="*/ 153 w 169"/>
                <a:gd name="T29" fmla="*/ 108 h 234"/>
                <a:gd name="T30" fmla="*/ 153 w 169"/>
                <a:gd name="T31" fmla="*/ 69 h 234"/>
                <a:gd name="T32" fmla="*/ 85 w 169"/>
                <a:gd name="T33" fmla="*/ 0 h 234"/>
                <a:gd name="T34" fmla="*/ 66 w 169"/>
                <a:gd name="T35" fmla="*/ 148 h 234"/>
                <a:gd name="T36" fmla="*/ 85 w 169"/>
                <a:gd name="T37" fmla="*/ 130 h 234"/>
                <a:gd name="T38" fmla="*/ 104 w 169"/>
                <a:gd name="T39" fmla="*/ 148 h 234"/>
                <a:gd name="T40" fmla="*/ 94 w 169"/>
                <a:gd name="T41" fmla="*/ 164 h 234"/>
                <a:gd name="T42" fmla="*/ 94 w 169"/>
                <a:gd name="T43" fmla="*/ 195 h 234"/>
                <a:gd name="T44" fmla="*/ 85 w 169"/>
                <a:gd name="T45" fmla="*/ 204 h 234"/>
                <a:gd name="T46" fmla="*/ 76 w 169"/>
                <a:gd name="T47" fmla="*/ 195 h 234"/>
                <a:gd name="T48" fmla="*/ 76 w 169"/>
                <a:gd name="T49" fmla="*/ 164 h 234"/>
                <a:gd name="T50" fmla="*/ 66 w 169"/>
                <a:gd name="T51" fmla="*/ 148 h 234"/>
                <a:gd name="T52" fmla="*/ 130 w 169"/>
                <a:gd name="T53" fmla="*/ 69 h 234"/>
                <a:gd name="T54" fmla="*/ 130 w 169"/>
                <a:gd name="T55" fmla="*/ 102 h 234"/>
                <a:gd name="T56" fmla="*/ 85 w 169"/>
                <a:gd name="T57" fmla="*/ 98 h 234"/>
                <a:gd name="T58" fmla="*/ 40 w 169"/>
                <a:gd name="T59" fmla="*/ 102 h 234"/>
                <a:gd name="T60" fmla="*/ 40 w 169"/>
                <a:gd name="T61" fmla="*/ 69 h 234"/>
                <a:gd name="T62" fmla="*/ 85 w 169"/>
                <a:gd name="T63" fmla="*/ 24 h 234"/>
                <a:gd name="T64" fmla="*/ 130 w 169"/>
                <a:gd name="T65" fmla="*/ 69 h 234"/>
                <a:gd name="T66" fmla="*/ 130 w 169"/>
                <a:gd name="T67" fmla="*/ 69 h 234"/>
                <a:gd name="T68" fmla="*/ 130 w 169"/>
                <a:gd name="T69" fmla="*/ 6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" h="234">
                  <a:moveTo>
                    <a:pt x="85" y="0"/>
                  </a:moveTo>
                  <a:cubicBezTo>
                    <a:pt x="47" y="0"/>
                    <a:pt x="17" y="31"/>
                    <a:pt x="17" y="69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08"/>
                    <a:pt x="16" y="109"/>
                    <a:pt x="16" y="109"/>
                  </a:cubicBezTo>
                  <a:cubicBezTo>
                    <a:pt x="12" y="110"/>
                    <a:pt x="9" y="111"/>
                    <a:pt x="6" y="113"/>
                  </a:cubicBezTo>
                  <a:cubicBezTo>
                    <a:pt x="3" y="114"/>
                    <a:pt x="0" y="117"/>
                    <a:pt x="0" y="12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14"/>
                    <a:pt x="3" y="218"/>
                    <a:pt x="6" y="219"/>
                  </a:cubicBezTo>
                  <a:cubicBezTo>
                    <a:pt x="31" y="229"/>
                    <a:pt x="58" y="234"/>
                    <a:pt x="85" y="234"/>
                  </a:cubicBezTo>
                  <a:cubicBezTo>
                    <a:pt x="112" y="234"/>
                    <a:pt x="139" y="229"/>
                    <a:pt x="164" y="219"/>
                  </a:cubicBezTo>
                  <a:cubicBezTo>
                    <a:pt x="167" y="218"/>
                    <a:pt x="169" y="214"/>
                    <a:pt x="169" y="21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17"/>
                    <a:pt x="167" y="114"/>
                    <a:pt x="164" y="113"/>
                  </a:cubicBezTo>
                  <a:cubicBezTo>
                    <a:pt x="161" y="111"/>
                    <a:pt x="158" y="110"/>
                    <a:pt x="154" y="109"/>
                  </a:cubicBezTo>
                  <a:cubicBezTo>
                    <a:pt x="154" y="109"/>
                    <a:pt x="153" y="108"/>
                    <a:pt x="153" y="108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31"/>
                    <a:pt x="123" y="0"/>
                    <a:pt x="85" y="0"/>
                  </a:cubicBezTo>
                  <a:close/>
                  <a:moveTo>
                    <a:pt x="66" y="148"/>
                  </a:moveTo>
                  <a:cubicBezTo>
                    <a:pt x="66" y="138"/>
                    <a:pt x="75" y="130"/>
                    <a:pt x="85" y="130"/>
                  </a:cubicBezTo>
                  <a:cubicBezTo>
                    <a:pt x="95" y="130"/>
                    <a:pt x="104" y="138"/>
                    <a:pt x="104" y="148"/>
                  </a:cubicBezTo>
                  <a:cubicBezTo>
                    <a:pt x="104" y="155"/>
                    <a:pt x="100" y="161"/>
                    <a:pt x="94" y="164"/>
                  </a:cubicBezTo>
                  <a:cubicBezTo>
                    <a:pt x="94" y="195"/>
                    <a:pt x="94" y="195"/>
                    <a:pt x="94" y="195"/>
                  </a:cubicBezTo>
                  <a:cubicBezTo>
                    <a:pt x="94" y="200"/>
                    <a:pt x="90" y="204"/>
                    <a:pt x="85" y="204"/>
                  </a:cubicBezTo>
                  <a:cubicBezTo>
                    <a:pt x="80" y="204"/>
                    <a:pt x="76" y="200"/>
                    <a:pt x="76" y="195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0" y="161"/>
                    <a:pt x="66" y="155"/>
                    <a:pt x="66" y="148"/>
                  </a:cubicBezTo>
                  <a:close/>
                  <a:moveTo>
                    <a:pt x="130" y="69"/>
                  </a:moveTo>
                  <a:cubicBezTo>
                    <a:pt x="130" y="102"/>
                    <a:pt x="130" y="102"/>
                    <a:pt x="130" y="102"/>
                  </a:cubicBezTo>
                  <a:cubicBezTo>
                    <a:pt x="115" y="99"/>
                    <a:pt x="100" y="98"/>
                    <a:pt x="85" y="98"/>
                  </a:cubicBezTo>
                  <a:cubicBezTo>
                    <a:pt x="70" y="98"/>
                    <a:pt x="55" y="99"/>
                    <a:pt x="40" y="102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44"/>
                    <a:pt x="60" y="24"/>
                    <a:pt x="85" y="24"/>
                  </a:cubicBezTo>
                  <a:cubicBezTo>
                    <a:pt x="110" y="24"/>
                    <a:pt x="130" y="44"/>
                    <a:pt x="130" y="69"/>
                  </a:cubicBezTo>
                  <a:close/>
                  <a:moveTo>
                    <a:pt x="130" y="69"/>
                  </a:moveTo>
                  <a:cubicBezTo>
                    <a:pt x="130" y="69"/>
                    <a:pt x="130" y="69"/>
                    <a:pt x="130" y="69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2" name="Freeform 20">
              <a:extLst>
                <a:ext uri="{FF2B5EF4-FFF2-40B4-BE49-F238E27FC236}">
                  <a16:creationId xmlns:a16="http://schemas.microsoft.com/office/drawing/2014/main" id="{DCC449A9-E591-49CA-B4BB-26CAA5E530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1858" y="4543748"/>
              <a:ext cx="106818" cy="107458"/>
            </a:xfrm>
            <a:custGeom>
              <a:avLst/>
              <a:gdLst>
                <a:gd name="T0" fmla="*/ 105 w 210"/>
                <a:gd name="T1" fmla="*/ 0 h 210"/>
                <a:gd name="T2" fmla="*/ 0 w 210"/>
                <a:gd name="T3" fmla="*/ 105 h 210"/>
                <a:gd name="T4" fmla="*/ 105 w 210"/>
                <a:gd name="T5" fmla="*/ 210 h 210"/>
                <a:gd name="T6" fmla="*/ 210 w 210"/>
                <a:gd name="T7" fmla="*/ 105 h 210"/>
                <a:gd name="T8" fmla="*/ 105 w 210"/>
                <a:gd name="T9" fmla="*/ 0 h 210"/>
                <a:gd name="T10" fmla="*/ 105 w 210"/>
                <a:gd name="T11" fmla="*/ 36 h 210"/>
                <a:gd name="T12" fmla="*/ 140 w 210"/>
                <a:gd name="T13" fmla="*/ 45 h 210"/>
                <a:gd name="T14" fmla="*/ 45 w 210"/>
                <a:gd name="T15" fmla="*/ 140 h 210"/>
                <a:gd name="T16" fmla="*/ 36 w 210"/>
                <a:gd name="T17" fmla="*/ 105 h 210"/>
                <a:gd name="T18" fmla="*/ 105 w 210"/>
                <a:gd name="T19" fmla="*/ 36 h 210"/>
                <a:gd name="T20" fmla="*/ 105 w 210"/>
                <a:gd name="T21" fmla="*/ 174 h 210"/>
                <a:gd name="T22" fmla="*/ 70 w 210"/>
                <a:gd name="T23" fmla="*/ 165 h 210"/>
                <a:gd name="T24" fmla="*/ 165 w 210"/>
                <a:gd name="T25" fmla="*/ 70 h 210"/>
                <a:gd name="T26" fmla="*/ 174 w 210"/>
                <a:gd name="T27" fmla="*/ 105 h 210"/>
                <a:gd name="T28" fmla="*/ 105 w 210"/>
                <a:gd name="T29" fmla="*/ 174 h 210"/>
                <a:gd name="T30" fmla="*/ 105 w 210"/>
                <a:gd name="T31" fmla="*/ 174 h 210"/>
                <a:gd name="T32" fmla="*/ 105 w 210"/>
                <a:gd name="T33" fmla="*/ 17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0" h="210">
                  <a:moveTo>
                    <a:pt x="105" y="0"/>
                  </a:move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5" y="210"/>
                  </a:cubicBezTo>
                  <a:cubicBezTo>
                    <a:pt x="163" y="210"/>
                    <a:pt x="210" y="163"/>
                    <a:pt x="210" y="105"/>
                  </a:cubicBezTo>
                  <a:cubicBezTo>
                    <a:pt x="210" y="47"/>
                    <a:pt x="163" y="0"/>
                    <a:pt x="105" y="0"/>
                  </a:cubicBezTo>
                  <a:close/>
                  <a:moveTo>
                    <a:pt x="105" y="36"/>
                  </a:moveTo>
                  <a:cubicBezTo>
                    <a:pt x="118" y="36"/>
                    <a:pt x="130" y="39"/>
                    <a:pt x="140" y="45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39" y="130"/>
                    <a:pt x="36" y="118"/>
                    <a:pt x="36" y="105"/>
                  </a:cubicBezTo>
                  <a:cubicBezTo>
                    <a:pt x="36" y="67"/>
                    <a:pt x="67" y="36"/>
                    <a:pt x="105" y="36"/>
                  </a:cubicBezTo>
                  <a:close/>
                  <a:moveTo>
                    <a:pt x="105" y="174"/>
                  </a:moveTo>
                  <a:cubicBezTo>
                    <a:pt x="92" y="174"/>
                    <a:pt x="80" y="171"/>
                    <a:pt x="70" y="165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71" y="80"/>
                    <a:pt x="174" y="92"/>
                    <a:pt x="174" y="105"/>
                  </a:cubicBezTo>
                  <a:cubicBezTo>
                    <a:pt x="174" y="143"/>
                    <a:pt x="143" y="174"/>
                    <a:pt x="105" y="174"/>
                  </a:cubicBezTo>
                  <a:close/>
                  <a:moveTo>
                    <a:pt x="105" y="174"/>
                  </a:moveTo>
                  <a:cubicBezTo>
                    <a:pt x="105" y="174"/>
                    <a:pt x="105" y="174"/>
                    <a:pt x="105" y="174"/>
                  </a:cubicBezTo>
                </a:path>
              </a:pathLst>
            </a:custGeom>
            <a:solidFill>
              <a:srgbClr val="FF4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A91E35FE-19CB-4242-94E3-9AFC27359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1858" y="4929510"/>
              <a:ext cx="106818" cy="107458"/>
            </a:xfrm>
            <a:custGeom>
              <a:avLst/>
              <a:gdLst>
                <a:gd name="T0" fmla="*/ 105 w 210"/>
                <a:gd name="T1" fmla="*/ 0 h 210"/>
                <a:gd name="T2" fmla="*/ 0 w 210"/>
                <a:gd name="T3" fmla="*/ 105 h 210"/>
                <a:gd name="T4" fmla="*/ 105 w 210"/>
                <a:gd name="T5" fmla="*/ 210 h 210"/>
                <a:gd name="T6" fmla="*/ 210 w 210"/>
                <a:gd name="T7" fmla="*/ 105 h 210"/>
                <a:gd name="T8" fmla="*/ 105 w 210"/>
                <a:gd name="T9" fmla="*/ 0 h 210"/>
                <a:gd name="T10" fmla="*/ 105 w 210"/>
                <a:gd name="T11" fmla="*/ 36 h 210"/>
                <a:gd name="T12" fmla="*/ 140 w 210"/>
                <a:gd name="T13" fmla="*/ 45 h 210"/>
                <a:gd name="T14" fmla="*/ 45 w 210"/>
                <a:gd name="T15" fmla="*/ 140 h 210"/>
                <a:gd name="T16" fmla="*/ 36 w 210"/>
                <a:gd name="T17" fmla="*/ 105 h 210"/>
                <a:gd name="T18" fmla="*/ 105 w 210"/>
                <a:gd name="T19" fmla="*/ 36 h 210"/>
                <a:gd name="T20" fmla="*/ 105 w 210"/>
                <a:gd name="T21" fmla="*/ 174 h 210"/>
                <a:gd name="T22" fmla="*/ 70 w 210"/>
                <a:gd name="T23" fmla="*/ 165 h 210"/>
                <a:gd name="T24" fmla="*/ 165 w 210"/>
                <a:gd name="T25" fmla="*/ 70 h 210"/>
                <a:gd name="T26" fmla="*/ 174 w 210"/>
                <a:gd name="T27" fmla="*/ 105 h 210"/>
                <a:gd name="T28" fmla="*/ 105 w 210"/>
                <a:gd name="T29" fmla="*/ 174 h 210"/>
                <a:gd name="T30" fmla="*/ 105 w 210"/>
                <a:gd name="T31" fmla="*/ 174 h 210"/>
                <a:gd name="T32" fmla="*/ 105 w 210"/>
                <a:gd name="T33" fmla="*/ 17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0" h="210">
                  <a:moveTo>
                    <a:pt x="105" y="0"/>
                  </a:move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5" y="210"/>
                  </a:cubicBezTo>
                  <a:cubicBezTo>
                    <a:pt x="163" y="210"/>
                    <a:pt x="210" y="163"/>
                    <a:pt x="210" y="105"/>
                  </a:cubicBezTo>
                  <a:cubicBezTo>
                    <a:pt x="210" y="47"/>
                    <a:pt x="163" y="0"/>
                    <a:pt x="105" y="0"/>
                  </a:cubicBezTo>
                  <a:close/>
                  <a:moveTo>
                    <a:pt x="105" y="36"/>
                  </a:moveTo>
                  <a:cubicBezTo>
                    <a:pt x="118" y="36"/>
                    <a:pt x="130" y="39"/>
                    <a:pt x="140" y="45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39" y="130"/>
                    <a:pt x="36" y="118"/>
                    <a:pt x="36" y="105"/>
                  </a:cubicBezTo>
                  <a:cubicBezTo>
                    <a:pt x="36" y="67"/>
                    <a:pt x="67" y="36"/>
                    <a:pt x="105" y="36"/>
                  </a:cubicBezTo>
                  <a:close/>
                  <a:moveTo>
                    <a:pt x="105" y="174"/>
                  </a:moveTo>
                  <a:cubicBezTo>
                    <a:pt x="92" y="174"/>
                    <a:pt x="80" y="171"/>
                    <a:pt x="70" y="165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71" y="80"/>
                    <a:pt x="174" y="92"/>
                    <a:pt x="174" y="105"/>
                  </a:cubicBezTo>
                  <a:cubicBezTo>
                    <a:pt x="174" y="143"/>
                    <a:pt x="143" y="174"/>
                    <a:pt x="105" y="174"/>
                  </a:cubicBezTo>
                  <a:close/>
                  <a:moveTo>
                    <a:pt x="105" y="174"/>
                  </a:moveTo>
                  <a:cubicBezTo>
                    <a:pt x="105" y="174"/>
                    <a:pt x="105" y="174"/>
                    <a:pt x="105" y="174"/>
                  </a:cubicBezTo>
                </a:path>
              </a:pathLst>
            </a:custGeom>
            <a:solidFill>
              <a:srgbClr val="FF4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4" name="Freeform 20">
              <a:extLst>
                <a:ext uri="{FF2B5EF4-FFF2-40B4-BE49-F238E27FC236}">
                  <a16:creationId xmlns:a16="http://schemas.microsoft.com/office/drawing/2014/main" id="{CB5111E2-3200-43E9-BBC4-143BAA918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1858" y="5315272"/>
              <a:ext cx="106818" cy="107458"/>
            </a:xfrm>
            <a:custGeom>
              <a:avLst/>
              <a:gdLst>
                <a:gd name="T0" fmla="*/ 105 w 210"/>
                <a:gd name="T1" fmla="*/ 0 h 210"/>
                <a:gd name="T2" fmla="*/ 0 w 210"/>
                <a:gd name="T3" fmla="*/ 105 h 210"/>
                <a:gd name="T4" fmla="*/ 105 w 210"/>
                <a:gd name="T5" fmla="*/ 210 h 210"/>
                <a:gd name="T6" fmla="*/ 210 w 210"/>
                <a:gd name="T7" fmla="*/ 105 h 210"/>
                <a:gd name="T8" fmla="*/ 105 w 210"/>
                <a:gd name="T9" fmla="*/ 0 h 210"/>
                <a:gd name="T10" fmla="*/ 105 w 210"/>
                <a:gd name="T11" fmla="*/ 36 h 210"/>
                <a:gd name="T12" fmla="*/ 140 w 210"/>
                <a:gd name="T13" fmla="*/ 45 h 210"/>
                <a:gd name="T14" fmla="*/ 45 w 210"/>
                <a:gd name="T15" fmla="*/ 140 h 210"/>
                <a:gd name="T16" fmla="*/ 36 w 210"/>
                <a:gd name="T17" fmla="*/ 105 h 210"/>
                <a:gd name="T18" fmla="*/ 105 w 210"/>
                <a:gd name="T19" fmla="*/ 36 h 210"/>
                <a:gd name="T20" fmla="*/ 105 w 210"/>
                <a:gd name="T21" fmla="*/ 174 h 210"/>
                <a:gd name="T22" fmla="*/ 70 w 210"/>
                <a:gd name="T23" fmla="*/ 165 h 210"/>
                <a:gd name="T24" fmla="*/ 165 w 210"/>
                <a:gd name="T25" fmla="*/ 70 h 210"/>
                <a:gd name="T26" fmla="*/ 174 w 210"/>
                <a:gd name="T27" fmla="*/ 105 h 210"/>
                <a:gd name="T28" fmla="*/ 105 w 210"/>
                <a:gd name="T29" fmla="*/ 174 h 210"/>
                <a:gd name="T30" fmla="*/ 105 w 210"/>
                <a:gd name="T31" fmla="*/ 174 h 210"/>
                <a:gd name="T32" fmla="*/ 105 w 210"/>
                <a:gd name="T33" fmla="*/ 17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0" h="210">
                  <a:moveTo>
                    <a:pt x="105" y="0"/>
                  </a:move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5" y="210"/>
                  </a:cubicBezTo>
                  <a:cubicBezTo>
                    <a:pt x="163" y="210"/>
                    <a:pt x="210" y="163"/>
                    <a:pt x="210" y="105"/>
                  </a:cubicBezTo>
                  <a:cubicBezTo>
                    <a:pt x="210" y="47"/>
                    <a:pt x="163" y="0"/>
                    <a:pt x="105" y="0"/>
                  </a:cubicBezTo>
                  <a:close/>
                  <a:moveTo>
                    <a:pt x="105" y="36"/>
                  </a:moveTo>
                  <a:cubicBezTo>
                    <a:pt x="118" y="36"/>
                    <a:pt x="130" y="39"/>
                    <a:pt x="140" y="45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39" y="130"/>
                    <a:pt x="36" y="118"/>
                    <a:pt x="36" y="105"/>
                  </a:cubicBezTo>
                  <a:cubicBezTo>
                    <a:pt x="36" y="67"/>
                    <a:pt x="67" y="36"/>
                    <a:pt x="105" y="36"/>
                  </a:cubicBezTo>
                  <a:close/>
                  <a:moveTo>
                    <a:pt x="105" y="174"/>
                  </a:moveTo>
                  <a:cubicBezTo>
                    <a:pt x="92" y="174"/>
                    <a:pt x="80" y="171"/>
                    <a:pt x="70" y="165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71" y="80"/>
                    <a:pt x="174" y="92"/>
                    <a:pt x="174" y="105"/>
                  </a:cubicBezTo>
                  <a:cubicBezTo>
                    <a:pt x="174" y="143"/>
                    <a:pt x="143" y="174"/>
                    <a:pt x="105" y="174"/>
                  </a:cubicBezTo>
                  <a:close/>
                  <a:moveTo>
                    <a:pt x="105" y="174"/>
                  </a:moveTo>
                  <a:cubicBezTo>
                    <a:pt x="105" y="174"/>
                    <a:pt x="105" y="174"/>
                    <a:pt x="105" y="174"/>
                  </a:cubicBezTo>
                </a:path>
              </a:pathLst>
            </a:custGeom>
            <a:solidFill>
              <a:srgbClr val="FF4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5" name="Freeform 19">
              <a:extLst>
                <a:ext uri="{FF2B5EF4-FFF2-40B4-BE49-F238E27FC236}">
                  <a16:creationId xmlns:a16="http://schemas.microsoft.com/office/drawing/2014/main" id="{D117224B-9DE2-445A-ACD4-E1ADD0BEC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2181" y="6063415"/>
              <a:ext cx="88214" cy="122798"/>
            </a:xfrm>
            <a:custGeom>
              <a:avLst/>
              <a:gdLst>
                <a:gd name="T0" fmla="*/ 85 w 169"/>
                <a:gd name="T1" fmla="*/ 0 h 234"/>
                <a:gd name="T2" fmla="*/ 17 w 169"/>
                <a:gd name="T3" fmla="*/ 69 h 234"/>
                <a:gd name="T4" fmla="*/ 17 w 169"/>
                <a:gd name="T5" fmla="*/ 108 h 234"/>
                <a:gd name="T6" fmla="*/ 16 w 169"/>
                <a:gd name="T7" fmla="*/ 109 h 234"/>
                <a:gd name="T8" fmla="*/ 6 w 169"/>
                <a:gd name="T9" fmla="*/ 113 h 234"/>
                <a:gd name="T10" fmla="*/ 0 w 169"/>
                <a:gd name="T11" fmla="*/ 121 h 234"/>
                <a:gd name="T12" fmla="*/ 0 w 169"/>
                <a:gd name="T13" fmla="*/ 211 h 234"/>
                <a:gd name="T14" fmla="*/ 6 w 169"/>
                <a:gd name="T15" fmla="*/ 219 h 234"/>
                <a:gd name="T16" fmla="*/ 85 w 169"/>
                <a:gd name="T17" fmla="*/ 234 h 234"/>
                <a:gd name="T18" fmla="*/ 164 w 169"/>
                <a:gd name="T19" fmla="*/ 219 h 234"/>
                <a:gd name="T20" fmla="*/ 169 w 169"/>
                <a:gd name="T21" fmla="*/ 211 h 234"/>
                <a:gd name="T22" fmla="*/ 169 w 169"/>
                <a:gd name="T23" fmla="*/ 121 h 234"/>
                <a:gd name="T24" fmla="*/ 164 w 169"/>
                <a:gd name="T25" fmla="*/ 113 h 234"/>
                <a:gd name="T26" fmla="*/ 154 w 169"/>
                <a:gd name="T27" fmla="*/ 109 h 234"/>
                <a:gd name="T28" fmla="*/ 153 w 169"/>
                <a:gd name="T29" fmla="*/ 108 h 234"/>
                <a:gd name="T30" fmla="*/ 153 w 169"/>
                <a:gd name="T31" fmla="*/ 69 h 234"/>
                <a:gd name="T32" fmla="*/ 85 w 169"/>
                <a:gd name="T33" fmla="*/ 0 h 234"/>
                <a:gd name="T34" fmla="*/ 66 w 169"/>
                <a:gd name="T35" fmla="*/ 148 h 234"/>
                <a:gd name="T36" fmla="*/ 85 w 169"/>
                <a:gd name="T37" fmla="*/ 130 h 234"/>
                <a:gd name="T38" fmla="*/ 104 w 169"/>
                <a:gd name="T39" fmla="*/ 148 h 234"/>
                <a:gd name="T40" fmla="*/ 94 w 169"/>
                <a:gd name="T41" fmla="*/ 164 h 234"/>
                <a:gd name="T42" fmla="*/ 94 w 169"/>
                <a:gd name="T43" fmla="*/ 195 h 234"/>
                <a:gd name="T44" fmla="*/ 85 w 169"/>
                <a:gd name="T45" fmla="*/ 204 h 234"/>
                <a:gd name="T46" fmla="*/ 76 w 169"/>
                <a:gd name="T47" fmla="*/ 195 h 234"/>
                <a:gd name="T48" fmla="*/ 76 w 169"/>
                <a:gd name="T49" fmla="*/ 164 h 234"/>
                <a:gd name="T50" fmla="*/ 66 w 169"/>
                <a:gd name="T51" fmla="*/ 148 h 234"/>
                <a:gd name="T52" fmla="*/ 130 w 169"/>
                <a:gd name="T53" fmla="*/ 69 h 234"/>
                <a:gd name="T54" fmla="*/ 130 w 169"/>
                <a:gd name="T55" fmla="*/ 102 h 234"/>
                <a:gd name="T56" fmla="*/ 85 w 169"/>
                <a:gd name="T57" fmla="*/ 98 h 234"/>
                <a:gd name="T58" fmla="*/ 40 w 169"/>
                <a:gd name="T59" fmla="*/ 102 h 234"/>
                <a:gd name="T60" fmla="*/ 40 w 169"/>
                <a:gd name="T61" fmla="*/ 69 h 234"/>
                <a:gd name="T62" fmla="*/ 85 w 169"/>
                <a:gd name="T63" fmla="*/ 24 h 234"/>
                <a:gd name="T64" fmla="*/ 130 w 169"/>
                <a:gd name="T65" fmla="*/ 69 h 234"/>
                <a:gd name="T66" fmla="*/ 130 w 169"/>
                <a:gd name="T67" fmla="*/ 69 h 234"/>
                <a:gd name="T68" fmla="*/ 130 w 169"/>
                <a:gd name="T69" fmla="*/ 6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" h="234">
                  <a:moveTo>
                    <a:pt x="85" y="0"/>
                  </a:moveTo>
                  <a:cubicBezTo>
                    <a:pt x="47" y="0"/>
                    <a:pt x="17" y="31"/>
                    <a:pt x="17" y="69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08"/>
                    <a:pt x="16" y="109"/>
                    <a:pt x="16" y="109"/>
                  </a:cubicBezTo>
                  <a:cubicBezTo>
                    <a:pt x="12" y="110"/>
                    <a:pt x="9" y="111"/>
                    <a:pt x="6" y="113"/>
                  </a:cubicBezTo>
                  <a:cubicBezTo>
                    <a:pt x="3" y="114"/>
                    <a:pt x="0" y="117"/>
                    <a:pt x="0" y="12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14"/>
                    <a:pt x="3" y="218"/>
                    <a:pt x="6" y="219"/>
                  </a:cubicBezTo>
                  <a:cubicBezTo>
                    <a:pt x="31" y="229"/>
                    <a:pt x="58" y="234"/>
                    <a:pt x="85" y="234"/>
                  </a:cubicBezTo>
                  <a:cubicBezTo>
                    <a:pt x="112" y="234"/>
                    <a:pt x="139" y="229"/>
                    <a:pt x="164" y="219"/>
                  </a:cubicBezTo>
                  <a:cubicBezTo>
                    <a:pt x="167" y="218"/>
                    <a:pt x="169" y="214"/>
                    <a:pt x="169" y="21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17"/>
                    <a:pt x="167" y="114"/>
                    <a:pt x="164" y="113"/>
                  </a:cubicBezTo>
                  <a:cubicBezTo>
                    <a:pt x="161" y="111"/>
                    <a:pt x="158" y="110"/>
                    <a:pt x="154" y="109"/>
                  </a:cubicBezTo>
                  <a:cubicBezTo>
                    <a:pt x="154" y="109"/>
                    <a:pt x="153" y="108"/>
                    <a:pt x="153" y="108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31"/>
                    <a:pt x="123" y="0"/>
                    <a:pt x="85" y="0"/>
                  </a:cubicBezTo>
                  <a:close/>
                  <a:moveTo>
                    <a:pt x="66" y="148"/>
                  </a:moveTo>
                  <a:cubicBezTo>
                    <a:pt x="66" y="138"/>
                    <a:pt x="75" y="130"/>
                    <a:pt x="85" y="130"/>
                  </a:cubicBezTo>
                  <a:cubicBezTo>
                    <a:pt x="95" y="130"/>
                    <a:pt x="104" y="138"/>
                    <a:pt x="104" y="148"/>
                  </a:cubicBezTo>
                  <a:cubicBezTo>
                    <a:pt x="104" y="155"/>
                    <a:pt x="100" y="161"/>
                    <a:pt x="94" y="164"/>
                  </a:cubicBezTo>
                  <a:cubicBezTo>
                    <a:pt x="94" y="195"/>
                    <a:pt x="94" y="195"/>
                    <a:pt x="94" y="195"/>
                  </a:cubicBezTo>
                  <a:cubicBezTo>
                    <a:pt x="94" y="200"/>
                    <a:pt x="90" y="204"/>
                    <a:pt x="85" y="204"/>
                  </a:cubicBezTo>
                  <a:cubicBezTo>
                    <a:pt x="80" y="204"/>
                    <a:pt x="76" y="200"/>
                    <a:pt x="76" y="195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0" y="161"/>
                    <a:pt x="66" y="155"/>
                    <a:pt x="66" y="148"/>
                  </a:cubicBezTo>
                  <a:close/>
                  <a:moveTo>
                    <a:pt x="130" y="69"/>
                  </a:moveTo>
                  <a:cubicBezTo>
                    <a:pt x="130" y="102"/>
                    <a:pt x="130" y="102"/>
                    <a:pt x="130" y="102"/>
                  </a:cubicBezTo>
                  <a:cubicBezTo>
                    <a:pt x="115" y="99"/>
                    <a:pt x="100" y="98"/>
                    <a:pt x="85" y="98"/>
                  </a:cubicBezTo>
                  <a:cubicBezTo>
                    <a:pt x="70" y="98"/>
                    <a:pt x="55" y="99"/>
                    <a:pt x="40" y="102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44"/>
                    <a:pt x="60" y="24"/>
                    <a:pt x="85" y="24"/>
                  </a:cubicBezTo>
                  <a:cubicBezTo>
                    <a:pt x="110" y="24"/>
                    <a:pt x="130" y="44"/>
                    <a:pt x="130" y="69"/>
                  </a:cubicBezTo>
                  <a:close/>
                  <a:moveTo>
                    <a:pt x="130" y="69"/>
                  </a:moveTo>
                  <a:cubicBezTo>
                    <a:pt x="130" y="69"/>
                    <a:pt x="130" y="69"/>
                    <a:pt x="130" y="69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8DDB08E-C0B4-4568-9402-E485D6E25D18}"/>
                </a:ext>
              </a:extLst>
            </p:cNvPr>
            <p:cNvGrpSpPr/>
            <p:nvPr/>
          </p:nvGrpSpPr>
          <p:grpSpPr>
            <a:xfrm>
              <a:off x="8534469" y="4846131"/>
              <a:ext cx="273013" cy="273013"/>
              <a:chOff x="8534469" y="4846131"/>
              <a:chExt cx="273013" cy="273013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CE548B0-A1B5-4EC5-AA2D-192DD5CA69F8}"/>
                  </a:ext>
                </a:extLst>
              </p:cNvPr>
              <p:cNvSpPr/>
              <p:nvPr/>
            </p:nvSpPr>
            <p:spPr>
              <a:xfrm>
                <a:off x="8534469" y="4846131"/>
                <a:ext cx="273013" cy="2730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70" name="Freeform 24">
                <a:extLst>
                  <a:ext uri="{FF2B5EF4-FFF2-40B4-BE49-F238E27FC236}">
                    <a16:creationId xmlns:a16="http://schemas.microsoft.com/office/drawing/2014/main" id="{485438F7-1395-4018-8C3F-53835F1D69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8623680" y="4895374"/>
                <a:ext cx="94590" cy="174526"/>
              </a:xfrm>
              <a:custGeom>
                <a:avLst/>
                <a:gdLst>
                  <a:gd name="T0" fmla="*/ 160 w 179"/>
                  <a:gd name="T1" fmla="*/ 63 h 330"/>
                  <a:gd name="T2" fmla="*/ 160 w 179"/>
                  <a:gd name="T3" fmla="*/ 62 h 330"/>
                  <a:gd name="T4" fmla="*/ 156 w 179"/>
                  <a:gd name="T5" fmla="*/ 62 h 330"/>
                  <a:gd name="T6" fmla="*/ 150 w 179"/>
                  <a:gd name="T7" fmla="*/ 61 h 330"/>
                  <a:gd name="T8" fmla="*/ 150 w 179"/>
                  <a:gd name="T9" fmla="*/ 20 h 330"/>
                  <a:gd name="T10" fmla="*/ 130 w 179"/>
                  <a:gd name="T11" fmla="*/ 0 h 330"/>
                  <a:gd name="T12" fmla="*/ 50 w 179"/>
                  <a:gd name="T13" fmla="*/ 0 h 330"/>
                  <a:gd name="T14" fmla="*/ 30 w 179"/>
                  <a:gd name="T15" fmla="*/ 20 h 330"/>
                  <a:gd name="T16" fmla="*/ 30 w 179"/>
                  <a:gd name="T17" fmla="*/ 61 h 330"/>
                  <a:gd name="T18" fmla="*/ 29 w 179"/>
                  <a:gd name="T19" fmla="*/ 61 h 330"/>
                  <a:gd name="T20" fmla="*/ 23 w 179"/>
                  <a:gd name="T21" fmla="*/ 62 h 330"/>
                  <a:gd name="T22" fmla="*/ 20 w 179"/>
                  <a:gd name="T23" fmla="*/ 62 h 330"/>
                  <a:gd name="T24" fmla="*/ 20 w 179"/>
                  <a:gd name="T25" fmla="*/ 63 h 330"/>
                  <a:gd name="T26" fmla="*/ 0 w 179"/>
                  <a:gd name="T27" fmla="*/ 92 h 330"/>
                  <a:gd name="T28" fmla="*/ 0 w 179"/>
                  <a:gd name="T29" fmla="*/ 300 h 330"/>
                  <a:gd name="T30" fmla="*/ 29 w 179"/>
                  <a:gd name="T31" fmla="*/ 330 h 330"/>
                  <a:gd name="T32" fmla="*/ 149 w 179"/>
                  <a:gd name="T33" fmla="*/ 330 h 330"/>
                  <a:gd name="T34" fmla="*/ 179 w 179"/>
                  <a:gd name="T35" fmla="*/ 300 h 330"/>
                  <a:gd name="T36" fmla="*/ 179 w 179"/>
                  <a:gd name="T37" fmla="*/ 92 h 330"/>
                  <a:gd name="T38" fmla="*/ 160 w 179"/>
                  <a:gd name="T39" fmla="*/ 63 h 330"/>
                  <a:gd name="T40" fmla="*/ 50 w 179"/>
                  <a:gd name="T41" fmla="*/ 20 h 330"/>
                  <a:gd name="T42" fmla="*/ 130 w 179"/>
                  <a:gd name="T43" fmla="*/ 20 h 330"/>
                  <a:gd name="T44" fmla="*/ 130 w 179"/>
                  <a:gd name="T45" fmla="*/ 61 h 330"/>
                  <a:gd name="T46" fmla="*/ 109 w 179"/>
                  <a:gd name="T47" fmla="*/ 61 h 330"/>
                  <a:gd name="T48" fmla="*/ 109 w 179"/>
                  <a:gd name="T49" fmla="*/ 30 h 330"/>
                  <a:gd name="T50" fmla="*/ 100 w 179"/>
                  <a:gd name="T51" fmla="*/ 30 h 330"/>
                  <a:gd name="T52" fmla="*/ 100 w 179"/>
                  <a:gd name="T53" fmla="*/ 61 h 330"/>
                  <a:gd name="T54" fmla="*/ 80 w 179"/>
                  <a:gd name="T55" fmla="*/ 61 h 330"/>
                  <a:gd name="T56" fmla="*/ 80 w 179"/>
                  <a:gd name="T57" fmla="*/ 30 h 330"/>
                  <a:gd name="T58" fmla="*/ 70 w 179"/>
                  <a:gd name="T59" fmla="*/ 30 h 330"/>
                  <a:gd name="T60" fmla="*/ 70 w 179"/>
                  <a:gd name="T61" fmla="*/ 61 h 330"/>
                  <a:gd name="T62" fmla="*/ 50 w 179"/>
                  <a:gd name="T63" fmla="*/ 61 h 330"/>
                  <a:gd name="T64" fmla="*/ 50 w 179"/>
                  <a:gd name="T65" fmla="*/ 2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9" h="330">
                    <a:moveTo>
                      <a:pt x="160" y="63"/>
                    </a:moveTo>
                    <a:cubicBezTo>
                      <a:pt x="160" y="62"/>
                      <a:pt x="160" y="62"/>
                      <a:pt x="160" y="62"/>
                    </a:cubicBezTo>
                    <a:cubicBezTo>
                      <a:pt x="156" y="62"/>
                      <a:pt x="156" y="62"/>
                      <a:pt x="156" y="62"/>
                    </a:cubicBezTo>
                    <a:cubicBezTo>
                      <a:pt x="154" y="62"/>
                      <a:pt x="152" y="62"/>
                      <a:pt x="150" y="61"/>
                    </a:cubicBezTo>
                    <a:cubicBezTo>
                      <a:pt x="150" y="20"/>
                      <a:pt x="150" y="20"/>
                      <a:pt x="150" y="20"/>
                    </a:cubicBezTo>
                    <a:cubicBezTo>
                      <a:pt x="150" y="9"/>
                      <a:pt x="141" y="0"/>
                      <a:pt x="13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9" y="0"/>
                      <a:pt x="30" y="9"/>
                      <a:pt x="30" y="20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7" y="61"/>
                      <a:pt x="25" y="62"/>
                      <a:pt x="23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8" y="67"/>
                      <a:pt x="0" y="78"/>
                      <a:pt x="0" y="92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17"/>
                      <a:pt x="14" y="330"/>
                      <a:pt x="29" y="330"/>
                    </a:cubicBezTo>
                    <a:cubicBezTo>
                      <a:pt x="149" y="330"/>
                      <a:pt x="149" y="330"/>
                      <a:pt x="149" y="330"/>
                    </a:cubicBezTo>
                    <a:cubicBezTo>
                      <a:pt x="166" y="330"/>
                      <a:pt x="179" y="317"/>
                      <a:pt x="179" y="300"/>
                    </a:cubicBezTo>
                    <a:cubicBezTo>
                      <a:pt x="179" y="92"/>
                      <a:pt x="179" y="92"/>
                      <a:pt x="179" y="92"/>
                    </a:cubicBezTo>
                    <a:cubicBezTo>
                      <a:pt x="179" y="79"/>
                      <a:pt x="171" y="68"/>
                      <a:pt x="160" y="63"/>
                    </a:cubicBezTo>
                    <a:close/>
                    <a:moveTo>
                      <a:pt x="50" y="20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61"/>
                      <a:pt x="130" y="61"/>
                      <a:pt x="130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9" y="30"/>
                      <a:pt x="109" y="30"/>
                      <a:pt x="109" y="30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50" y="61"/>
                      <a:pt x="50" y="61"/>
                      <a:pt x="50" y="61"/>
                    </a:cubicBezTo>
                    <a:lnTo>
                      <a:pt x="50" y="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51D0F6-A70B-4079-8533-15B6FB77C504}"/>
                </a:ext>
              </a:extLst>
            </p:cNvPr>
            <p:cNvGrpSpPr/>
            <p:nvPr/>
          </p:nvGrpSpPr>
          <p:grpSpPr>
            <a:xfrm>
              <a:off x="8534469" y="5230670"/>
              <a:ext cx="273013" cy="273013"/>
              <a:chOff x="8534469" y="5230670"/>
              <a:chExt cx="273013" cy="2730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81124C45-42D7-4119-96F9-67F516AD6CEE}"/>
                  </a:ext>
                </a:extLst>
              </p:cNvPr>
              <p:cNvSpPr/>
              <p:nvPr/>
            </p:nvSpPr>
            <p:spPr>
              <a:xfrm>
                <a:off x="8534469" y="5230670"/>
                <a:ext cx="273013" cy="2730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8" name="Freeform 25">
                <a:extLst>
                  <a:ext uri="{FF2B5EF4-FFF2-40B4-BE49-F238E27FC236}">
                    <a16:creationId xmlns:a16="http://schemas.microsoft.com/office/drawing/2014/main" id="{1F025E31-2636-4075-A347-F671FC3882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05725" y="5314950"/>
                <a:ext cx="130500" cy="104454"/>
              </a:xfrm>
              <a:custGeom>
                <a:avLst/>
                <a:gdLst>
                  <a:gd name="T0" fmla="*/ 180 w 200"/>
                  <a:gd name="T1" fmla="*/ 0 h 160"/>
                  <a:gd name="T2" fmla="*/ 21 w 200"/>
                  <a:gd name="T3" fmla="*/ 0 h 160"/>
                  <a:gd name="T4" fmla="*/ 0 w 200"/>
                  <a:gd name="T5" fmla="*/ 21 h 160"/>
                  <a:gd name="T6" fmla="*/ 0 w 200"/>
                  <a:gd name="T7" fmla="*/ 140 h 160"/>
                  <a:gd name="T8" fmla="*/ 21 w 200"/>
                  <a:gd name="T9" fmla="*/ 160 h 160"/>
                  <a:gd name="T10" fmla="*/ 180 w 200"/>
                  <a:gd name="T11" fmla="*/ 160 h 160"/>
                  <a:gd name="T12" fmla="*/ 200 w 200"/>
                  <a:gd name="T13" fmla="*/ 140 h 160"/>
                  <a:gd name="T14" fmla="*/ 200 w 200"/>
                  <a:gd name="T15" fmla="*/ 21 h 160"/>
                  <a:gd name="T16" fmla="*/ 180 w 200"/>
                  <a:gd name="T17" fmla="*/ 0 h 160"/>
                  <a:gd name="T18" fmla="*/ 180 w 200"/>
                  <a:gd name="T19" fmla="*/ 0 h 160"/>
                  <a:gd name="T20" fmla="*/ 180 w 200"/>
                  <a:gd name="T21" fmla="*/ 40 h 160"/>
                  <a:gd name="T22" fmla="*/ 101 w 200"/>
                  <a:gd name="T23" fmla="*/ 90 h 160"/>
                  <a:gd name="T24" fmla="*/ 21 w 200"/>
                  <a:gd name="T25" fmla="*/ 40 h 160"/>
                  <a:gd name="T26" fmla="*/ 21 w 200"/>
                  <a:gd name="T27" fmla="*/ 21 h 160"/>
                  <a:gd name="T28" fmla="*/ 101 w 200"/>
                  <a:gd name="T29" fmla="*/ 70 h 160"/>
                  <a:gd name="T30" fmla="*/ 180 w 200"/>
                  <a:gd name="T31" fmla="*/ 21 h 160"/>
                  <a:gd name="T32" fmla="*/ 180 w 200"/>
                  <a:gd name="T33" fmla="*/ 40 h 160"/>
                  <a:gd name="T34" fmla="*/ 180 w 200"/>
                  <a:gd name="T35" fmla="*/ 4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0" h="160">
                    <a:moveTo>
                      <a:pt x="180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51"/>
                      <a:pt x="9" y="160"/>
                      <a:pt x="21" y="160"/>
                    </a:cubicBezTo>
                    <a:cubicBezTo>
                      <a:pt x="180" y="160"/>
                      <a:pt x="180" y="160"/>
                      <a:pt x="180" y="160"/>
                    </a:cubicBezTo>
                    <a:cubicBezTo>
                      <a:pt x="191" y="160"/>
                      <a:pt x="200" y="151"/>
                      <a:pt x="200" y="140"/>
                    </a:cubicBezTo>
                    <a:cubicBezTo>
                      <a:pt x="200" y="21"/>
                      <a:pt x="200" y="21"/>
                      <a:pt x="200" y="21"/>
                    </a:cubicBezTo>
                    <a:cubicBezTo>
                      <a:pt x="200" y="9"/>
                      <a:pt x="191" y="0"/>
                      <a:pt x="180" y="0"/>
                    </a:cubicBezTo>
                    <a:cubicBezTo>
                      <a:pt x="180" y="0"/>
                      <a:pt x="180" y="0"/>
                      <a:pt x="180" y="0"/>
                    </a:cubicBezTo>
                    <a:close/>
                    <a:moveTo>
                      <a:pt x="180" y="40"/>
                    </a:moveTo>
                    <a:cubicBezTo>
                      <a:pt x="101" y="90"/>
                      <a:pt x="101" y="90"/>
                      <a:pt x="101" y="9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80" y="40"/>
                      <a:pt x="180" y="40"/>
                      <a:pt x="180" y="40"/>
                    </a:cubicBezTo>
                    <a:cubicBezTo>
                      <a:pt x="180" y="40"/>
                      <a:pt x="180" y="40"/>
                      <a:pt x="180" y="4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B8EB1210-E1F1-492D-9B91-4C1A0C6BE905}"/>
                </a:ext>
              </a:extLst>
            </p:cNvPr>
            <p:cNvGrpSpPr/>
            <p:nvPr/>
          </p:nvGrpSpPr>
          <p:grpSpPr>
            <a:xfrm>
              <a:off x="8534469" y="4461591"/>
              <a:ext cx="273013" cy="273013"/>
              <a:chOff x="8534469" y="4461591"/>
              <a:chExt cx="273013" cy="273013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8911061C-E9AF-453C-B0E2-32DA12302FA6}"/>
                  </a:ext>
                </a:extLst>
              </p:cNvPr>
              <p:cNvSpPr/>
              <p:nvPr/>
            </p:nvSpPr>
            <p:spPr>
              <a:xfrm>
                <a:off x="8534469" y="4461591"/>
                <a:ext cx="273013" cy="2730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66" name="Freeform 29">
                <a:extLst>
                  <a:ext uri="{FF2B5EF4-FFF2-40B4-BE49-F238E27FC236}">
                    <a16:creationId xmlns:a16="http://schemas.microsoft.com/office/drawing/2014/main" id="{745EF293-E36D-4671-8061-4CF96479DA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01521" y="4527357"/>
                <a:ext cx="129903" cy="127987"/>
              </a:xfrm>
              <a:custGeom>
                <a:avLst/>
                <a:gdLst>
                  <a:gd name="T0" fmla="*/ 206 w 284"/>
                  <a:gd name="T1" fmla="*/ 182 h 280"/>
                  <a:gd name="T2" fmla="*/ 205 w 284"/>
                  <a:gd name="T3" fmla="*/ 185 h 280"/>
                  <a:gd name="T4" fmla="*/ 186 w 284"/>
                  <a:gd name="T5" fmla="*/ 205 h 280"/>
                  <a:gd name="T6" fmla="*/ 160 w 284"/>
                  <a:gd name="T7" fmla="*/ 212 h 280"/>
                  <a:gd name="T8" fmla="*/ 134 w 284"/>
                  <a:gd name="T9" fmla="*/ 205 h 280"/>
                  <a:gd name="T10" fmla="*/ 115 w 284"/>
                  <a:gd name="T11" fmla="*/ 186 h 280"/>
                  <a:gd name="T12" fmla="*/ 108 w 284"/>
                  <a:gd name="T13" fmla="*/ 168 h 280"/>
                  <a:gd name="T14" fmla="*/ 283 w 284"/>
                  <a:gd name="T15" fmla="*/ 168 h 280"/>
                  <a:gd name="T16" fmla="*/ 284 w 284"/>
                  <a:gd name="T17" fmla="*/ 163 h 280"/>
                  <a:gd name="T18" fmla="*/ 284 w 284"/>
                  <a:gd name="T19" fmla="*/ 153 h 280"/>
                  <a:gd name="T20" fmla="*/ 284 w 284"/>
                  <a:gd name="T21" fmla="*/ 148 h 280"/>
                  <a:gd name="T22" fmla="*/ 272 w 284"/>
                  <a:gd name="T23" fmla="*/ 84 h 280"/>
                  <a:gd name="T24" fmla="*/ 266 w 284"/>
                  <a:gd name="T25" fmla="*/ 11 h 280"/>
                  <a:gd name="T26" fmla="*/ 225 w 284"/>
                  <a:gd name="T27" fmla="*/ 1 h 280"/>
                  <a:gd name="T28" fmla="*/ 166 w 284"/>
                  <a:gd name="T29" fmla="*/ 17 h 280"/>
                  <a:gd name="T30" fmla="*/ 158 w 284"/>
                  <a:gd name="T31" fmla="*/ 16 h 280"/>
                  <a:gd name="T32" fmla="*/ 77 w 284"/>
                  <a:gd name="T33" fmla="*/ 44 h 280"/>
                  <a:gd name="T34" fmla="*/ 15 w 284"/>
                  <a:gd name="T35" fmla="*/ 117 h 280"/>
                  <a:gd name="T36" fmla="*/ 7 w 284"/>
                  <a:gd name="T37" fmla="*/ 136 h 280"/>
                  <a:gd name="T38" fmla="*/ 23 w 284"/>
                  <a:gd name="T39" fmla="*/ 122 h 280"/>
                  <a:gd name="T40" fmla="*/ 69 w 284"/>
                  <a:gd name="T41" fmla="*/ 87 h 280"/>
                  <a:gd name="T42" fmla="*/ 36 w 284"/>
                  <a:gd name="T43" fmla="*/ 130 h 280"/>
                  <a:gd name="T44" fmla="*/ 34 w 284"/>
                  <a:gd name="T45" fmla="*/ 133 h 280"/>
                  <a:gd name="T46" fmla="*/ 8 w 284"/>
                  <a:gd name="T47" fmla="*/ 188 h 280"/>
                  <a:gd name="T48" fmla="*/ 0 w 284"/>
                  <a:gd name="T49" fmla="*/ 234 h 280"/>
                  <a:gd name="T50" fmla="*/ 11 w 284"/>
                  <a:gd name="T51" fmla="*/ 266 h 280"/>
                  <a:gd name="T52" fmla="*/ 47 w 284"/>
                  <a:gd name="T53" fmla="*/ 280 h 280"/>
                  <a:gd name="T54" fmla="*/ 101 w 284"/>
                  <a:gd name="T55" fmla="*/ 265 h 280"/>
                  <a:gd name="T56" fmla="*/ 158 w 284"/>
                  <a:gd name="T57" fmla="*/ 278 h 280"/>
                  <a:gd name="T58" fmla="*/ 234 w 284"/>
                  <a:gd name="T59" fmla="*/ 253 h 280"/>
                  <a:gd name="T60" fmla="*/ 282 w 284"/>
                  <a:gd name="T61" fmla="*/ 189 h 280"/>
                  <a:gd name="T62" fmla="*/ 284 w 284"/>
                  <a:gd name="T63" fmla="*/ 182 h 280"/>
                  <a:gd name="T64" fmla="*/ 206 w 284"/>
                  <a:gd name="T65" fmla="*/ 182 h 280"/>
                  <a:gd name="T66" fmla="*/ 203 w 284"/>
                  <a:gd name="T67" fmla="*/ 26 h 280"/>
                  <a:gd name="T68" fmla="*/ 243 w 284"/>
                  <a:gd name="T69" fmla="*/ 22 h 280"/>
                  <a:gd name="T70" fmla="*/ 258 w 284"/>
                  <a:gd name="T71" fmla="*/ 38 h 280"/>
                  <a:gd name="T72" fmla="*/ 254 w 284"/>
                  <a:gd name="T73" fmla="*/ 67 h 280"/>
                  <a:gd name="T74" fmla="*/ 251 w 284"/>
                  <a:gd name="T75" fmla="*/ 75 h 280"/>
                  <a:gd name="T76" fmla="*/ 246 w 284"/>
                  <a:gd name="T77" fmla="*/ 68 h 280"/>
                  <a:gd name="T78" fmla="*/ 202 w 284"/>
                  <a:gd name="T79" fmla="*/ 35 h 280"/>
                  <a:gd name="T80" fmla="*/ 193 w 284"/>
                  <a:gd name="T81" fmla="*/ 30 h 280"/>
                  <a:gd name="T82" fmla="*/ 203 w 284"/>
                  <a:gd name="T83" fmla="*/ 26 h 280"/>
                  <a:gd name="T84" fmla="*/ 85 w 284"/>
                  <a:gd name="T85" fmla="*/ 250 h 280"/>
                  <a:gd name="T86" fmla="*/ 46 w 284"/>
                  <a:gd name="T87" fmla="*/ 262 h 280"/>
                  <a:gd name="T88" fmla="*/ 26 w 284"/>
                  <a:gd name="T89" fmla="*/ 254 h 280"/>
                  <a:gd name="T90" fmla="*/ 34 w 284"/>
                  <a:gd name="T91" fmla="*/ 187 h 280"/>
                  <a:gd name="T92" fmla="*/ 40 w 284"/>
                  <a:gd name="T93" fmla="*/ 177 h 280"/>
                  <a:gd name="T94" fmla="*/ 43 w 284"/>
                  <a:gd name="T95" fmla="*/ 188 h 280"/>
                  <a:gd name="T96" fmla="*/ 86 w 284"/>
                  <a:gd name="T97" fmla="*/ 242 h 280"/>
                  <a:gd name="T98" fmla="*/ 94 w 284"/>
                  <a:gd name="T99" fmla="*/ 246 h 280"/>
                  <a:gd name="T100" fmla="*/ 85 w 284"/>
                  <a:gd name="T101" fmla="*/ 250 h 280"/>
                  <a:gd name="T102" fmla="*/ 98 w 284"/>
                  <a:gd name="T103" fmla="*/ 133 h 280"/>
                  <a:gd name="T104" fmla="*/ 98 w 284"/>
                  <a:gd name="T105" fmla="*/ 128 h 280"/>
                  <a:gd name="T106" fmla="*/ 118 w 284"/>
                  <a:gd name="T107" fmla="*/ 90 h 280"/>
                  <a:gd name="T108" fmla="*/ 158 w 284"/>
                  <a:gd name="T109" fmla="*/ 75 h 280"/>
                  <a:gd name="T110" fmla="*/ 198 w 284"/>
                  <a:gd name="T111" fmla="*/ 90 h 280"/>
                  <a:gd name="T112" fmla="*/ 215 w 284"/>
                  <a:gd name="T113" fmla="*/ 128 h 280"/>
                  <a:gd name="T114" fmla="*/ 216 w 284"/>
                  <a:gd name="T115" fmla="*/ 133 h 280"/>
                  <a:gd name="T116" fmla="*/ 98 w 284"/>
                  <a:gd name="T117" fmla="*/ 133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84" h="280">
                    <a:moveTo>
                      <a:pt x="206" y="182"/>
                    </a:moveTo>
                    <a:cubicBezTo>
                      <a:pt x="205" y="185"/>
                      <a:pt x="205" y="185"/>
                      <a:pt x="205" y="185"/>
                    </a:cubicBezTo>
                    <a:cubicBezTo>
                      <a:pt x="200" y="194"/>
                      <a:pt x="193" y="201"/>
                      <a:pt x="186" y="205"/>
                    </a:cubicBezTo>
                    <a:cubicBezTo>
                      <a:pt x="178" y="210"/>
                      <a:pt x="170" y="212"/>
                      <a:pt x="160" y="212"/>
                    </a:cubicBezTo>
                    <a:cubicBezTo>
                      <a:pt x="151" y="212"/>
                      <a:pt x="142" y="210"/>
                      <a:pt x="134" y="205"/>
                    </a:cubicBezTo>
                    <a:cubicBezTo>
                      <a:pt x="126" y="200"/>
                      <a:pt x="120" y="194"/>
                      <a:pt x="115" y="186"/>
                    </a:cubicBezTo>
                    <a:cubicBezTo>
                      <a:pt x="112" y="180"/>
                      <a:pt x="109" y="174"/>
                      <a:pt x="108" y="168"/>
                    </a:cubicBezTo>
                    <a:cubicBezTo>
                      <a:pt x="283" y="168"/>
                      <a:pt x="283" y="168"/>
                      <a:pt x="283" y="168"/>
                    </a:cubicBezTo>
                    <a:cubicBezTo>
                      <a:pt x="284" y="163"/>
                      <a:pt x="284" y="163"/>
                      <a:pt x="284" y="163"/>
                    </a:cubicBezTo>
                    <a:cubicBezTo>
                      <a:pt x="284" y="160"/>
                      <a:pt x="284" y="157"/>
                      <a:pt x="284" y="153"/>
                    </a:cubicBezTo>
                    <a:cubicBezTo>
                      <a:pt x="284" y="152"/>
                      <a:pt x="284" y="150"/>
                      <a:pt x="284" y="148"/>
                    </a:cubicBezTo>
                    <a:cubicBezTo>
                      <a:pt x="284" y="125"/>
                      <a:pt x="283" y="104"/>
                      <a:pt x="272" y="84"/>
                    </a:cubicBezTo>
                    <a:cubicBezTo>
                      <a:pt x="284" y="51"/>
                      <a:pt x="282" y="27"/>
                      <a:pt x="266" y="11"/>
                    </a:cubicBezTo>
                    <a:cubicBezTo>
                      <a:pt x="258" y="3"/>
                      <a:pt x="245" y="0"/>
                      <a:pt x="225" y="1"/>
                    </a:cubicBezTo>
                    <a:cubicBezTo>
                      <a:pt x="208" y="2"/>
                      <a:pt x="188" y="7"/>
                      <a:pt x="166" y="17"/>
                    </a:cubicBezTo>
                    <a:cubicBezTo>
                      <a:pt x="164" y="17"/>
                      <a:pt x="161" y="16"/>
                      <a:pt x="158" y="16"/>
                    </a:cubicBezTo>
                    <a:cubicBezTo>
                      <a:pt x="129" y="16"/>
                      <a:pt x="107" y="26"/>
                      <a:pt x="77" y="44"/>
                    </a:cubicBezTo>
                    <a:cubicBezTo>
                      <a:pt x="54" y="58"/>
                      <a:pt x="31" y="77"/>
                      <a:pt x="15" y="117"/>
                    </a:cubicBezTo>
                    <a:cubicBezTo>
                      <a:pt x="7" y="136"/>
                      <a:pt x="7" y="136"/>
                      <a:pt x="7" y="136"/>
                    </a:cubicBezTo>
                    <a:cubicBezTo>
                      <a:pt x="23" y="122"/>
                      <a:pt x="23" y="122"/>
                      <a:pt x="23" y="122"/>
                    </a:cubicBezTo>
                    <a:cubicBezTo>
                      <a:pt x="37" y="110"/>
                      <a:pt x="53" y="97"/>
                      <a:pt x="69" y="87"/>
                    </a:cubicBezTo>
                    <a:cubicBezTo>
                      <a:pt x="51" y="106"/>
                      <a:pt x="44" y="117"/>
                      <a:pt x="36" y="130"/>
                    </a:cubicBezTo>
                    <a:cubicBezTo>
                      <a:pt x="34" y="133"/>
                      <a:pt x="34" y="133"/>
                      <a:pt x="34" y="133"/>
                    </a:cubicBezTo>
                    <a:cubicBezTo>
                      <a:pt x="22" y="153"/>
                      <a:pt x="13" y="171"/>
                      <a:pt x="8" y="188"/>
                    </a:cubicBezTo>
                    <a:cubicBezTo>
                      <a:pt x="3" y="205"/>
                      <a:pt x="0" y="220"/>
                      <a:pt x="0" y="234"/>
                    </a:cubicBezTo>
                    <a:cubicBezTo>
                      <a:pt x="0" y="249"/>
                      <a:pt x="4" y="260"/>
                      <a:pt x="11" y="266"/>
                    </a:cubicBezTo>
                    <a:cubicBezTo>
                      <a:pt x="20" y="275"/>
                      <a:pt x="32" y="280"/>
                      <a:pt x="47" y="280"/>
                    </a:cubicBezTo>
                    <a:cubicBezTo>
                      <a:pt x="62" y="280"/>
                      <a:pt x="80" y="275"/>
                      <a:pt x="101" y="265"/>
                    </a:cubicBezTo>
                    <a:cubicBezTo>
                      <a:pt x="119" y="274"/>
                      <a:pt x="138" y="278"/>
                      <a:pt x="158" y="278"/>
                    </a:cubicBezTo>
                    <a:cubicBezTo>
                      <a:pt x="186" y="278"/>
                      <a:pt x="212" y="270"/>
                      <a:pt x="234" y="253"/>
                    </a:cubicBezTo>
                    <a:cubicBezTo>
                      <a:pt x="256" y="237"/>
                      <a:pt x="272" y="215"/>
                      <a:pt x="282" y="189"/>
                    </a:cubicBezTo>
                    <a:cubicBezTo>
                      <a:pt x="284" y="182"/>
                      <a:pt x="284" y="182"/>
                      <a:pt x="284" y="182"/>
                    </a:cubicBezTo>
                    <a:cubicBezTo>
                      <a:pt x="206" y="182"/>
                      <a:pt x="206" y="182"/>
                      <a:pt x="206" y="182"/>
                    </a:cubicBezTo>
                    <a:close/>
                    <a:moveTo>
                      <a:pt x="203" y="26"/>
                    </a:moveTo>
                    <a:cubicBezTo>
                      <a:pt x="224" y="17"/>
                      <a:pt x="232" y="16"/>
                      <a:pt x="243" y="22"/>
                    </a:cubicBezTo>
                    <a:cubicBezTo>
                      <a:pt x="250" y="25"/>
                      <a:pt x="256" y="31"/>
                      <a:pt x="258" y="38"/>
                    </a:cubicBezTo>
                    <a:cubicBezTo>
                      <a:pt x="261" y="45"/>
                      <a:pt x="260" y="50"/>
                      <a:pt x="254" y="67"/>
                    </a:cubicBezTo>
                    <a:cubicBezTo>
                      <a:pt x="251" y="75"/>
                      <a:pt x="251" y="75"/>
                      <a:pt x="251" y="75"/>
                    </a:cubicBezTo>
                    <a:cubicBezTo>
                      <a:pt x="246" y="68"/>
                      <a:pt x="246" y="68"/>
                      <a:pt x="246" y="68"/>
                    </a:cubicBezTo>
                    <a:cubicBezTo>
                      <a:pt x="229" y="48"/>
                      <a:pt x="226" y="46"/>
                      <a:pt x="202" y="35"/>
                    </a:cubicBezTo>
                    <a:cubicBezTo>
                      <a:pt x="193" y="30"/>
                      <a:pt x="193" y="30"/>
                      <a:pt x="193" y="30"/>
                    </a:cubicBezTo>
                    <a:lnTo>
                      <a:pt x="203" y="26"/>
                    </a:lnTo>
                    <a:close/>
                    <a:moveTo>
                      <a:pt x="85" y="250"/>
                    </a:moveTo>
                    <a:cubicBezTo>
                      <a:pt x="68" y="258"/>
                      <a:pt x="56" y="262"/>
                      <a:pt x="46" y="262"/>
                    </a:cubicBezTo>
                    <a:cubicBezTo>
                      <a:pt x="38" y="262"/>
                      <a:pt x="32" y="260"/>
                      <a:pt x="26" y="254"/>
                    </a:cubicBezTo>
                    <a:cubicBezTo>
                      <a:pt x="10" y="238"/>
                      <a:pt x="19" y="218"/>
                      <a:pt x="34" y="187"/>
                    </a:cubicBezTo>
                    <a:cubicBezTo>
                      <a:pt x="40" y="177"/>
                      <a:pt x="40" y="177"/>
                      <a:pt x="40" y="177"/>
                    </a:cubicBezTo>
                    <a:cubicBezTo>
                      <a:pt x="43" y="188"/>
                      <a:pt x="43" y="188"/>
                      <a:pt x="43" y="188"/>
                    </a:cubicBezTo>
                    <a:cubicBezTo>
                      <a:pt x="53" y="215"/>
                      <a:pt x="61" y="226"/>
                      <a:pt x="86" y="242"/>
                    </a:cubicBezTo>
                    <a:cubicBezTo>
                      <a:pt x="94" y="246"/>
                      <a:pt x="94" y="246"/>
                      <a:pt x="94" y="246"/>
                    </a:cubicBezTo>
                    <a:lnTo>
                      <a:pt x="85" y="250"/>
                    </a:lnTo>
                    <a:close/>
                    <a:moveTo>
                      <a:pt x="98" y="133"/>
                    </a:moveTo>
                    <a:cubicBezTo>
                      <a:pt x="98" y="128"/>
                      <a:pt x="98" y="128"/>
                      <a:pt x="98" y="128"/>
                    </a:cubicBezTo>
                    <a:cubicBezTo>
                      <a:pt x="99" y="114"/>
                      <a:pt x="105" y="101"/>
                      <a:pt x="118" y="90"/>
                    </a:cubicBezTo>
                    <a:cubicBezTo>
                      <a:pt x="129" y="80"/>
                      <a:pt x="142" y="75"/>
                      <a:pt x="158" y="75"/>
                    </a:cubicBezTo>
                    <a:cubicBezTo>
                      <a:pt x="174" y="75"/>
                      <a:pt x="187" y="80"/>
                      <a:pt x="198" y="90"/>
                    </a:cubicBezTo>
                    <a:cubicBezTo>
                      <a:pt x="208" y="100"/>
                      <a:pt x="214" y="113"/>
                      <a:pt x="215" y="128"/>
                    </a:cubicBezTo>
                    <a:cubicBezTo>
                      <a:pt x="216" y="133"/>
                      <a:pt x="216" y="133"/>
                      <a:pt x="216" y="133"/>
                    </a:cubicBezTo>
                    <a:lnTo>
                      <a:pt x="98" y="13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DC311E4B-3E3E-4046-A2CA-E8A1B41CDD98}"/>
                </a:ext>
              </a:extLst>
            </p:cNvPr>
            <p:cNvGrpSpPr/>
            <p:nvPr/>
          </p:nvGrpSpPr>
          <p:grpSpPr>
            <a:xfrm>
              <a:off x="8534475" y="5615210"/>
              <a:ext cx="273014" cy="273013"/>
              <a:chOff x="8534475" y="5615210"/>
              <a:chExt cx="273014" cy="273013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17077CE8-40ED-4968-9192-076EFAC6CA8D}"/>
                  </a:ext>
                </a:extLst>
              </p:cNvPr>
              <p:cNvSpPr/>
              <p:nvPr/>
            </p:nvSpPr>
            <p:spPr>
              <a:xfrm>
                <a:off x="8534475" y="5615210"/>
                <a:ext cx="273014" cy="2730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164" name="Picture 31" descr="privacy-i에 대한 이미지 검색결과">
                <a:extLst>
                  <a:ext uri="{FF2B5EF4-FFF2-40B4-BE49-F238E27FC236}">
                    <a16:creationId xmlns:a16="http://schemas.microsoft.com/office/drawing/2014/main" id="{65B65EF2-681E-49DD-AAAB-0EFED6667B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32" t="36250" r="5045" b="30000"/>
              <a:stretch/>
            </p:blipFill>
            <p:spPr bwMode="auto">
              <a:xfrm>
                <a:off x="8555572" y="5726907"/>
                <a:ext cx="230821" cy="49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96CF626B-5FF3-4BED-A89F-9F933271714C}"/>
                </a:ext>
              </a:extLst>
            </p:cNvPr>
            <p:cNvGrpSpPr/>
            <p:nvPr/>
          </p:nvGrpSpPr>
          <p:grpSpPr>
            <a:xfrm>
              <a:off x="8534475" y="5999750"/>
              <a:ext cx="273014" cy="273013"/>
              <a:chOff x="8534475" y="5999750"/>
              <a:chExt cx="273014" cy="273013"/>
            </a:xfrm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4DA8ED9-9388-4392-9596-CE822E1F50CC}"/>
                  </a:ext>
                </a:extLst>
              </p:cNvPr>
              <p:cNvSpPr/>
              <p:nvPr/>
            </p:nvSpPr>
            <p:spPr>
              <a:xfrm>
                <a:off x="8534475" y="5999750"/>
                <a:ext cx="273014" cy="2730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162" name="Picture 37" descr="secuprint에 대한 이미지 검색결과">
                <a:extLst>
                  <a:ext uri="{FF2B5EF4-FFF2-40B4-BE49-F238E27FC236}">
                    <a16:creationId xmlns:a16="http://schemas.microsoft.com/office/drawing/2014/main" id="{10985273-C12D-4880-99A5-EFB407968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33" t="16883" r="21047" b="67562"/>
              <a:stretch/>
            </p:blipFill>
            <p:spPr bwMode="auto">
              <a:xfrm>
                <a:off x="8558862" y="6111638"/>
                <a:ext cx="224241" cy="45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2" name="양쪽 모서리가 둥근 사각형 210">
            <a:extLst>
              <a:ext uri="{FF2B5EF4-FFF2-40B4-BE49-F238E27FC236}">
                <a16:creationId xmlns:a16="http://schemas.microsoft.com/office/drawing/2014/main" id="{701C6722-5DC6-453F-A354-0ABE7CD97722}"/>
              </a:ext>
            </a:extLst>
          </p:cNvPr>
          <p:cNvSpPr/>
          <p:nvPr/>
        </p:nvSpPr>
        <p:spPr>
          <a:xfrm rot="10800000" flipH="1" flipV="1">
            <a:off x="783925" y="1781155"/>
            <a:ext cx="4390900" cy="357188"/>
          </a:xfrm>
          <a:prstGeom prst="round2SameRect">
            <a:avLst>
              <a:gd name="adj1" fmla="val 30048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22B20B20-F1B2-40BD-B149-1C1519561AF0}"/>
              </a:ext>
            </a:extLst>
          </p:cNvPr>
          <p:cNvSpPr/>
          <p:nvPr/>
        </p:nvSpPr>
        <p:spPr>
          <a:xfrm>
            <a:off x="1853265" y="1854362"/>
            <a:ext cx="2252220" cy="215444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40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제안사 보안 관리체계 </a:t>
            </a:r>
            <a:r>
              <a:rPr lang="en-US" altLang="ko-KR" sz="140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관리체계</a:t>
            </a:r>
            <a:r>
              <a:rPr lang="en-US" altLang="ko-KR" sz="140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400" spc="-5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4" name="양쪽 모서리가 둥근 사각형 212">
            <a:extLst>
              <a:ext uri="{FF2B5EF4-FFF2-40B4-BE49-F238E27FC236}">
                <a16:creationId xmlns:a16="http://schemas.microsoft.com/office/drawing/2014/main" id="{CCF8840B-0DAE-414F-B0CB-5BDCC7C8D637}"/>
              </a:ext>
            </a:extLst>
          </p:cNvPr>
          <p:cNvSpPr/>
          <p:nvPr/>
        </p:nvSpPr>
        <p:spPr>
          <a:xfrm rot="10800000" flipH="1" flipV="1">
            <a:off x="5528823" y="1781155"/>
            <a:ext cx="4390900" cy="357188"/>
          </a:xfrm>
          <a:prstGeom prst="round2SameRect">
            <a:avLst>
              <a:gd name="adj1" fmla="val 31381"/>
              <a:gd name="adj2" fmla="val 0"/>
            </a:avLst>
          </a:prstGeom>
          <a:solidFill>
            <a:srgbClr val="2A8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CFEFD4D-6CCC-4F6A-A57B-C6814A9FB6D7}"/>
              </a:ext>
            </a:extLst>
          </p:cNvPr>
          <p:cNvSpPr/>
          <p:nvPr/>
        </p:nvSpPr>
        <p:spPr>
          <a:xfrm>
            <a:off x="6334469" y="1854362"/>
            <a:ext cx="2779607" cy="215444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40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I. </a:t>
            </a:r>
            <a:r>
              <a:rPr lang="ko-KR" altLang="en-US" sz="140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관리적 보안 </a:t>
            </a:r>
            <a:r>
              <a:rPr lang="en-US" altLang="ko-KR" sz="140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참여인력 보안 교육훈련</a:t>
            </a:r>
            <a:r>
              <a:rPr lang="en-US" altLang="ko-KR" sz="1400" spc="-5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400" spc="-5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6" name="양쪽 모서리가 둥근 사각형 214">
            <a:extLst>
              <a:ext uri="{FF2B5EF4-FFF2-40B4-BE49-F238E27FC236}">
                <a16:creationId xmlns:a16="http://schemas.microsoft.com/office/drawing/2014/main" id="{E8048C35-48E3-46B5-96E1-04A4A8D0F560}"/>
              </a:ext>
            </a:extLst>
          </p:cNvPr>
          <p:cNvSpPr/>
          <p:nvPr/>
        </p:nvSpPr>
        <p:spPr>
          <a:xfrm rot="10800000" flipH="1" flipV="1">
            <a:off x="783925" y="4227977"/>
            <a:ext cx="4390900" cy="357188"/>
          </a:xfrm>
          <a:prstGeom prst="round2SameRect">
            <a:avLst>
              <a:gd name="adj1" fmla="val 30048"/>
              <a:gd name="adj2" fmla="val 0"/>
            </a:avLst>
          </a:prstGeom>
          <a:solidFill>
            <a:srgbClr val="2A8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D92CE94-64BE-4B98-800A-E6DC07F7421E}"/>
              </a:ext>
            </a:extLst>
          </p:cNvPr>
          <p:cNvSpPr/>
          <p:nvPr/>
        </p:nvSpPr>
        <p:spPr>
          <a:xfrm>
            <a:off x="2070472" y="4301184"/>
            <a:ext cx="1817806" cy="215444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III. </a:t>
            </a:r>
            <a:r>
              <a:rPr lang="ko-KR" altLang="en-US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물리적 보안 </a:t>
            </a:r>
            <a:r>
              <a:rPr lang="en-US" altLang="ko-KR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출입통제</a:t>
            </a:r>
            <a:r>
              <a:rPr lang="en-US" altLang="ko-KR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400" spc="-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8" name="양쪽 모서리가 둥근 사각형 216">
            <a:extLst>
              <a:ext uri="{FF2B5EF4-FFF2-40B4-BE49-F238E27FC236}">
                <a16:creationId xmlns:a16="http://schemas.microsoft.com/office/drawing/2014/main" id="{F5195FDD-2011-484A-B771-48D86F84123E}"/>
              </a:ext>
            </a:extLst>
          </p:cNvPr>
          <p:cNvSpPr/>
          <p:nvPr/>
        </p:nvSpPr>
        <p:spPr>
          <a:xfrm rot="10800000" flipH="1" flipV="1">
            <a:off x="5528823" y="4227977"/>
            <a:ext cx="4390900" cy="357188"/>
          </a:xfrm>
          <a:prstGeom prst="round2SameRect">
            <a:avLst>
              <a:gd name="adj1" fmla="val 30048"/>
              <a:gd name="adj2" fmla="val 0"/>
            </a:avLst>
          </a:prstGeom>
          <a:solidFill>
            <a:srgbClr val="2A8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86BC882-7A41-4B18-8B4A-7CDE00DF13F0}"/>
              </a:ext>
            </a:extLst>
          </p:cNvPr>
          <p:cNvSpPr/>
          <p:nvPr/>
        </p:nvSpPr>
        <p:spPr>
          <a:xfrm>
            <a:off x="6683925" y="4301184"/>
            <a:ext cx="2080698" cy="215444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기술적 보안 </a:t>
            </a:r>
            <a:r>
              <a:rPr lang="en-US" altLang="ko-KR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자료접근통제</a:t>
            </a:r>
            <a:r>
              <a:rPr lang="en-US" altLang="ko-KR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400" spc="-5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ECE1D6CE-630B-487B-99C0-E4E0AE986ABE}"/>
              </a:ext>
            </a:extLst>
          </p:cNvPr>
          <p:cNvGrpSpPr/>
          <p:nvPr/>
        </p:nvGrpSpPr>
        <p:grpSpPr>
          <a:xfrm>
            <a:off x="4385147" y="3201968"/>
            <a:ext cx="1981196" cy="1981194"/>
            <a:chOff x="398645" y="5297444"/>
            <a:chExt cx="1119975" cy="1119975"/>
          </a:xfrm>
        </p:grpSpPr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78AD9DCE-6E11-47A7-8D5C-DF939B0AB12B}"/>
                </a:ext>
              </a:extLst>
            </p:cNvPr>
            <p:cNvSpPr/>
            <p:nvPr/>
          </p:nvSpPr>
          <p:spPr>
            <a:xfrm>
              <a:off x="398645" y="5297444"/>
              <a:ext cx="1119975" cy="1119975"/>
            </a:xfrm>
            <a:prstGeom prst="ellipse">
              <a:avLst/>
            </a:prstGeom>
            <a:gradFill flip="none" rotWithShape="1">
              <a:gsLst>
                <a:gs pos="50000">
                  <a:srgbClr val="606773"/>
                </a:gs>
                <a:gs pos="50000">
                  <a:schemeClr val="tx1">
                    <a:lumMod val="95000"/>
                    <a:lumOff val="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91E79739-AB50-4429-968C-D99B93BA2711}"/>
                </a:ext>
              </a:extLst>
            </p:cNvPr>
            <p:cNvSpPr/>
            <p:nvPr/>
          </p:nvSpPr>
          <p:spPr>
            <a:xfrm>
              <a:off x="475989" y="5371894"/>
              <a:ext cx="965286" cy="965283"/>
            </a:xfrm>
            <a:prstGeom prst="ellipse">
              <a:avLst/>
            </a:prstGeom>
            <a:gradFill flip="none" rotWithShape="1">
              <a:gsLst>
                <a:gs pos="32000">
                  <a:srgbClr val="2A80FE"/>
                </a:gs>
                <a:gs pos="0">
                  <a:srgbClr val="2A80FE"/>
                </a:gs>
                <a:gs pos="100000">
                  <a:srgbClr val="01E7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76A4AF3-AF9E-40F0-92D8-2497FE226791}"/>
              </a:ext>
            </a:extLst>
          </p:cNvPr>
          <p:cNvSpPr/>
          <p:nvPr/>
        </p:nvSpPr>
        <p:spPr>
          <a:xfrm>
            <a:off x="4724390" y="4221520"/>
            <a:ext cx="1266372" cy="492443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사업장</a:t>
            </a:r>
            <a:r>
              <a:rPr lang="en-US" altLang="ko-KR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투입인력 </a:t>
            </a:r>
          </a:p>
          <a:p>
            <a:pPr algn="ctr"/>
            <a:r>
              <a:rPr lang="ko-KR" altLang="en-US" spc="-50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보안관리 강화</a:t>
            </a:r>
          </a:p>
        </p:txBody>
      </p:sp>
      <p:grpSp>
        <p:nvGrpSpPr>
          <p:cNvPr id="214" name="그룹 416">
            <a:extLst>
              <a:ext uri="{FF2B5EF4-FFF2-40B4-BE49-F238E27FC236}">
                <a16:creationId xmlns:a16="http://schemas.microsoft.com/office/drawing/2014/main" id="{92BF4463-812B-470C-937B-95386592A1CC}"/>
              </a:ext>
            </a:extLst>
          </p:cNvPr>
          <p:cNvGrpSpPr/>
          <p:nvPr/>
        </p:nvGrpSpPr>
        <p:grpSpPr>
          <a:xfrm>
            <a:off x="4968662" y="3597604"/>
            <a:ext cx="741335" cy="588018"/>
            <a:chOff x="4567161" y="2863147"/>
            <a:chExt cx="741335" cy="588018"/>
          </a:xfrm>
        </p:grpSpPr>
        <p:sp>
          <p:nvSpPr>
            <p:cNvPr id="215" name="Freeform 78">
              <a:extLst>
                <a:ext uri="{FF2B5EF4-FFF2-40B4-BE49-F238E27FC236}">
                  <a16:creationId xmlns:a16="http://schemas.microsoft.com/office/drawing/2014/main" id="{58788A05-B625-4F40-B43F-DD27F8734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7161" y="2863147"/>
              <a:ext cx="485507" cy="588018"/>
            </a:xfrm>
            <a:custGeom>
              <a:avLst/>
              <a:gdLst>
                <a:gd name="T0" fmla="*/ 163 w 242"/>
                <a:gd name="T1" fmla="*/ 149 h 293"/>
                <a:gd name="T2" fmla="*/ 165 w 242"/>
                <a:gd name="T3" fmla="*/ 133 h 293"/>
                <a:gd name="T4" fmla="*/ 180 w 242"/>
                <a:gd name="T5" fmla="*/ 103 h 293"/>
                <a:gd name="T6" fmla="*/ 185 w 242"/>
                <a:gd name="T7" fmla="*/ 79 h 293"/>
                <a:gd name="T8" fmla="*/ 182 w 242"/>
                <a:gd name="T9" fmla="*/ 53 h 293"/>
                <a:gd name="T10" fmla="*/ 113 w 242"/>
                <a:gd name="T11" fmla="*/ 0 h 293"/>
                <a:gd name="T12" fmla="*/ 61 w 242"/>
                <a:gd name="T13" fmla="*/ 69 h 293"/>
                <a:gd name="T14" fmla="*/ 58 w 242"/>
                <a:gd name="T15" fmla="*/ 90 h 293"/>
                <a:gd name="T16" fmla="*/ 67 w 242"/>
                <a:gd name="T17" fmla="*/ 111 h 293"/>
                <a:gd name="T18" fmla="*/ 86 w 242"/>
                <a:gd name="T19" fmla="*/ 142 h 293"/>
                <a:gd name="T20" fmla="*/ 43 w 242"/>
                <a:gd name="T21" fmla="*/ 161 h 293"/>
                <a:gd name="T22" fmla="*/ 1 w 242"/>
                <a:gd name="T23" fmla="*/ 282 h 293"/>
                <a:gd name="T24" fmla="*/ 10 w 242"/>
                <a:gd name="T25" fmla="*/ 293 h 293"/>
                <a:gd name="T26" fmla="*/ 242 w 242"/>
                <a:gd name="T27" fmla="*/ 284 h 293"/>
                <a:gd name="T28" fmla="*/ 111 w 242"/>
                <a:gd name="T29" fmla="*/ 190 h 293"/>
                <a:gd name="T30" fmla="*/ 108 w 242"/>
                <a:gd name="T31" fmla="*/ 193 h 293"/>
                <a:gd name="T32" fmla="*/ 96 w 242"/>
                <a:gd name="T33" fmla="*/ 179 h 293"/>
                <a:gd name="T34" fmla="*/ 95 w 242"/>
                <a:gd name="T35" fmla="*/ 157 h 293"/>
                <a:gd name="T36" fmla="*/ 100 w 242"/>
                <a:gd name="T37" fmla="*/ 154 h 293"/>
                <a:gd name="T38" fmla="*/ 111 w 242"/>
                <a:gd name="T39" fmla="*/ 161 h 293"/>
                <a:gd name="T40" fmla="*/ 112 w 242"/>
                <a:gd name="T41" fmla="*/ 170 h 293"/>
                <a:gd name="T42" fmla="*/ 111 w 242"/>
                <a:gd name="T43" fmla="*/ 190 h 293"/>
                <a:gd name="T44" fmla="*/ 138 w 242"/>
                <a:gd name="T45" fmla="*/ 192 h 293"/>
                <a:gd name="T46" fmla="*/ 134 w 242"/>
                <a:gd name="T47" fmla="*/ 193 h 293"/>
                <a:gd name="T48" fmla="*/ 130 w 242"/>
                <a:gd name="T49" fmla="*/ 172 h 293"/>
                <a:gd name="T50" fmla="*/ 132 w 242"/>
                <a:gd name="T51" fmla="*/ 169 h 293"/>
                <a:gd name="T52" fmla="*/ 135 w 242"/>
                <a:gd name="T53" fmla="*/ 157 h 293"/>
                <a:gd name="T54" fmla="*/ 146 w 242"/>
                <a:gd name="T55" fmla="*/ 154 h 293"/>
                <a:gd name="T56" fmla="*/ 148 w 242"/>
                <a:gd name="T57" fmla="*/ 177 h 293"/>
                <a:gd name="T58" fmla="*/ 130 w 242"/>
                <a:gd name="T59" fmla="*/ 139 h 293"/>
                <a:gd name="T60" fmla="*/ 93 w 242"/>
                <a:gd name="T61" fmla="*/ 122 h 293"/>
                <a:gd name="T62" fmla="*/ 80 w 242"/>
                <a:gd name="T63" fmla="*/ 93 h 293"/>
                <a:gd name="T64" fmla="*/ 76 w 242"/>
                <a:gd name="T65" fmla="*/ 88 h 293"/>
                <a:gd name="T66" fmla="*/ 79 w 242"/>
                <a:gd name="T67" fmla="*/ 79 h 293"/>
                <a:gd name="T68" fmla="*/ 80 w 242"/>
                <a:gd name="T69" fmla="*/ 73 h 293"/>
                <a:gd name="T70" fmla="*/ 105 w 242"/>
                <a:gd name="T71" fmla="*/ 64 h 293"/>
                <a:gd name="T72" fmla="*/ 145 w 242"/>
                <a:gd name="T73" fmla="*/ 81 h 293"/>
                <a:gd name="T74" fmla="*/ 161 w 242"/>
                <a:gd name="T75" fmla="*/ 78 h 293"/>
                <a:gd name="T76" fmla="*/ 164 w 242"/>
                <a:gd name="T77" fmla="*/ 79 h 293"/>
                <a:gd name="T78" fmla="*/ 167 w 242"/>
                <a:gd name="T79" fmla="*/ 88 h 293"/>
                <a:gd name="T80" fmla="*/ 163 w 242"/>
                <a:gd name="T81" fmla="*/ 93 h 293"/>
                <a:gd name="T82" fmla="*/ 150 w 242"/>
                <a:gd name="T83" fmla="*/ 12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293">
                  <a:moveTo>
                    <a:pt x="200" y="161"/>
                  </a:moveTo>
                  <a:cubicBezTo>
                    <a:pt x="163" y="149"/>
                    <a:pt x="163" y="149"/>
                    <a:pt x="163" y="149"/>
                  </a:cubicBezTo>
                  <a:cubicBezTo>
                    <a:pt x="162" y="147"/>
                    <a:pt x="160" y="144"/>
                    <a:pt x="157" y="142"/>
                  </a:cubicBezTo>
                  <a:cubicBezTo>
                    <a:pt x="160" y="139"/>
                    <a:pt x="163" y="136"/>
                    <a:pt x="165" y="133"/>
                  </a:cubicBezTo>
                  <a:cubicBezTo>
                    <a:pt x="170" y="126"/>
                    <a:pt x="173" y="119"/>
                    <a:pt x="176" y="111"/>
                  </a:cubicBezTo>
                  <a:cubicBezTo>
                    <a:pt x="177" y="108"/>
                    <a:pt x="179" y="106"/>
                    <a:pt x="180" y="103"/>
                  </a:cubicBezTo>
                  <a:cubicBezTo>
                    <a:pt x="183" y="100"/>
                    <a:pt x="185" y="95"/>
                    <a:pt x="185" y="90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5" y="75"/>
                    <a:pt x="184" y="72"/>
                    <a:pt x="182" y="69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2" y="24"/>
                    <a:pt x="159" y="0"/>
                    <a:pt x="130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84" y="0"/>
                    <a:pt x="61" y="24"/>
                    <a:pt x="61" y="53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59" y="72"/>
                    <a:pt x="58" y="75"/>
                    <a:pt x="58" y="79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58" y="95"/>
                    <a:pt x="60" y="100"/>
                    <a:pt x="63" y="103"/>
                  </a:cubicBezTo>
                  <a:cubicBezTo>
                    <a:pt x="64" y="105"/>
                    <a:pt x="65" y="108"/>
                    <a:pt x="67" y="111"/>
                  </a:cubicBezTo>
                  <a:cubicBezTo>
                    <a:pt x="69" y="119"/>
                    <a:pt x="73" y="126"/>
                    <a:pt x="78" y="133"/>
                  </a:cubicBezTo>
                  <a:cubicBezTo>
                    <a:pt x="80" y="136"/>
                    <a:pt x="83" y="139"/>
                    <a:pt x="86" y="142"/>
                  </a:cubicBezTo>
                  <a:cubicBezTo>
                    <a:pt x="83" y="144"/>
                    <a:pt x="81" y="147"/>
                    <a:pt x="80" y="149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16" y="168"/>
                    <a:pt x="1" y="282"/>
                    <a:pt x="1" y="282"/>
                  </a:cubicBezTo>
                  <a:cubicBezTo>
                    <a:pt x="1" y="282"/>
                    <a:pt x="1" y="282"/>
                    <a:pt x="1" y="282"/>
                  </a:cubicBezTo>
                  <a:cubicBezTo>
                    <a:pt x="1" y="282"/>
                    <a:pt x="0" y="283"/>
                    <a:pt x="0" y="284"/>
                  </a:cubicBezTo>
                  <a:cubicBezTo>
                    <a:pt x="0" y="289"/>
                    <a:pt x="5" y="293"/>
                    <a:pt x="10" y="293"/>
                  </a:cubicBezTo>
                  <a:cubicBezTo>
                    <a:pt x="233" y="293"/>
                    <a:pt x="233" y="293"/>
                    <a:pt x="233" y="293"/>
                  </a:cubicBezTo>
                  <a:cubicBezTo>
                    <a:pt x="238" y="293"/>
                    <a:pt x="242" y="289"/>
                    <a:pt x="242" y="284"/>
                  </a:cubicBezTo>
                  <a:cubicBezTo>
                    <a:pt x="242" y="279"/>
                    <a:pt x="227" y="168"/>
                    <a:pt x="200" y="161"/>
                  </a:cubicBezTo>
                  <a:close/>
                  <a:moveTo>
                    <a:pt x="111" y="190"/>
                  </a:moveTo>
                  <a:cubicBezTo>
                    <a:pt x="111" y="192"/>
                    <a:pt x="110" y="193"/>
                    <a:pt x="109" y="193"/>
                  </a:cubicBezTo>
                  <a:cubicBezTo>
                    <a:pt x="109" y="193"/>
                    <a:pt x="108" y="193"/>
                    <a:pt x="108" y="193"/>
                  </a:cubicBezTo>
                  <a:cubicBezTo>
                    <a:pt x="107" y="193"/>
                    <a:pt x="106" y="193"/>
                    <a:pt x="105" y="192"/>
                  </a:cubicBezTo>
                  <a:cubicBezTo>
                    <a:pt x="96" y="179"/>
                    <a:pt x="96" y="179"/>
                    <a:pt x="96" y="179"/>
                  </a:cubicBezTo>
                  <a:cubicBezTo>
                    <a:pt x="96" y="179"/>
                    <a:pt x="95" y="178"/>
                    <a:pt x="95" y="177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5" y="156"/>
                    <a:pt x="96" y="155"/>
                    <a:pt x="97" y="154"/>
                  </a:cubicBezTo>
                  <a:cubicBezTo>
                    <a:pt x="98" y="154"/>
                    <a:pt x="99" y="154"/>
                    <a:pt x="100" y="154"/>
                  </a:cubicBezTo>
                  <a:cubicBezTo>
                    <a:pt x="103" y="156"/>
                    <a:pt x="106" y="157"/>
                    <a:pt x="108" y="157"/>
                  </a:cubicBezTo>
                  <a:cubicBezTo>
                    <a:pt x="110" y="158"/>
                    <a:pt x="111" y="159"/>
                    <a:pt x="111" y="161"/>
                  </a:cubicBezTo>
                  <a:cubicBezTo>
                    <a:pt x="111" y="169"/>
                    <a:pt x="111" y="169"/>
                    <a:pt x="111" y="169"/>
                  </a:cubicBezTo>
                  <a:cubicBezTo>
                    <a:pt x="112" y="169"/>
                    <a:pt x="112" y="169"/>
                    <a:pt x="112" y="170"/>
                  </a:cubicBezTo>
                  <a:cubicBezTo>
                    <a:pt x="113" y="170"/>
                    <a:pt x="113" y="171"/>
                    <a:pt x="113" y="172"/>
                  </a:cubicBezTo>
                  <a:lnTo>
                    <a:pt x="111" y="190"/>
                  </a:lnTo>
                  <a:close/>
                  <a:moveTo>
                    <a:pt x="147" y="179"/>
                  </a:moveTo>
                  <a:cubicBezTo>
                    <a:pt x="138" y="192"/>
                    <a:pt x="138" y="192"/>
                    <a:pt x="138" y="192"/>
                  </a:cubicBezTo>
                  <a:cubicBezTo>
                    <a:pt x="137" y="193"/>
                    <a:pt x="136" y="193"/>
                    <a:pt x="135" y="193"/>
                  </a:cubicBezTo>
                  <a:cubicBezTo>
                    <a:pt x="135" y="193"/>
                    <a:pt x="134" y="193"/>
                    <a:pt x="134" y="193"/>
                  </a:cubicBezTo>
                  <a:cubicBezTo>
                    <a:pt x="133" y="193"/>
                    <a:pt x="132" y="192"/>
                    <a:pt x="132" y="19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1"/>
                    <a:pt x="130" y="170"/>
                    <a:pt x="131" y="170"/>
                  </a:cubicBezTo>
                  <a:cubicBezTo>
                    <a:pt x="131" y="169"/>
                    <a:pt x="131" y="169"/>
                    <a:pt x="132" y="169"/>
                  </a:cubicBezTo>
                  <a:cubicBezTo>
                    <a:pt x="132" y="161"/>
                    <a:pt x="132" y="161"/>
                    <a:pt x="132" y="161"/>
                  </a:cubicBezTo>
                  <a:cubicBezTo>
                    <a:pt x="132" y="159"/>
                    <a:pt x="133" y="158"/>
                    <a:pt x="135" y="157"/>
                  </a:cubicBezTo>
                  <a:cubicBezTo>
                    <a:pt x="137" y="157"/>
                    <a:pt x="140" y="156"/>
                    <a:pt x="143" y="154"/>
                  </a:cubicBezTo>
                  <a:cubicBezTo>
                    <a:pt x="144" y="154"/>
                    <a:pt x="145" y="154"/>
                    <a:pt x="146" y="154"/>
                  </a:cubicBezTo>
                  <a:cubicBezTo>
                    <a:pt x="147" y="155"/>
                    <a:pt x="148" y="156"/>
                    <a:pt x="148" y="157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48" y="178"/>
                    <a:pt x="147" y="179"/>
                    <a:pt x="147" y="179"/>
                  </a:cubicBezTo>
                  <a:close/>
                  <a:moveTo>
                    <a:pt x="130" y="139"/>
                  </a:moveTo>
                  <a:cubicBezTo>
                    <a:pt x="112" y="139"/>
                    <a:pt x="112" y="139"/>
                    <a:pt x="112" y="139"/>
                  </a:cubicBezTo>
                  <a:cubicBezTo>
                    <a:pt x="108" y="139"/>
                    <a:pt x="101" y="134"/>
                    <a:pt x="93" y="122"/>
                  </a:cubicBezTo>
                  <a:cubicBezTo>
                    <a:pt x="86" y="113"/>
                    <a:pt x="82" y="102"/>
                    <a:pt x="81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6" y="90"/>
                    <a:pt x="76" y="89"/>
                    <a:pt x="76" y="88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76" y="81"/>
                    <a:pt x="77" y="79"/>
                    <a:pt x="79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2"/>
                    <a:pt x="81" y="71"/>
                    <a:pt x="82" y="70"/>
                  </a:cubicBezTo>
                  <a:cubicBezTo>
                    <a:pt x="87" y="68"/>
                    <a:pt x="96" y="64"/>
                    <a:pt x="105" y="64"/>
                  </a:cubicBezTo>
                  <a:cubicBezTo>
                    <a:pt x="113" y="64"/>
                    <a:pt x="119" y="67"/>
                    <a:pt x="124" y="72"/>
                  </a:cubicBezTo>
                  <a:cubicBezTo>
                    <a:pt x="130" y="78"/>
                    <a:pt x="137" y="81"/>
                    <a:pt x="145" y="81"/>
                  </a:cubicBezTo>
                  <a:cubicBezTo>
                    <a:pt x="149" y="81"/>
                    <a:pt x="153" y="80"/>
                    <a:pt x="158" y="78"/>
                  </a:cubicBezTo>
                  <a:cubicBezTo>
                    <a:pt x="159" y="77"/>
                    <a:pt x="160" y="77"/>
                    <a:pt x="161" y="78"/>
                  </a:cubicBezTo>
                  <a:cubicBezTo>
                    <a:pt x="162" y="78"/>
                    <a:pt x="162" y="79"/>
                    <a:pt x="162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6" y="79"/>
                    <a:pt x="167" y="81"/>
                    <a:pt x="167" y="83"/>
                  </a:cubicBezTo>
                  <a:cubicBezTo>
                    <a:pt x="167" y="88"/>
                    <a:pt x="167" y="88"/>
                    <a:pt x="167" y="88"/>
                  </a:cubicBezTo>
                  <a:cubicBezTo>
                    <a:pt x="167" y="89"/>
                    <a:pt x="167" y="90"/>
                    <a:pt x="166" y="91"/>
                  </a:cubicBezTo>
                  <a:cubicBezTo>
                    <a:pt x="163" y="93"/>
                    <a:pt x="163" y="93"/>
                    <a:pt x="163" y="93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102"/>
                    <a:pt x="157" y="113"/>
                    <a:pt x="150" y="122"/>
                  </a:cubicBezTo>
                  <a:cubicBezTo>
                    <a:pt x="142" y="134"/>
                    <a:pt x="134" y="139"/>
                    <a:pt x="130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6" name="Freeform 15">
              <a:extLst>
                <a:ext uri="{FF2B5EF4-FFF2-40B4-BE49-F238E27FC236}">
                  <a16:creationId xmlns:a16="http://schemas.microsoft.com/office/drawing/2014/main" id="{A26F60C9-36E5-497D-BF4C-BEB76BCD54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3743" y="2931300"/>
              <a:ext cx="364753" cy="467070"/>
            </a:xfrm>
            <a:custGeom>
              <a:avLst/>
              <a:gdLst>
                <a:gd name="T0" fmla="*/ 367 w 392"/>
                <a:gd name="T1" fmla="*/ 189 h 503"/>
                <a:gd name="T2" fmla="*/ 316 w 392"/>
                <a:gd name="T3" fmla="*/ 189 h 503"/>
                <a:gd name="T4" fmla="*/ 316 w 392"/>
                <a:gd name="T5" fmla="*/ 120 h 503"/>
                <a:gd name="T6" fmla="*/ 196 w 392"/>
                <a:gd name="T7" fmla="*/ 0 h 503"/>
                <a:gd name="T8" fmla="*/ 77 w 392"/>
                <a:gd name="T9" fmla="*/ 120 h 503"/>
                <a:gd name="T10" fmla="*/ 77 w 392"/>
                <a:gd name="T11" fmla="*/ 189 h 503"/>
                <a:gd name="T12" fmla="*/ 26 w 392"/>
                <a:gd name="T13" fmla="*/ 189 h 503"/>
                <a:gd name="T14" fmla="*/ 0 w 392"/>
                <a:gd name="T15" fmla="*/ 214 h 503"/>
                <a:gd name="T16" fmla="*/ 0 w 392"/>
                <a:gd name="T17" fmla="*/ 478 h 503"/>
                <a:gd name="T18" fmla="*/ 26 w 392"/>
                <a:gd name="T19" fmla="*/ 503 h 503"/>
                <a:gd name="T20" fmla="*/ 367 w 392"/>
                <a:gd name="T21" fmla="*/ 503 h 503"/>
                <a:gd name="T22" fmla="*/ 392 w 392"/>
                <a:gd name="T23" fmla="*/ 478 h 503"/>
                <a:gd name="T24" fmla="*/ 392 w 392"/>
                <a:gd name="T25" fmla="*/ 214 h 503"/>
                <a:gd name="T26" fmla="*/ 367 w 392"/>
                <a:gd name="T27" fmla="*/ 189 h 503"/>
                <a:gd name="T28" fmla="*/ 111 w 392"/>
                <a:gd name="T29" fmla="*/ 120 h 503"/>
                <a:gd name="T30" fmla="*/ 196 w 392"/>
                <a:gd name="T31" fmla="*/ 34 h 503"/>
                <a:gd name="T32" fmla="*/ 281 w 392"/>
                <a:gd name="T33" fmla="*/ 120 h 503"/>
                <a:gd name="T34" fmla="*/ 281 w 392"/>
                <a:gd name="T35" fmla="*/ 189 h 503"/>
                <a:gd name="T36" fmla="*/ 111 w 392"/>
                <a:gd name="T37" fmla="*/ 189 h 503"/>
                <a:gd name="T38" fmla="*/ 111 w 392"/>
                <a:gd name="T39" fmla="*/ 120 h 503"/>
                <a:gd name="T40" fmla="*/ 360 w 392"/>
                <a:gd name="T41" fmla="*/ 462 h 503"/>
                <a:gd name="T42" fmla="*/ 351 w 392"/>
                <a:gd name="T43" fmla="*/ 471 h 503"/>
                <a:gd name="T44" fmla="*/ 41 w 392"/>
                <a:gd name="T45" fmla="*/ 471 h 503"/>
                <a:gd name="T46" fmla="*/ 32 w 392"/>
                <a:gd name="T47" fmla="*/ 462 h 503"/>
                <a:gd name="T48" fmla="*/ 32 w 392"/>
                <a:gd name="T49" fmla="*/ 230 h 503"/>
                <a:gd name="T50" fmla="*/ 41 w 392"/>
                <a:gd name="T51" fmla="*/ 220 h 503"/>
                <a:gd name="T52" fmla="*/ 351 w 392"/>
                <a:gd name="T53" fmla="*/ 220 h 503"/>
                <a:gd name="T54" fmla="*/ 360 w 392"/>
                <a:gd name="T55" fmla="*/ 230 h 503"/>
                <a:gd name="T56" fmla="*/ 360 w 392"/>
                <a:gd name="T57" fmla="*/ 462 h 503"/>
                <a:gd name="T58" fmla="*/ 196 w 392"/>
                <a:gd name="T59" fmla="*/ 257 h 503"/>
                <a:gd name="T60" fmla="*/ 139 w 392"/>
                <a:gd name="T61" fmla="*/ 315 h 503"/>
                <a:gd name="T62" fmla="*/ 171 w 392"/>
                <a:gd name="T63" fmla="*/ 366 h 503"/>
                <a:gd name="T64" fmla="*/ 171 w 392"/>
                <a:gd name="T65" fmla="*/ 411 h 503"/>
                <a:gd name="T66" fmla="*/ 194 w 392"/>
                <a:gd name="T67" fmla="*/ 434 h 503"/>
                <a:gd name="T68" fmla="*/ 217 w 392"/>
                <a:gd name="T69" fmla="*/ 411 h 503"/>
                <a:gd name="T70" fmla="*/ 217 w 392"/>
                <a:gd name="T71" fmla="*/ 367 h 503"/>
                <a:gd name="T72" fmla="*/ 253 w 392"/>
                <a:gd name="T73" fmla="*/ 315 h 503"/>
                <a:gd name="T74" fmla="*/ 196 w 392"/>
                <a:gd name="T75" fmla="*/ 257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2" h="503">
                  <a:moveTo>
                    <a:pt x="367" y="189"/>
                  </a:moveTo>
                  <a:cubicBezTo>
                    <a:pt x="316" y="189"/>
                    <a:pt x="316" y="189"/>
                    <a:pt x="316" y="189"/>
                  </a:cubicBezTo>
                  <a:cubicBezTo>
                    <a:pt x="316" y="120"/>
                    <a:pt x="316" y="120"/>
                    <a:pt x="316" y="120"/>
                  </a:cubicBezTo>
                  <a:cubicBezTo>
                    <a:pt x="316" y="54"/>
                    <a:pt x="262" y="0"/>
                    <a:pt x="196" y="0"/>
                  </a:cubicBezTo>
                  <a:cubicBezTo>
                    <a:pt x="130" y="0"/>
                    <a:pt x="77" y="54"/>
                    <a:pt x="77" y="120"/>
                  </a:cubicBezTo>
                  <a:cubicBezTo>
                    <a:pt x="77" y="189"/>
                    <a:pt x="77" y="189"/>
                    <a:pt x="77" y="189"/>
                  </a:cubicBezTo>
                  <a:cubicBezTo>
                    <a:pt x="26" y="189"/>
                    <a:pt x="26" y="189"/>
                    <a:pt x="26" y="189"/>
                  </a:cubicBezTo>
                  <a:cubicBezTo>
                    <a:pt x="12" y="189"/>
                    <a:pt x="0" y="200"/>
                    <a:pt x="0" y="214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0" y="492"/>
                    <a:pt x="12" y="503"/>
                    <a:pt x="26" y="503"/>
                  </a:cubicBezTo>
                  <a:cubicBezTo>
                    <a:pt x="367" y="503"/>
                    <a:pt x="367" y="503"/>
                    <a:pt x="367" y="503"/>
                  </a:cubicBezTo>
                  <a:cubicBezTo>
                    <a:pt x="380" y="503"/>
                    <a:pt x="392" y="492"/>
                    <a:pt x="392" y="478"/>
                  </a:cubicBezTo>
                  <a:cubicBezTo>
                    <a:pt x="392" y="214"/>
                    <a:pt x="392" y="214"/>
                    <a:pt x="392" y="214"/>
                  </a:cubicBezTo>
                  <a:cubicBezTo>
                    <a:pt x="392" y="200"/>
                    <a:pt x="380" y="189"/>
                    <a:pt x="367" y="189"/>
                  </a:cubicBezTo>
                  <a:close/>
                  <a:moveTo>
                    <a:pt x="111" y="120"/>
                  </a:moveTo>
                  <a:cubicBezTo>
                    <a:pt x="111" y="72"/>
                    <a:pt x="149" y="34"/>
                    <a:pt x="196" y="34"/>
                  </a:cubicBezTo>
                  <a:cubicBezTo>
                    <a:pt x="243" y="34"/>
                    <a:pt x="281" y="72"/>
                    <a:pt x="281" y="120"/>
                  </a:cubicBezTo>
                  <a:cubicBezTo>
                    <a:pt x="281" y="189"/>
                    <a:pt x="281" y="189"/>
                    <a:pt x="281" y="189"/>
                  </a:cubicBezTo>
                  <a:cubicBezTo>
                    <a:pt x="111" y="189"/>
                    <a:pt x="111" y="189"/>
                    <a:pt x="111" y="189"/>
                  </a:cubicBezTo>
                  <a:lnTo>
                    <a:pt x="111" y="120"/>
                  </a:lnTo>
                  <a:close/>
                  <a:moveTo>
                    <a:pt x="360" y="462"/>
                  </a:moveTo>
                  <a:cubicBezTo>
                    <a:pt x="360" y="467"/>
                    <a:pt x="356" y="471"/>
                    <a:pt x="351" y="471"/>
                  </a:cubicBezTo>
                  <a:cubicBezTo>
                    <a:pt x="41" y="471"/>
                    <a:pt x="41" y="471"/>
                    <a:pt x="41" y="471"/>
                  </a:cubicBezTo>
                  <a:cubicBezTo>
                    <a:pt x="36" y="471"/>
                    <a:pt x="32" y="467"/>
                    <a:pt x="32" y="462"/>
                  </a:cubicBezTo>
                  <a:cubicBezTo>
                    <a:pt x="32" y="230"/>
                    <a:pt x="32" y="230"/>
                    <a:pt x="32" y="230"/>
                  </a:cubicBezTo>
                  <a:cubicBezTo>
                    <a:pt x="32" y="224"/>
                    <a:pt x="36" y="220"/>
                    <a:pt x="41" y="220"/>
                  </a:cubicBezTo>
                  <a:cubicBezTo>
                    <a:pt x="351" y="220"/>
                    <a:pt x="351" y="220"/>
                    <a:pt x="351" y="220"/>
                  </a:cubicBezTo>
                  <a:cubicBezTo>
                    <a:pt x="356" y="220"/>
                    <a:pt x="360" y="224"/>
                    <a:pt x="360" y="230"/>
                  </a:cubicBezTo>
                  <a:lnTo>
                    <a:pt x="360" y="462"/>
                  </a:lnTo>
                  <a:close/>
                  <a:moveTo>
                    <a:pt x="196" y="257"/>
                  </a:moveTo>
                  <a:cubicBezTo>
                    <a:pt x="165" y="257"/>
                    <a:pt x="139" y="283"/>
                    <a:pt x="139" y="315"/>
                  </a:cubicBezTo>
                  <a:cubicBezTo>
                    <a:pt x="139" y="337"/>
                    <a:pt x="152" y="357"/>
                    <a:pt x="171" y="366"/>
                  </a:cubicBezTo>
                  <a:cubicBezTo>
                    <a:pt x="171" y="411"/>
                    <a:pt x="171" y="411"/>
                    <a:pt x="171" y="411"/>
                  </a:cubicBezTo>
                  <a:cubicBezTo>
                    <a:pt x="171" y="424"/>
                    <a:pt x="182" y="434"/>
                    <a:pt x="194" y="434"/>
                  </a:cubicBezTo>
                  <a:cubicBezTo>
                    <a:pt x="207" y="434"/>
                    <a:pt x="217" y="424"/>
                    <a:pt x="217" y="411"/>
                  </a:cubicBezTo>
                  <a:cubicBezTo>
                    <a:pt x="217" y="367"/>
                    <a:pt x="217" y="367"/>
                    <a:pt x="217" y="367"/>
                  </a:cubicBezTo>
                  <a:cubicBezTo>
                    <a:pt x="238" y="359"/>
                    <a:pt x="253" y="338"/>
                    <a:pt x="253" y="315"/>
                  </a:cubicBezTo>
                  <a:cubicBezTo>
                    <a:pt x="253" y="283"/>
                    <a:pt x="228" y="257"/>
                    <a:pt x="196" y="2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19" name="제목 1">
            <a:extLst>
              <a:ext uri="{FF2B5EF4-FFF2-40B4-BE49-F238E27FC236}">
                <a16:creationId xmlns:a16="http://schemas.microsoft.com/office/drawing/2014/main" id="{ED866358-036E-4499-BEA6-F50CFE0C68CD}"/>
              </a:ext>
            </a:extLst>
          </p:cNvPr>
          <p:cNvSpPr txBox="1">
            <a:spLocks/>
          </p:cNvSpPr>
          <p:nvPr/>
        </p:nvSpPr>
        <p:spPr>
          <a:xfrm>
            <a:off x="0" y="1120122"/>
            <a:ext cx="10691813" cy="37112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철저한 보안체계 확립을 통한 보안사고 </a:t>
            </a:r>
            <a:r>
              <a:rPr lang="en-US" altLang="ko-KR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Zero </a:t>
            </a:r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달성</a:t>
            </a:r>
          </a:p>
        </p:txBody>
      </p:sp>
    </p:spTree>
    <p:extLst>
      <p:ext uri="{BB962C8B-B14F-4D97-AF65-F5344CB8AC3E}">
        <p14:creationId xmlns:p14="http://schemas.microsoft.com/office/powerpoint/2010/main" val="461697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대응 지침 준수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사업관리 방안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00F84D-1515-4F08-B292-218C136DEC49}"/>
              </a:ext>
            </a:extLst>
          </p:cNvPr>
          <p:cNvSpPr/>
          <p:nvPr/>
        </p:nvSpPr>
        <p:spPr>
          <a:xfrm>
            <a:off x="3600133" y="6809641"/>
            <a:ext cx="5062924" cy="217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523" indent="-92523" algn="r">
              <a:buFont typeface="Wingdings" panose="05000000000000000000" pitchFamily="2" charset="2"/>
              <a:buChar char="§"/>
            </a:pPr>
            <a:r>
              <a:rPr lang="ko-KR" altLang="en-US" sz="971" spc="-108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tx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보건복지부 질병관리본부</a:t>
            </a:r>
            <a:r>
              <a:rPr lang="ko-KR" altLang="en-US" sz="971" spc="-108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74303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코로나바이러스감염증</a:t>
            </a:r>
            <a:r>
              <a:rPr lang="en-US" altLang="ko-KR" sz="971" spc="-108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74303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-19 </a:t>
            </a:r>
            <a:r>
              <a:rPr lang="ko-KR" altLang="en-US" sz="971" spc="-108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F74303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대응 지침 </a:t>
            </a:r>
            <a:r>
              <a:rPr lang="ko-KR" altLang="en-US" sz="971" spc="-108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chemeClr val="tx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준수</a:t>
            </a:r>
            <a:endParaRPr lang="en-US" altLang="ko-KR" sz="971" spc="-108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chemeClr val="tx1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EEE497C-C046-4AC1-BAAE-1D734F1D2FE5}"/>
              </a:ext>
            </a:extLst>
          </p:cNvPr>
          <p:cNvSpPr/>
          <p:nvPr/>
        </p:nvSpPr>
        <p:spPr>
          <a:xfrm>
            <a:off x="963536" y="1968052"/>
            <a:ext cx="4162443" cy="4714688"/>
          </a:xfrm>
          <a:prstGeom prst="rect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한쪽 모서리가 잘린 사각형 77">
            <a:extLst>
              <a:ext uri="{FF2B5EF4-FFF2-40B4-BE49-F238E27FC236}">
                <a16:creationId xmlns:a16="http://schemas.microsoft.com/office/drawing/2014/main" id="{E6698BD3-52DB-4A5A-97CE-513040E73EDE}"/>
              </a:ext>
            </a:extLst>
          </p:cNvPr>
          <p:cNvSpPr/>
          <p:nvPr/>
        </p:nvSpPr>
        <p:spPr>
          <a:xfrm>
            <a:off x="963536" y="1968052"/>
            <a:ext cx="4164087" cy="433856"/>
          </a:xfrm>
          <a:prstGeom prst="snip1Rect">
            <a:avLst>
              <a:gd name="adj" fmla="val 0"/>
            </a:avLst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94" name="TextBox 19">
            <a:extLst>
              <a:ext uri="{FF2B5EF4-FFF2-40B4-BE49-F238E27FC236}">
                <a16:creationId xmlns:a16="http://schemas.microsoft.com/office/drawing/2014/main" id="{10C66B1E-CB62-4863-ABBA-105C66D03844}"/>
              </a:ext>
            </a:extLst>
          </p:cNvPr>
          <p:cNvSpPr txBox="1"/>
          <p:nvPr/>
        </p:nvSpPr>
        <p:spPr>
          <a:xfrm>
            <a:off x="961892" y="2057549"/>
            <a:ext cx="4164087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defRPr/>
            </a:pPr>
            <a:r>
              <a:rPr lang="ko-KR" altLang="en-US" b="1" spc="-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전산화 작업장 방역조치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26E7A64-9E44-4041-BC7A-BF010DF67C9E}"/>
              </a:ext>
            </a:extLst>
          </p:cNvPr>
          <p:cNvSpPr/>
          <p:nvPr/>
        </p:nvSpPr>
        <p:spPr>
          <a:xfrm>
            <a:off x="5565833" y="1968052"/>
            <a:ext cx="4162443" cy="4714688"/>
          </a:xfrm>
          <a:prstGeom prst="rect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한쪽 모서리가 잘린 사각형 80">
            <a:extLst>
              <a:ext uri="{FF2B5EF4-FFF2-40B4-BE49-F238E27FC236}">
                <a16:creationId xmlns:a16="http://schemas.microsoft.com/office/drawing/2014/main" id="{5D6CC8E3-44A0-4FB8-899E-E6DB49D2FDB5}"/>
              </a:ext>
            </a:extLst>
          </p:cNvPr>
          <p:cNvSpPr/>
          <p:nvPr/>
        </p:nvSpPr>
        <p:spPr>
          <a:xfrm>
            <a:off x="5565833" y="1968052"/>
            <a:ext cx="4164087" cy="433856"/>
          </a:xfrm>
          <a:prstGeom prst="snip1Rect">
            <a:avLst>
              <a:gd name="adj" fmla="val 0"/>
            </a:avLst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97" name="TextBox 19">
            <a:extLst>
              <a:ext uri="{FF2B5EF4-FFF2-40B4-BE49-F238E27FC236}">
                <a16:creationId xmlns:a16="http://schemas.microsoft.com/office/drawing/2014/main" id="{8A7CDF90-B8D1-4DC2-912A-E2050ED9A736}"/>
              </a:ext>
            </a:extLst>
          </p:cNvPr>
          <p:cNvSpPr txBox="1"/>
          <p:nvPr/>
        </p:nvSpPr>
        <p:spPr>
          <a:xfrm>
            <a:off x="5564189" y="2057549"/>
            <a:ext cx="4152825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defRPr/>
            </a:pPr>
            <a:r>
              <a:rPr lang="ko-KR" altLang="en-US" b="1" spc="-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작업자 예방교육</a:t>
            </a: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C6B9E95A-3312-446F-B441-67BB0985E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5" t="2773" r="4398" b="2898"/>
          <a:stretch/>
        </p:blipFill>
        <p:spPr>
          <a:xfrm>
            <a:off x="1292521" y="2643603"/>
            <a:ext cx="3493303" cy="2221972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5A36A15-A817-4572-AE8F-B459245D6BBC}"/>
              </a:ext>
            </a:extLst>
          </p:cNvPr>
          <p:cNvSpPr/>
          <p:nvPr/>
        </p:nvSpPr>
        <p:spPr>
          <a:xfrm>
            <a:off x="1563376" y="3547538"/>
            <a:ext cx="1239879" cy="151638"/>
          </a:xfrm>
          <a:prstGeom prst="rect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A4A512E-C78F-4B2C-B848-5F23A8EBDD93}"/>
              </a:ext>
            </a:extLst>
          </p:cNvPr>
          <p:cNvSpPr/>
          <p:nvPr/>
        </p:nvSpPr>
        <p:spPr>
          <a:xfrm>
            <a:off x="3142028" y="3561661"/>
            <a:ext cx="1593087" cy="151638"/>
          </a:xfrm>
          <a:prstGeom prst="rect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A3D4B76-A438-4A68-B610-758CDE42B436}"/>
              </a:ext>
            </a:extLst>
          </p:cNvPr>
          <p:cNvSpPr/>
          <p:nvPr/>
        </p:nvSpPr>
        <p:spPr>
          <a:xfrm>
            <a:off x="1490307" y="4672555"/>
            <a:ext cx="1321066" cy="151638"/>
          </a:xfrm>
          <a:prstGeom prst="rect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51BE389-0158-442E-BA40-23945EC9EBF6}"/>
              </a:ext>
            </a:extLst>
          </p:cNvPr>
          <p:cNvSpPr/>
          <p:nvPr/>
        </p:nvSpPr>
        <p:spPr>
          <a:xfrm>
            <a:off x="3068960" y="4681539"/>
            <a:ext cx="1431547" cy="151638"/>
          </a:xfrm>
          <a:prstGeom prst="rect">
            <a:avLst/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43" dirty="0"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456CA1D-FD4B-411A-A61C-6A2816D324CF}"/>
              </a:ext>
            </a:extLst>
          </p:cNvPr>
          <p:cNvSpPr txBox="1"/>
          <p:nvPr/>
        </p:nvSpPr>
        <p:spPr>
          <a:xfrm>
            <a:off x="1607440" y="3506375"/>
            <a:ext cx="1095621" cy="25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79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입</a:t>
            </a:r>
            <a:r>
              <a:rPr kumimoji="1" lang="en-US" altLang="ko-KR" sz="1079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/</a:t>
            </a:r>
            <a:r>
              <a:rPr kumimoji="1" lang="ko-KR" altLang="en-US" sz="1079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퇴실시 손소독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6008B9A-1DE3-4002-942B-748730CDF83E}"/>
              </a:ext>
            </a:extLst>
          </p:cNvPr>
          <p:cNvSpPr txBox="1"/>
          <p:nvPr/>
        </p:nvSpPr>
        <p:spPr>
          <a:xfrm>
            <a:off x="3264756" y="3506375"/>
            <a:ext cx="933974" cy="25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79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매달 연무방역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867786C-3190-4950-AD87-8AEC966DC632}"/>
              </a:ext>
            </a:extLst>
          </p:cNvPr>
          <p:cNvSpPr txBox="1"/>
          <p:nvPr/>
        </p:nvSpPr>
        <p:spPr>
          <a:xfrm>
            <a:off x="1562116" y="4621535"/>
            <a:ext cx="1215717" cy="25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79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머신</a:t>
            </a:r>
            <a:r>
              <a:rPr kumimoji="1" lang="en-US" altLang="ko-KR" sz="1079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/</a:t>
            </a:r>
            <a:r>
              <a:rPr kumimoji="1" lang="ko-KR" altLang="en-US" sz="1079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기구소독 실시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99AA538-4327-445B-B37F-A50CACBCEC6C}"/>
              </a:ext>
            </a:extLst>
          </p:cNvPr>
          <p:cNvSpPr txBox="1"/>
          <p:nvPr/>
        </p:nvSpPr>
        <p:spPr>
          <a:xfrm>
            <a:off x="3408172" y="4622808"/>
            <a:ext cx="1054071" cy="25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79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무접촉 체온측정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2E178E1-949C-4F86-A737-1D329F1B2B9C}"/>
              </a:ext>
            </a:extLst>
          </p:cNvPr>
          <p:cNvSpPr/>
          <p:nvPr/>
        </p:nvSpPr>
        <p:spPr bwMode="auto">
          <a:xfrm>
            <a:off x="1156095" y="5145904"/>
            <a:ext cx="3888346" cy="8484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09033" lvl="1" indent="-209033" defTabSz="985621" latinLnBrk="0">
              <a:spcBef>
                <a:spcPts val="216"/>
              </a:spcBef>
              <a:buClr>
                <a:srgbClr val="1D5293"/>
              </a:buClr>
              <a:buSzPct val="120000"/>
              <a:buBlip>
                <a:blip r:embed="rId3"/>
              </a:buBlip>
              <a:defRPr/>
            </a:pPr>
            <a:r>
              <a:rPr kumimoji="1" lang="ko-KR" altLang="en-US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손소독제</a:t>
            </a:r>
            <a:r>
              <a:rPr kumimoji="1" lang="en-US" altLang="ko-KR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, </a:t>
            </a:r>
            <a:r>
              <a:rPr kumimoji="1" lang="ko-KR" altLang="en-US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마스크</a:t>
            </a:r>
            <a:r>
              <a:rPr kumimoji="1" lang="en-US" altLang="ko-KR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, </a:t>
            </a:r>
            <a:r>
              <a:rPr kumimoji="1" lang="ko-KR" altLang="en-US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화장지</a:t>
            </a:r>
            <a:r>
              <a:rPr kumimoji="1" lang="en-US" altLang="ko-KR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, </a:t>
            </a:r>
            <a:r>
              <a:rPr kumimoji="1" lang="ko-KR" altLang="en-US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휴지통 </a:t>
            </a:r>
            <a:r>
              <a:rPr kumimoji="1" lang="en-US" altLang="ko-KR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, </a:t>
            </a:r>
            <a:r>
              <a:rPr kumimoji="1" lang="ko-KR" altLang="en-US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체온계 비치 등 </a:t>
            </a:r>
            <a:endParaRPr kumimoji="1" lang="en-US" altLang="ko-KR" sz="1295" spc="-76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pPr marL="0" lvl="1" defTabSz="985621" latinLnBrk="0">
              <a:spcBef>
                <a:spcPts val="216"/>
              </a:spcBef>
              <a:buClr>
                <a:srgbClr val="1D5293"/>
              </a:buClr>
              <a:buSzPct val="120000"/>
              <a:defRPr/>
            </a:pPr>
            <a:r>
              <a:rPr kumimoji="1" lang="en-US" altLang="ko-KR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    </a:t>
            </a:r>
            <a:r>
              <a:rPr kumimoji="1" lang="ko-KR" altLang="en-US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개인위생 강화</a:t>
            </a:r>
            <a:endParaRPr kumimoji="1" lang="en-US" altLang="ko-KR" sz="1295" spc="-76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C00000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pPr marL="209033" lvl="1" indent="-209033" defTabSz="985621" latinLnBrk="0">
              <a:spcBef>
                <a:spcPts val="216"/>
              </a:spcBef>
              <a:buClr>
                <a:srgbClr val="1D5293"/>
              </a:buClr>
              <a:buSzPct val="120000"/>
              <a:buBlip>
                <a:blip r:embed="rId3"/>
              </a:buBlip>
              <a:defRPr/>
            </a:pPr>
            <a:r>
              <a:rPr kumimoji="1" lang="ko-KR" altLang="en-US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바이러스 사전예방 작업장 방역실시를 </a:t>
            </a:r>
            <a:r>
              <a:rPr kumimoji="1" lang="ko-KR" altLang="en-US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작업자간 거리 </a:t>
            </a:r>
            <a:r>
              <a:rPr kumimoji="1" lang="en-US" altLang="ko-KR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2M </a:t>
            </a:r>
            <a:r>
              <a:rPr kumimoji="1" lang="ko-KR" altLang="en-US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이상</a:t>
            </a:r>
            <a:r>
              <a:rPr kumimoji="1" lang="en-US" altLang="ko-KR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</a:t>
            </a:r>
            <a:r>
              <a:rPr kumimoji="1" lang="ko-KR" altLang="en-US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C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유지</a:t>
            </a:r>
            <a:r>
              <a:rPr kumimoji="1" lang="ko-KR" altLang="en-US" sz="1295" spc="-76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자리배치</a:t>
            </a:r>
            <a:endParaRPr kumimoji="1" lang="en-US" altLang="ko-KR" sz="1295" spc="-76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DC49B387-4FCD-4156-9C79-87B5BA720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356" y="2616753"/>
            <a:ext cx="3950324" cy="2096175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EA1E774C-FAF5-428D-90C3-87A58B47B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373" y="4757357"/>
            <a:ext cx="1209107" cy="1619183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9D35DC02-C94C-4B4E-98B4-8E41912B4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603" y="4757357"/>
            <a:ext cx="1277477" cy="1619183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9B190C82-AF82-49A2-98F4-E11443315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203" y="4757357"/>
            <a:ext cx="1277477" cy="1619183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F8EA3541-F898-4D56-BBCC-F40814E46767}"/>
              </a:ext>
            </a:extLst>
          </p:cNvPr>
          <p:cNvSpPr txBox="1">
            <a:spLocks/>
          </p:cNvSpPr>
          <p:nvPr/>
        </p:nvSpPr>
        <p:spPr>
          <a:xfrm>
            <a:off x="0" y="1120149"/>
            <a:ext cx="10691813" cy="37112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kern="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질병관리본부 대응 지침 준수 및 예방안내 교육 실시</a:t>
            </a:r>
          </a:p>
        </p:txBody>
      </p:sp>
    </p:spTree>
    <p:extLst>
      <p:ext uri="{BB962C8B-B14F-4D97-AF65-F5344CB8AC3E}">
        <p14:creationId xmlns:p14="http://schemas.microsoft.com/office/powerpoint/2010/main" val="292186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67">
            <a:extLst>
              <a:ext uri="{FF2B5EF4-FFF2-40B4-BE49-F238E27FC236}">
                <a16:creationId xmlns:a16="http://schemas.microsoft.com/office/drawing/2014/main" id="{1C3DDD38-2325-4757-962D-ECA929213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29" y="105424"/>
            <a:ext cx="10494623" cy="7351004"/>
          </a:xfrm>
          <a:prstGeom prst="rect">
            <a:avLst/>
          </a:prstGeom>
          <a:noFill/>
          <a:ln w="9525">
            <a:solidFill>
              <a:sysClr val="window" lastClr="FFFFFF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4572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C31A8-B92B-4F9A-A0C2-0F5C2FB69E8D}"/>
              </a:ext>
            </a:extLst>
          </p:cNvPr>
          <p:cNvSpPr/>
          <p:nvPr/>
        </p:nvSpPr>
        <p:spPr>
          <a:xfrm>
            <a:off x="1263344" y="3946121"/>
            <a:ext cx="243997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제안사 소개</a:t>
            </a:r>
            <a:endParaRPr lang="en-US" altLang="ko-KR" sz="30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5BD67-3F52-4D25-AA8E-A76876AC6D10}"/>
              </a:ext>
            </a:extLst>
          </p:cNvPr>
          <p:cNvSpPr txBox="1"/>
          <p:nvPr/>
        </p:nvSpPr>
        <p:spPr>
          <a:xfrm>
            <a:off x="1355776" y="3836050"/>
            <a:ext cx="11269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2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</a:rPr>
              <a:t>Chapter 04</a:t>
            </a:r>
          </a:p>
        </p:txBody>
      </p:sp>
      <p:sp>
        <p:nvSpPr>
          <p:cNvPr id="17" name="Rectangle 167">
            <a:extLst>
              <a:ext uri="{FF2B5EF4-FFF2-40B4-BE49-F238E27FC236}">
                <a16:creationId xmlns:a16="http://schemas.microsoft.com/office/drawing/2014/main" id="{EB3809F5-C21E-4604-802C-E7D0F95D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60" y="103392"/>
            <a:ext cx="10499340" cy="73546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BA8E87-B4EF-410A-9E6F-2871205EBE5C}"/>
              </a:ext>
            </a:extLst>
          </p:cNvPr>
          <p:cNvSpPr/>
          <p:nvPr/>
        </p:nvSpPr>
        <p:spPr>
          <a:xfrm>
            <a:off x="1263344" y="4726637"/>
            <a:ext cx="2465740" cy="8104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6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536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80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907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341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609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878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8146" algn="l" defTabSz="914536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457200">
              <a:lnSpc>
                <a:spcPts val="28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01. </a:t>
            </a:r>
            <a:r>
              <a:rPr lang="ko-KR" altLang="en-US" sz="16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제안사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</a:p>
          <a:p>
            <a:pPr defTabSz="457200">
              <a:lnSpc>
                <a:spcPts val="2800"/>
              </a:lnSpc>
            </a:pPr>
            <a:r>
              <a:rPr lang="en-US" altLang="ko-KR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02. </a:t>
            </a:r>
            <a:r>
              <a:rPr lang="ko-KR" altLang="en-US" sz="16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제안사</a:t>
            </a:r>
            <a:r>
              <a:rPr lang="ko-KR" altLang="en-US" sz="16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 기술 및 경험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8" y="103392"/>
            <a:ext cx="10491371" cy="36020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09" y="6539513"/>
            <a:ext cx="1730958" cy="3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41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 bwMode="auto">
          <a:xfrm>
            <a:off x="672679" y="2764287"/>
            <a:ext cx="9395246" cy="4160388"/>
          </a:xfrm>
          <a:prstGeom prst="rect">
            <a:avLst/>
          </a:prstGeom>
          <a:solidFill>
            <a:srgbClr val="DA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latinLnBrk="0">
              <a:defRPr/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04.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제안사 소개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3A3F8A-DA89-4197-A155-2C8FB026DEFC}"/>
              </a:ext>
            </a:extLst>
          </p:cNvPr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</a:t>
            </a:r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399309" y="1700808"/>
            <a:ext cx="4190206" cy="367184"/>
            <a:chOff x="344488" y="1854055"/>
            <a:chExt cx="5281612" cy="367184"/>
          </a:xfrm>
        </p:grpSpPr>
        <p:grpSp>
          <p:nvGrpSpPr>
            <p:cNvPr id="7" name="그룹 6"/>
            <p:cNvGrpSpPr/>
            <p:nvPr/>
          </p:nvGrpSpPr>
          <p:grpSpPr>
            <a:xfrm>
              <a:off x="344488" y="1854055"/>
              <a:ext cx="5281612" cy="367184"/>
              <a:chOff x="344488" y="1854055"/>
              <a:chExt cx="5281612" cy="367184"/>
            </a:xfrm>
          </p:grpSpPr>
          <p:sp>
            <p:nvSpPr>
              <p:cNvPr id="9" name="양쪽 모서리가 둥근 사각형 8"/>
              <p:cNvSpPr/>
              <p:nvPr/>
            </p:nvSpPr>
            <p:spPr>
              <a:xfrm>
                <a:off x="344488" y="1854055"/>
                <a:ext cx="5281612" cy="36718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6282"/>
              </a:solidFill>
              <a:ln>
                <a:noFill/>
              </a:ln>
              <a:effectLst>
                <a:outerShdw blurRad="1143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19449" y="1906842"/>
                <a:ext cx="5131691" cy="26161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  <a:contourClr>
                    <a:schemeClr val="bg1"/>
                  </a:contourClr>
                </a:sp3d>
              </a:bodyPr>
              <a:lstStyle/>
              <a:p>
                <a:pPr marL="457200" indent="-457200" algn="ctr" latinLnBrk="0"/>
                <a:r>
                  <a:rPr lang="ko-KR" altLang="en-US" sz="17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뫼비우스 Bold" panose="02000500000000000000" pitchFamily="2" charset="-127"/>
                    <a:ea typeface="뫼비우스 Bold" panose="02000500000000000000" pitchFamily="2" charset="-127"/>
                  </a:rPr>
                  <a:t>㈜버츄얼드림</a:t>
                </a:r>
                <a:endParaRPr lang="ko-KR" altLang="en-US" sz="1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뫼비우스 Bold" panose="02000500000000000000" pitchFamily="2" charset="-127"/>
                  <a:ea typeface="뫼비우스 Bold" panose="02000500000000000000" pitchFamily="2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 bwMode="auto">
            <a:xfrm flipH="1">
              <a:off x="1390448" y="1861675"/>
              <a:ext cx="3189693" cy="12764"/>
            </a:xfrm>
            <a:prstGeom prst="rect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aseline="-25000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351933" y="3439016"/>
            <a:ext cx="3919584" cy="407804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lvl="1" indent="-133350" fontAlgn="base" latinLnBrk="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§"/>
              <a:tabLst>
                <a:tab pos="95250" algn="l"/>
              </a:tabLst>
              <a:defRPr/>
            </a:pPr>
            <a:r>
              <a:rPr lang="ko-KR" altLang="en-US" sz="12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풍부한 </a:t>
            </a:r>
            <a:r>
              <a:rPr lang="ko-KR" altLang="en-US" sz="12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본사업</a:t>
            </a:r>
            <a:r>
              <a:rPr lang="ko-KR" altLang="en-US" sz="12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유사업무 사업수행 실적 보유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3350" lvl="1" indent="-133350" fontAlgn="base" latinLnBrk="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§"/>
              <a:tabLst>
                <a:tab pos="95250" algn="l"/>
              </a:tabLst>
              <a:defRPr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개발인원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전원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본사업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유사사업 경험자 투입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1933" y="4844623"/>
            <a:ext cx="3796570" cy="170816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lvl="1" indent="-133350" fontAlgn="base" latinLnBrk="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§"/>
              <a:tabLst>
                <a:tab pos="95250" algn="l"/>
              </a:tabLst>
              <a:defRPr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제안사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133350" lvl="1" indent="-133350" fontAlgn="base" latinLnBrk="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§"/>
              <a:tabLst>
                <a:tab pos="95250" algn="l"/>
              </a:tabLst>
              <a:defRPr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운영 및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바이오정보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공개 및 관리시스템 개발을  위한 기획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개발의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전부문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참여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3350" lvl="1" indent="-133350" fontAlgn="base" latinLnBrk="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§"/>
              <a:tabLst>
                <a:tab pos="95250" algn="l"/>
              </a:tabLst>
              <a:defRPr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기능개발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바이오정보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관리기능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회원관리 기능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33350" lvl="1" indent="-133350" fontAlgn="base" latinLnBrk="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§"/>
              <a:tabLst>
                <a:tab pos="95250" algn="l"/>
              </a:tabLst>
              <a:defRPr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발주기관 의견 조율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3350" lvl="1" indent="-133350" fontAlgn="base" latinLnBrk="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§"/>
              <a:tabLst>
                <a:tab pos="95250" algn="l"/>
              </a:tabLst>
              <a:defRPr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인프라 고려 및 연계기능 개발</a:t>
            </a:r>
          </a:p>
          <a:p>
            <a:pPr marL="133350" lvl="1" indent="-133350" fontAlgn="base" latinLnBrk="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§"/>
              <a:tabLst>
                <a:tab pos="95250" algn="l"/>
              </a:tabLst>
              <a:defRPr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사업지원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품질보증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기술지원 부문의 전사적 지원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3350" lvl="1" indent="-133350" fontAlgn="base" latinLnBrk="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§"/>
              <a:tabLst>
                <a:tab pos="95250" algn="l"/>
              </a:tabLst>
              <a:defRPr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 연계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 일정관리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42091" y="4254362"/>
            <a:ext cx="3785414" cy="638106"/>
            <a:chOff x="426672" y="3998296"/>
            <a:chExt cx="4100940" cy="638106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85926" y="4110160"/>
              <a:ext cx="3941686" cy="302041"/>
            </a:xfrm>
            <a:prstGeom prst="roundRect">
              <a:avLst>
                <a:gd name="adj" fmla="val 50000"/>
              </a:avLst>
            </a:prstGeom>
            <a:solidFill>
              <a:srgbClr val="0086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41" descr="3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6672" y="3998296"/>
              <a:ext cx="736303" cy="638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213"/>
          <p:cNvSpPr txBox="1">
            <a:spLocks noChangeArrowheads="1"/>
          </p:cNvSpPr>
          <p:nvPr/>
        </p:nvSpPr>
        <p:spPr bwMode="auto">
          <a:xfrm>
            <a:off x="1900332" y="4414966"/>
            <a:ext cx="1536660" cy="230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lnSpc>
                <a:spcPct val="95000"/>
              </a:lnSpc>
              <a:defRPr sz="1100" kern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defRPr>
            </a:lvl1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 b="1" kern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본사업의</a:t>
            </a:r>
            <a:r>
              <a:rPr kumimoji="1" lang="ko-KR" altLang="en-US" sz="15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</a:t>
            </a:r>
            <a:endParaRPr kumimoji="1" lang="ko-KR" altLang="en-US" sz="2000" b="1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  <a:cs typeface="굴림" pitchFamily="50" charset="-127"/>
            </a:endParaRPr>
          </a:p>
        </p:txBody>
      </p:sp>
      <p:sp>
        <p:nvSpPr>
          <p:cNvPr id="18" name="TextBox 213"/>
          <p:cNvSpPr txBox="1">
            <a:spLocks noChangeArrowheads="1"/>
          </p:cNvSpPr>
          <p:nvPr/>
        </p:nvSpPr>
        <p:spPr bwMode="auto">
          <a:xfrm>
            <a:off x="2628301" y="4394694"/>
            <a:ext cx="980291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lnSpc>
                <a:spcPct val="95000"/>
              </a:lnSpc>
              <a:defRPr sz="1100" kern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defRPr>
            </a:lvl1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kern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  <a:cs typeface="굴림" pitchFamily="50" charset="-127"/>
              </a:rPr>
              <a:t>참여범위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566019" y="2310236"/>
            <a:ext cx="3894204" cy="830206"/>
          </a:xfrm>
          <a:prstGeom prst="roundRect">
            <a:avLst>
              <a:gd name="adj" fmla="val 11457"/>
            </a:avLst>
          </a:prstGeom>
          <a:solidFill>
            <a:schemeClr val="bg1"/>
          </a:solidFill>
          <a:ln>
            <a:solidFill>
              <a:srgbClr val="00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640252" y="2296234"/>
            <a:ext cx="1598938" cy="304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13"/>
          <p:cNvSpPr txBox="1">
            <a:spLocks noChangeArrowheads="1"/>
          </p:cNvSpPr>
          <p:nvPr/>
        </p:nvSpPr>
        <p:spPr bwMode="auto">
          <a:xfrm>
            <a:off x="3758349" y="2381808"/>
            <a:ext cx="3362743" cy="6607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lnSpc>
                <a:spcPct val="95000"/>
              </a:lnSpc>
              <a:defRPr sz="1100" kern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 b="1" kern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온라인 솔루션전문기업</a:t>
            </a:r>
            <a:endParaRPr kumimoji="1" lang="en-US" altLang="ko-KR" sz="1500" b="1" kern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 b="1" kern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업무관리시스템 전문기업</a:t>
            </a:r>
            <a:endParaRPr kumimoji="1" lang="en-US" altLang="ko-KR" sz="1500" b="1" kern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500" b="1" kern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(</a:t>
            </a:r>
            <a:r>
              <a:rPr kumimoji="1" lang="ko-KR" altLang="en-US" sz="1500" b="1" kern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위치기반 서비스 사업자</a:t>
            </a:r>
            <a:r>
              <a:rPr kumimoji="1" lang="en-US" altLang="ko-KR" sz="1500" b="1" kern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)</a:t>
            </a:r>
            <a:endParaRPr kumimoji="1" lang="ko-KR" altLang="en-US" sz="1500" b="1" kern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724" y="2132856"/>
            <a:ext cx="1610591" cy="294412"/>
          </a:xfrm>
          <a:prstGeom prst="rect">
            <a:avLst/>
          </a:prstGeom>
        </p:spPr>
      </p:pic>
      <p:sp>
        <p:nvSpPr>
          <p:cNvPr id="23" name="Text Box 76"/>
          <p:cNvSpPr txBox="1">
            <a:spLocks noChangeArrowheads="1"/>
          </p:cNvSpPr>
          <p:nvPr/>
        </p:nvSpPr>
        <p:spPr bwMode="auto">
          <a:xfrm>
            <a:off x="1226121" y="1165975"/>
            <a:ext cx="8382000" cy="3385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0847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defRPr kumimoji="1" sz="2400" b="0">
                <a:gradFill>
                  <a:gsLst>
                    <a:gs pos="100000">
                      <a:srgbClr val="0070C0"/>
                    </a:gs>
                    <a:gs pos="0">
                      <a:srgbClr val="00B0F0"/>
                    </a:gs>
                  </a:gsLst>
                  <a:lin ang="5400000" scaled="1"/>
                </a:gradFill>
                <a:latin typeface="뫼비우스 Bold" panose="02000500000000000000" pitchFamily="2" charset="-127"/>
                <a:ea typeface="뫼비우스 Bold" panose="02000500000000000000" pitchFamily="2" charset="-127"/>
              </a:defRPr>
            </a:lvl1pPr>
            <a:lvl2pPr marL="742950" indent="-285750" eaLnBrk="0" hangingPunct="0">
              <a:defRPr kumimoji="1" sz="1100" b="1">
                <a:latin typeface="Arial" pitchFamily="34" charset="0"/>
                <a:ea typeface="휴먼새내기체" pitchFamily="18" charset="-127"/>
              </a:defRPr>
            </a:lvl2pPr>
            <a:lvl3pPr marL="1143000" indent="-228600" eaLnBrk="0" hangingPunct="0">
              <a:defRPr kumimoji="1" sz="1100" b="1">
                <a:latin typeface="Arial" pitchFamily="34" charset="0"/>
                <a:ea typeface="휴먼새내기체" pitchFamily="18" charset="-127"/>
              </a:defRPr>
            </a:lvl3pPr>
            <a:lvl4pPr marL="1600200" indent="-228600" eaLnBrk="0" hangingPunct="0">
              <a:defRPr kumimoji="1" sz="1100" b="1">
                <a:latin typeface="Arial" pitchFamily="34" charset="0"/>
                <a:ea typeface="휴먼새내기체" pitchFamily="18" charset="-127"/>
              </a:defRPr>
            </a:lvl4pPr>
            <a:lvl5pPr marL="2057400" indent="-228600" eaLnBrk="0" hangingPunct="0">
              <a:defRPr kumimoji="1" sz="1100" b="1">
                <a:latin typeface="Arial" pitchFamily="34" charset="0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latin typeface="Arial" pitchFamily="34" charset="0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latin typeface="Arial" pitchFamily="34" charset="0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latin typeface="Arial" pitchFamily="34" charset="0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latin typeface="Arial" pitchFamily="34" charset="0"/>
                <a:ea typeface="휴먼새내기체" pitchFamily="18" charset="-127"/>
              </a:defRPr>
            </a:lvl9pPr>
          </a:lstStyle>
          <a:p>
            <a:r>
              <a:rPr lang="ko-KR" altLang="en-US" sz="2200" dirty="0">
                <a:solidFill>
                  <a:schemeClr val="tx1"/>
                </a:solidFill>
              </a:rPr>
              <a:t>전문 </a:t>
            </a:r>
            <a:r>
              <a:rPr lang="en-US" altLang="ko-KR" sz="2200" dirty="0">
                <a:solidFill>
                  <a:schemeClr val="tx1"/>
                </a:solidFill>
              </a:rPr>
              <a:t>IT </a:t>
            </a:r>
            <a:r>
              <a:rPr lang="ko-KR" altLang="en-US" sz="2200" dirty="0">
                <a:solidFill>
                  <a:schemeClr val="tx1"/>
                </a:solidFill>
              </a:rPr>
              <a:t>기술 기업을 통해 최적의 정보화 환경 구축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055344" y="3501008"/>
            <a:ext cx="2160240" cy="2808312"/>
            <a:chOff x="3589282" y="3461173"/>
            <a:chExt cx="1956633" cy="2290349"/>
          </a:xfrm>
        </p:grpSpPr>
        <p:pic>
          <p:nvPicPr>
            <p:cNvPr id="25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3589282" y="3461173"/>
              <a:ext cx="1956633" cy="229034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직사각형 25"/>
            <p:cNvSpPr/>
            <p:nvPr/>
          </p:nvSpPr>
          <p:spPr bwMode="gray">
            <a:xfrm>
              <a:off x="3694776" y="3793563"/>
              <a:ext cx="1760507" cy="1805175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756821" y="3604920"/>
              <a:ext cx="1588758" cy="2006902"/>
            </a:xfrm>
            <a:prstGeom prst="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8" name="그림 27" descr="58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r="22113" b="29242"/>
            <a:stretch/>
          </p:blipFill>
          <p:spPr bwMode="gray">
            <a:xfrm>
              <a:off x="5118054" y="5392851"/>
              <a:ext cx="342366" cy="29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직사각형 28"/>
          <p:cNvSpPr/>
          <p:nvPr/>
        </p:nvSpPr>
        <p:spPr bwMode="gray">
          <a:xfrm>
            <a:off x="4839469" y="3140968"/>
            <a:ext cx="2592139" cy="3765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514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기술평가 우수기업 인증서</a:t>
            </a:r>
          </a:p>
        </p:txBody>
      </p:sp>
      <p:pic>
        <p:nvPicPr>
          <p:cNvPr id="3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7493132" y="3511641"/>
            <a:ext cx="2160240" cy="280831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 bwMode="gray">
          <a:xfrm>
            <a:off x="7609604" y="3919201"/>
            <a:ext cx="1943705" cy="2213416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2" name="그림 31" descr="이노비즈기업확인서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19789" y="3645024"/>
            <a:ext cx="1728192" cy="244967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 bwMode="gray">
          <a:xfrm>
            <a:off x="7277257" y="3151601"/>
            <a:ext cx="2592139" cy="3765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514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이노비즈기업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 인증서</a:t>
            </a:r>
          </a:p>
        </p:txBody>
      </p:sp>
      <p:pic>
        <p:nvPicPr>
          <p:cNvPr id="34" name="그림 33" descr="5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9" r="22113" b="29242"/>
          <a:stretch/>
        </p:blipFill>
        <p:spPr bwMode="gray">
          <a:xfrm>
            <a:off x="9180988" y="5880168"/>
            <a:ext cx="377993" cy="3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761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04.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제안사 소개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3A3F8A-DA89-4197-A155-2C8FB026DEFC}"/>
              </a:ext>
            </a:extLst>
          </p:cNvPr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</a:t>
            </a:r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399309" y="1700808"/>
            <a:ext cx="4190206" cy="367184"/>
            <a:chOff x="344488" y="1854055"/>
            <a:chExt cx="5281612" cy="367184"/>
          </a:xfrm>
        </p:grpSpPr>
        <p:grpSp>
          <p:nvGrpSpPr>
            <p:cNvPr id="7" name="그룹 6"/>
            <p:cNvGrpSpPr/>
            <p:nvPr/>
          </p:nvGrpSpPr>
          <p:grpSpPr>
            <a:xfrm>
              <a:off x="344488" y="1854055"/>
              <a:ext cx="5281612" cy="367184"/>
              <a:chOff x="344488" y="1854055"/>
              <a:chExt cx="5281612" cy="367184"/>
            </a:xfrm>
          </p:grpSpPr>
          <p:sp>
            <p:nvSpPr>
              <p:cNvPr id="9" name="양쪽 모서리가 둥근 사각형 8"/>
              <p:cNvSpPr/>
              <p:nvPr/>
            </p:nvSpPr>
            <p:spPr>
              <a:xfrm>
                <a:off x="344488" y="1854055"/>
                <a:ext cx="5281612" cy="36718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6282"/>
              </a:solidFill>
              <a:ln>
                <a:noFill/>
              </a:ln>
              <a:effectLst>
                <a:outerShdw blurRad="1143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19449" y="1906842"/>
                <a:ext cx="5131691" cy="26161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  <a:contourClr>
                    <a:schemeClr val="bg1"/>
                  </a:contourClr>
                </a:sp3d>
              </a:bodyPr>
              <a:lstStyle/>
              <a:p>
                <a:pPr marL="457200" indent="-457200" algn="ctr" latinLnBrk="0"/>
                <a:r>
                  <a:rPr lang="ko-KR" altLang="en-US" sz="17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뫼비우스 Bold" panose="02000500000000000000" pitchFamily="2" charset="-127"/>
                    <a:ea typeface="뫼비우스 Bold" panose="02000500000000000000" pitchFamily="2" charset="-127"/>
                  </a:rPr>
                  <a:t>㈜버츄얼드림</a:t>
                </a:r>
                <a:endParaRPr lang="ko-KR" altLang="en-US" sz="1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뫼비우스 Bold" panose="02000500000000000000" pitchFamily="2" charset="-127"/>
                  <a:ea typeface="뫼비우스 Bold" panose="02000500000000000000" pitchFamily="2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 bwMode="auto">
            <a:xfrm flipH="1">
              <a:off x="1390448" y="1861675"/>
              <a:ext cx="3189693" cy="12764"/>
            </a:xfrm>
            <a:prstGeom prst="rect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aseline="-25000"/>
            </a:p>
          </p:txBody>
        </p:sp>
      </p:grpSp>
      <p:sp>
        <p:nvSpPr>
          <p:cNvPr id="11" name="직사각형 10"/>
          <p:cNvSpPr/>
          <p:nvPr/>
        </p:nvSpPr>
        <p:spPr bwMode="auto">
          <a:xfrm>
            <a:off x="672679" y="2764287"/>
            <a:ext cx="9395246" cy="4160388"/>
          </a:xfrm>
          <a:prstGeom prst="rect">
            <a:avLst/>
          </a:prstGeom>
          <a:solidFill>
            <a:srgbClr val="DA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latinLnBrk="0">
              <a:defRPr/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566019" y="2310236"/>
            <a:ext cx="3894204" cy="830206"/>
          </a:xfrm>
          <a:prstGeom prst="roundRect">
            <a:avLst>
              <a:gd name="adj" fmla="val 11457"/>
            </a:avLst>
          </a:prstGeom>
          <a:solidFill>
            <a:schemeClr val="bg1"/>
          </a:solidFill>
          <a:ln>
            <a:solidFill>
              <a:srgbClr val="00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640252" y="2296234"/>
            <a:ext cx="1598938" cy="304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13"/>
          <p:cNvSpPr txBox="1">
            <a:spLocks noChangeArrowheads="1"/>
          </p:cNvSpPr>
          <p:nvPr/>
        </p:nvSpPr>
        <p:spPr bwMode="auto">
          <a:xfrm>
            <a:off x="3758349" y="2491453"/>
            <a:ext cx="3362743" cy="4414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lnSpc>
                <a:spcPct val="95000"/>
              </a:lnSpc>
              <a:defRPr sz="1100" kern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 b="1" kern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온라인 솔루션전문기업</a:t>
            </a:r>
            <a:endParaRPr kumimoji="1" lang="en-US" altLang="ko-KR" sz="1500" b="1" kern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 b="1" kern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itchFamily="50" charset="-127"/>
              </a:rPr>
              <a:t> 업무관리시스템 전문기업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724" y="2132856"/>
            <a:ext cx="1610591" cy="294412"/>
          </a:xfrm>
          <a:prstGeom prst="rect">
            <a:avLst/>
          </a:prstGeom>
        </p:spPr>
      </p:pic>
      <p:sp>
        <p:nvSpPr>
          <p:cNvPr id="23" name="Text Box 76"/>
          <p:cNvSpPr txBox="1">
            <a:spLocks noChangeArrowheads="1"/>
          </p:cNvSpPr>
          <p:nvPr/>
        </p:nvSpPr>
        <p:spPr bwMode="auto">
          <a:xfrm>
            <a:off x="1226121" y="1165975"/>
            <a:ext cx="8382000" cy="3385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0847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defRPr kumimoji="1" sz="2400" b="0">
                <a:gradFill>
                  <a:gsLst>
                    <a:gs pos="100000">
                      <a:srgbClr val="0070C0"/>
                    </a:gs>
                    <a:gs pos="0">
                      <a:srgbClr val="00B0F0"/>
                    </a:gs>
                  </a:gsLst>
                  <a:lin ang="5400000" scaled="1"/>
                </a:gradFill>
                <a:latin typeface="뫼비우스 Bold" panose="02000500000000000000" pitchFamily="2" charset="-127"/>
                <a:ea typeface="뫼비우스 Bold" panose="02000500000000000000" pitchFamily="2" charset="-127"/>
              </a:defRPr>
            </a:lvl1pPr>
            <a:lvl2pPr marL="742950" indent="-285750" eaLnBrk="0" hangingPunct="0">
              <a:defRPr kumimoji="1" sz="1100" b="1">
                <a:latin typeface="Arial" pitchFamily="34" charset="0"/>
                <a:ea typeface="휴먼새내기체" pitchFamily="18" charset="-127"/>
              </a:defRPr>
            </a:lvl2pPr>
            <a:lvl3pPr marL="1143000" indent="-228600" eaLnBrk="0" hangingPunct="0">
              <a:defRPr kumimoji="1" sz="1100" b="1">
                <a:latin typeface="Arial" pitchFamily="34" charset="0"/>
                <a:ea typeface="휴먼새내기체" pitchFamily="18" charset="-127"/>
              </a:defRPr>
            </a:lvl3pPr>
            <a:lvl4pPr marL="1600200" indent="-228600" eaLnBrk="0" hangingPunct="0">
              <a:defRPr kumimoji="1" sz="1100" b="1">
                <a:latin typeface="Arial" pitchFamily="34" charset="0"/>
                <a:ea typeface="휴먼새내기체" pitchFamily="18" charset="-127"/>
              </a:defRPr>
            </a:lvl4pPr>
            <a:lvl5pPr marL="2057400" indent="-228600" eaLnBrk="0" hangingPunct="0">
              <a:defRPr kumimoji="1" sz="1100" b="1">
                <a:latin typeface="Arial" pitchFamily="34" charset="0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latin typeface="Arial" pitchFamily="34" charset="0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latin typeface="Arial" pitchFamily="34" charset="0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latin typeface="Arial" pitchFamily="34" charset="0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latin typeface="Arial" pitchFamily="34" charset="0"/>
                <a:ea typeface="휴먼새내기체" pitchFamily="18" charset="-127"/>
              </a:defRPr>
            </a:lvl9pPr>
          </a:lstStyle>
          <a:p>
            <a:r>
              <a:rPr lang="ko-KR" altLang="en-US" sz="2200" dirty="0">
                <a:solidFill>
                  <a:schemeClr val="tx1"/>
                </a:solidFill>
              </a:rPr>
              <a:t>전문 </a:t>
            </a:r>
            <a:r>
              <a:rPr lang="en-US" altLang="ko-KR" sz="2200" dirty="0">
                <a:solidFill>
                  <a:schemeClr val="tx1"/>
                </a:solidFill>
              </a:rPr>
              <a:t>IT </a:t>
            </a:r>
            <a:r>
              <a:rPr lang="ko-KR" altLang="en-US" sz="2200" dirty="0">
                <a:solidFill>
                  <a:schemeClr val="tx1"/>
                </a:solidFill>
              </a:rPr>
              <a:t>기술 기업을 통해 최적의 정보화 환경 구축</a:t>
            </a:r>
          </a:p>
        </p:txBody>
      </p:sp>
      <p:pic>
        <p:nvPicPr>
          <p:cNvPr id="3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929789" y="3826522"/>
            <a:ext cx="2160240" cy="280831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 bwMode="auto">
          <a:xfrm>
            <a:off x="773696" y="3209093"/>
            <a:ext cx="9141830" cy="3486981"/>
          </a:xfrm>
          <a:prstGeom prst="rect">
            <a:avLst/>
          </a:prstGeom>
          <a:solidFill>
            <a:srgbClr val="DA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latinLnBrk="0">
              <a:defRPr/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353050" y="3824858"/>
            <a:ext cx="2160240" cy="2808312"/>
            <a:chOff x="3589282" y="3461173"/>
            <a:chExt cx="1956633" cy="2290349"/>
          </a:xfrm>
        </p:grpSpPr>
        <p:pic>
          <p:nvPicPr>
            <p:cNvPr id="38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3589282" y="3461173"/>
              <a:ext cx="1956633" cy="229034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직사각형 38"/>
            <p:cNvSpPr/>
            <p:nvPr/>
          </p:nvSpPr>
          <p:spPr bwMode="gray">
            <a:xfrm>
              <a:off x="3694776" y="3793563"/>
              <a:ext cx="1760507" cy="1805175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pic>
          <p:nvPicPr>
            <p:cNvPr id="40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756821" y="3604920"/>
              <a:ext cx="1588758" cy="2006902"/>
            </a:xfrm>
            <a:prstGeom prst="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" name="그림 40" descr="58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r="22113" b="29242"/>
            <a:stretch/>
          </p:blipFill>
          <p:spPr bwMode="gray">
            <a:xfrm>
              <a:off x="5118054" y="5392851"/>
              <a:ext cx="342366" cy="29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직사각형 41"/>
          <p:cNvSpPr/>
          <p:nvPr/>
        </p:nvSpPr>
        <p:spPr bwMode="gray">
          <a:xfrm>
            <a:off x="4921151" y="3464818"/>
            <a:ext cx="2592139" cy="3765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514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기술평가 우수기업 인증서</a:t>
            </a:r>
          </a:p>
        </p:txBody>
      </p:sp>
      <p:pic>
        <p:nvPicPr>
          <p:cNvPr id="4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7595931" y="3835491"/>
            <a:ext cx="2160240" cy="280831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직사각형 43"/>
          <p:cNvSpPr/>
          <p:nvPr/>
        </p:nvSpPr>
        <p:spPr bwMode="gray">
          <a:xfrm>
            <a:off x="7712403" y="4243051"/>
            <a:ext cx="1943705" cy="2213416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5" name="그림 44" descr="이노비즈기업확인서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2588" y="3968874"/>
            <a:ext cx="1728192" cy="244967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 bwMode="gray">
          <a:xfrm>
            <a:off x="7380056" y="3475451"/>
            <a:ext cx="2592139" cy="3765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514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이노비즈</a:t>
            </a:r>
            <a:r>
              <a:rPr kumimoji="1" lang="en-US" altLang="ko-KR" sz="1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/</a:t>
            </a:r>
            <a:r>
              <a:rPr kumimoji="1" lang="ko-KR" altLang="en-US" sz="10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벤쳐기업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 인증서</a:t>
            </a:r>
          </a:p>
        </p:txBody>
      </p:sp>
      <p:pic>
        <p:nvPicPr>
          <p:cNvPr id="47" name="그림 46" descr="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9" r="22113" b="29242"/>
          <a:stretch/>
        </p:blipFill>
        <p:spPr bwMode="gray">
          <a:xfrm>
            <a:off x="9283787" y="6204018"/>
            <a:ext cx="377993" cy="3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20" y="3896866"/>
            <a:ext cx="199619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8"/>
          <p:cNvSpPr/>
          <p:nvPr/>
        </p:nvSpPr>
        <p:spPr bwMode="gray">
          <a:xfrm>
            <a:off x="672679" y="3469599"/>
            <a:ext cx="2592139" cy="3765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514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위치기반서비스사업자</a:t>
            </a:r>
          </a:p>
        </p:txBody>
      </p:sp>
      <p:pic>
        <p:nvPicPr>
          <p:cNvPr id="50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3129403" y="3824858"/>
            <a:ext cx="2160240" cy="280831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직사각형 50"/>
          <p:cNvSpPr/>
          <p:nvPr/>
        </p:nvSpPr>
        <p:spPr bwMode="gray">
          <a:xfrm>
            <a:off x="3245875" y="4232418"/>
            <a:ext cx="1943705" cy="2213416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52" name="그림 51" descr="이노비즈기업확인서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56060" y="3958241"/>
            <a:ext cx="1728192" cy="2449670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414" y="3921383"/>
            <a:ext cx="1885750" cy="26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그림 53" descr="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9" r="22113" b="29242"/>
          <a:stretch/>
        </p:blipFill>
        <p:spPr bwMode="gray">
          <a:xfrm>
            <a:off x="4817259" y="6193385"/>
            <a:ext cx="377993" cy="3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직사각형 54"/>
          <p:cNvSpPr/>
          <p:nvPr/>
        </p:nvSpPr>
        <p:spPr bwMode="gray">
          <a:xfrm>
            <a:off x="2875302" y="3424709"/>
            <a:ext cx="2592139" cy="3765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514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CMS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솔루션 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marL="0" marR="0" lvl="0" indent="0" algn="ctr" defTabSz="7514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전자정부프레임워크 인증서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660382" y="4646770"/>
            <a:ext cx="648072" cy="504056"/>
          </a:xfrm>
          <a:prstGeom prst="rect">
            <a:avLst/>
          </a:prstGeom>
          <a:solidFill>
            <a:srgbClr val="41BBF4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20586" y="4764781"/>
            <a:ext cx="648072" cy="504056"/>
          </a:xfrm>
          <a:prstGeom prst="rect">
            <a:avLst/>
          </a:prstGeom>
          <a:solidFill>
            <a:srgbClr val="41BBF4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293187" y="4835070"/>
            <a:ext cx="648072" cy="504056"/>
          </a:xfrm>
          <a:prstGeom prst="rect">
            <a:avLst/>
          </a:prstGeom>
          <a:solidFill>
            <a:srgbClr val="41BBF4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84126" y="4684454"/>
            <a:ext cx="648072" cy="504056"/>
          </a:xfrm>
          <a:prstGeom prst="rect">
            <a:avLst/>
          </a:prstGeom>
          <a:solidFill>
            <a:srgbClr val="41BBF4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334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04.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제안사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소개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7BF41E-5F27-4C6A-A48C-2CCDA9C0EAF1}"/>
              </a:ext>
            </a:extLst>
          </p:cNvPr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</a:t>
            </a:r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 및 경험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47" y="1056148"/>
            <a:ext cx="9907196" cy="5983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2425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04.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제안사 소개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7BF41E-5F27-4C6A-A48C-2CCDA9C0EAF1}"/>
              </a:ext>
            </a:extLst>
          </p:cNvPr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</a:t>
            </a:r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 및 경험</a:t>
            </a:r>
          </a:p>
        </p:txBody>
      </p:sp>
      <p:graphicFrame>
        <p:nvGraphicFramePr>
          <p:cNvPr id="5" name="Group 4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110781"/>
              </p:ext>
            </p:extLst>
          </p:nvPr>
        </p:nvGraphicFramePr>
        <p:xfrm>
          <a:off x="933127" y="1834975"/>
          <a:ext cx="8568954" cy="4061094"/>
        </p:xfrm>
        <a:graphic>
          <a:graphicData uri="http://schemas.openxmlformats.org/drawingml/2006/table">
            <a:tbl>
              <a:tblPr/>
              <a:tblGrid>
                <a:gridCol w="1557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912">
                  <a:extLst>
                    <a:ext uri="{9D8B030D-6E8A-4147-A177-3AD203B41FA5}">
                      <a16:colId xmlns:a16="http://schemas.microsoft.com/office/drawing/2014/main" val="2299737667"/>
                    </a:ext>
                  </a:extLst>
                </a:gridCol>
                <a:gridCol w="1298326">
                  <a:extLst>
                    <a:ext uri="{9D8B030D-6E8A-4147-A177-3AD203B41FA5}">
                      <a16:colId xmlns:a16="http://schemas.microsoft.com/office/drawing/2014/main" val="1762075140"/>
                    </a:ext>
                  </a:extLst>
                </a:gridCol>
                <a:gridCol w="1233410">
                  <a:extLst>
                    <a:ext uri="{9D8B030D-6E8A-4147-A177-3AD203B41FA5}">
                      <a16:colId xmlns:a16="http://schemas.microsoft.com/office/drawing/2014/main" val="1257981067"/>
                    </a:ext>
                  </a:extLst>
                </a:gridCol>
                <a:gridCol w="1233410">
                  <a:extLst>
                    <a:ext uri="{9D8B030D-6E8A-4147-A177-3AD203B41FA5}">
                      <a16:colId xmlns:a16="http://schemas.microsoft.com/office/drawing/2014/main" val="2770607585"/>
                    </a:ext>
                  </a:extLst>
                </a:gridCol>
              </a:tblGrid>
              <a:tr h="311833">
                <a:tc>
                  <a:txBody>
                    <a:bodyPr/>
                    <a:lstStyle>
                      <a:lvl1pPr marL="0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521528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1043056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564584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2086112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607640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3129168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650696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4172224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사업명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C8C8C8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521528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1043056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564584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2086112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607640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3129168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650696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4172224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사업개요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DCDCDC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사업기간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DCDCDC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발주기관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DCDCDC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주요적용기술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DCDCDC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비고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DCDCDC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8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인천글로벌캠퍼스 통합운영시스템</a:t>
                      </a:r>
                    </a:p>
                  </a:txBody>
                  <a:tcPr marL="72004" marR="28802" marT="28803" marB="28803" anchor="ctr" horzOverflow="overflow">
                    <a:lnL cap="flat">
                      <a:noFill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회원관리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예약관리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대관관리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과금관리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입주퇴거관리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모바일서비스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알림기능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0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2022.8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~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현재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인천글로벌캠퍼스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전자정부 프레임워크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VD@CMS</a:t>
                      </a: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Oracle</a:t>
                      </a: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JAVA,JSP 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CBD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방법론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군산시 화학물질관리지도 서비스 시스템 구축</a:t>
                      </a:r>
                    </a:p>
                  </a:txBody>
                  <a:tcPr marL="72004" marR="28802" marT="28803" marB="28803" anchor="ctr" horzOverflow="overflow">
                    <a:lnL cap="flat">
                      <a:noFill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화학물질정보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현황정보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대피소정보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모바일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위치기반 서비스</a:t>
                      </a:r>
                    </a:p>
                  </a:txBody>
                  <a:tcPr marL="72000" marR="0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2021.08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~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2021.10</a:t>
                      </a: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군산시</a:t>
                      </a: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전자정부 프레임워크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위치기반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지도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API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관리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통계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업무관리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Oracle</a:t>
                      </a: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JAVA,JSP 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Oracle</a:t>
                      </a: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JAVA,JSP, C#.NET</a:t>
                      </a: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CBD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방법론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7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오픈지도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API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를 이용한 수행거리측정 시스템 개발</a:t>
                      </a:r>
                    </a:p>
                  </a:txBody>
                  <a:tcPr marL="72004" marR="28802" marT="28803" marB="28803" anchor="ctr" horzOverflow="overflow">
                    <a:lnL cap="flat">
                      <a:noFill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6400" indent="-8640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OPEN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지도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API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연계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indent="-8640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수행거리측정시스템 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indent="-8640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증명서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발급시스템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indent="-8640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검색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indent="-8640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발급대장관리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indent="-8640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기타</a:t>
                      </a:r>
                    </a:p>
                  </a:txBody>
                  <a:tcPr marL="72000" marR="0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2018.08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~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2018.10</a:t>
                      </a: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한국건설자원협회</a:t>
                      </a: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전자정부 프레임워크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VD@CMS</a:t>
                      </a: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증명서관리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통계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업무관리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Oracle</a:t>
                      </a: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JAVA,JSP 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CBD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방법론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5558359" y="6884307"/>
            <a:ext cx="4176227" cy="172295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-133350" fontAlgn="base" latinLnBrk="0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§"/>
              <a:tabLst>
                <a:tab pos="95250" algn="l"/>
              </a:tabLst>
              <a:defRPr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 다수의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유사시스템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 및 유지보수 사업 수행 실적 확보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165" y="114826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유사사업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실적 소개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제안사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66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596501-AE0B-4DFC-AB17-0545523E03D0}"/>
              </a:ext>
            </a:extLst>
          </p:cNvPr>
          <p:cNvSpPr/>
          <p:nvPr/>
        </p:nvSpPr>
        <p:spPr>
          <a:xfrm>
            <a:off x="-1" y="578032"/>
            <a:ext cx="10691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트랜드에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맞는 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UX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사용주체들이 편리하게 사용할 수 있는 기능을 통한</a:t>
            </a:r>
            <a:endParaRPr lang="en-US" altLang="ko-KR" sz="24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0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자원공유시스템「인천</a:t>
            </a:r>
            <a:r>
              <a:rPr lang="ko-KR" altLang="en-US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바이오 </a:t>
            </a:r>
            <a:r>
              <a:rPr lang="ko-KR" altLang="en-US" sz="30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맵」온라인</a:t>
            </a:r>
            <a:r>
              <a:rPr lang="ko-KR" altLang="en-US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 구축사업입니다</a:t>
            </a:r>
            <a:r>
              <a:rPr lang="en-US" altLang="ko-KR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5" name="직사각형 22"/>
          <p:cNvSpPr>
            <a:spLocks noChangeArrowheads="1"/>
          </p:cNvSpPr>
          <p:nvPr/>
        </p:nvSpPr>
        <p:spPr bwMode="auto">
          <a:xfrm>
            <a:off x="322324" y="202290"/>
            <a:ext cx="2922908" cy="35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000" tIns="72000" rIns="72000" bIns="72000" anchor="ctr">
            <a:no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사업의 범위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0" name="Picture 5" descr="6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129691" y="2324525"/>
            <a:ext cx="677696" cy="4580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1" name="그룹 80"/>
          <p:cNvGrpSpPr/>
          <p:nvPr/>
        </p:nvGrpSpPr>
        <p:grpSpPr>
          <a:xfrm>
            <a:off x="1041832" y="1752460"/>
            <a:ext cx="2393093" cy="2398003"/>
            <a:chOff x="1296232" y="1900644"/>
            <a:chExt cx="1811409" cy="1815126"/>
          </a:xfrm>
        </p:grpSpPr>
        <p:sp>
          <p:nvSpPr>
            <p:cNvPr id="83" name="타원 82"/>
            <p:cNvSpPr/>
            <p:nvPr/>
          </p:nvSpPr>
          <p:spPr>
            <a:xfrm>
              <a:off x="1297824" y="1905953"/>
              <a:ext cx="1809817" cy="1809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누리 L" panose="02020603020101020101" pitchFamily="18" charset="-127"/>
              </a:endParaRPr>
            </a:p>
          </p:txBody>
        </p:sp>
        <p:sp>
          <p:nvSpPr>
            <p:cNvPr id="84" name="막힌 원호 83"/>
            <p:cNvSpPr/>
            <p:nvPr/>
          </p:nvSpPr>
          <p:spPr>
            <a:xfrm rot="5940108" flipH="1">
              <a:off x="1296232" y="1900644"/>
              <a:ext cx="1809616" cy="1809616"/>
            </a:xfrm>
            <a:prstGeom prst="blockArc">
              <a:avLst>
                <a:gd name="adj1" fmla="val 17460799"/>
                <a:gd name="adj2" fmla="val 3752686"/>
                <a:gd name="adj3" fmla="val 18794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ko-KR" altLang="en-US" dirty="0">
                <a:ea typeface="누리 L" panose="02020603020101020101" pitchFamily="18" charset="-127"/>
              </a:endParaRPr>
            </a:p>
          </p:txBody>
        </p:sp>
      </p:grpSp>
      <p:sp>
        <p:nvSpPr>
          <p:cNvPr id="82" name="타원 81"/>
          <p:cNvSpPr/>
          <p:nvPr/>
        </p:nvSpPr>
        <p:spPr>
          <a:xfrm>
            <a:off x="1221098" y="1951574"/>
            <a:ext cx="2032193" cy="20321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누리 L" panose="02020603020101020101" pitchFamily="18" charset="-127"/>
            </a:endParaRPr>
          </a:p>
        </p:txBody>
      </p:sp>
      <p:sp>
        <p:nvSpPr>
          <p:cNvPr id="52" name="TextBox 1"/>
          <p:cNvSpPr txBox="1">
            <a:spLocks noChangeArrowheads="1"/>
          </p:cNvSpPr>
          <p:nvPr/>
        </p:nvSpPr>
        <p:spPr bwMode="auto">
          <a:xfrm>
            <a:off x="1042780" y="2806405"/>
            <a:ext cx="2400031" cy="64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7" tIns="45724" rIns="91447" bIns="4572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914248" eaLnBrk="1" hangingPunct="1"/>
            <a:r>
              <a: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전체시스템 </a:t>
            </a:r>
            <a:r>
              <a:rPr lang="ko-KR" altLang="en-US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반응형웹</a:t>
            </a:r>
            <a:r>
              <a: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endParaRPr lang="en-US" altLang="ko-KR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 defTabSz="914248" eaLnBrk="1" hangingPunct="1"/>
            <a:r>
              <a:rPr lang="en-US" altLang="ko-KR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전면도입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4214465" y="1742876"/>
            <a:ext cx="2393094" cy="2398003"/>
            <a:chOff x="4067006" y="1857577"/>
            <a:chExt cx="1811410" cy="1815126"/>
          </a:xfrm>
        </p:grpSpPr>
        <p:sp>
          <p:nvSpPr>
            <p:cNvPr id="79" name="타원 78"/>
            <p:cNvSpPr/>
            <p:nvPr/>
          </p:nvSpPr>
          <p:spPr>
            <a:xfrm>
              <a:off x="4068599" y="1862886"/>
              <a:ext cx="1809817" cy="1809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누리 L" panose="02020603020101020101" pitchFamily="18" charset="-127"/>
              </a:endParaRPr>
            </a:p>
          </p:txBody>
        </p:sp>
        <p:sp>
          <p:nvSpPr>
            <p:cNvPr id="80" name="막힌 원호 79"/>
            <p:cNvSpPr/>
            <p:nvPr/>
          </p:nvSpPr>
          <p:spPr>
            <a:xfrm rot="5940108" flipH="1">
              <a:off x="4067006" y="1857577"/>
              <a:ext cx="1809616" cy="1809616"/>
            </a:xfrm>
            <a:prstGeom prst="blockArc">
              <a:avLst>
                <a:gd name="adj1" fmla="val 17460799"/>
                <a:gd name="adj2" fmla="val 3752686"/>
                <a:gd name="adj3" fmla="val 18794"/>
              </a:avLst>
            </a:prstGeom>
            <a:solidFill>
              <a:srgbClr val="FF9933"/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ko-KR" altLang="en-US" dirty="0">
                <a:ea typeface="누리 L" panose="02020603020101020101" pitchFamily="18" charset="-127"/>
              </a:endParaRPr>
            </a:p>
          </p:txBody>
        </p:sp>
      </p:grpSp>
      <p:sp>
        <p:nvSpPr>
          <p:cNvPr id="78" name="타원 77"/>
          <p:cNvSpPr/>
          <p:nvPr/>
        </p:nvSpPr>
        <p:spPr>
          <a:xfrm>
            <a:off x="4393731" y="1941990"/>
            <a:ext cx="2032193" cy="20321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누리 L" panose="02020603020101020101" pitchFamily="18" charset="-127"/>
            </a:endParaRPr>
          </a:p>
        </p:txBody>
      </p:sp>
      <p:sp>
        <p:nvSpPr>
          <p:cNvPr id="54" name="TextBox 1"/>
          <p:cNvSpPr txBox="1">
            <a:spLocks noChangeArrowheads="1"/>
          </p:cNvSpPr>
          <p:nvPr/>
        </p:nvSpPr>
        <p:spPr bwMode="auto">
          <a:xfrm>
            <a:off x="4328589" y="2806405"/>
            <a:ext cx="2164773" cy="64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7" tIns="45724" rIns="91447" bIns="4572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914248" eaLnBrk="1" hangingPunct="1"/>
            <a:r>
              <a: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외부 </a:t>
            </a:r>
            <a:r>
              <a:rPr lang="ko-KR" altLang="en-US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시스템연동및</a:t>
            </a:r>
            <a:br>
              <a:rPr lang="en-US" altLang="ko-KR" dirty="0">
                <a:latin typeface="다음_Regular" panose="02000603060000000000" pitchFamily="2" charset="-127"/>
                <a:ea typeface="다음_Regular" panose="02000603060000000000" pitchFamily="2" charset="-127"/>
              </a:rPr>
            </a:br>
            <a:r>
              <a:rPr lang="en-US" altLang="ko-KR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CMS</a:t>
            </a:r>
            <a:r>
              <a: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기반 도입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7270390" y="1761985"/>
            <a:ext cx="2393093" cy="2398003"/>
            <a:chOff x="6782425" y="1900644"/>
            <a:chExt cx="1811409" cy="1815126"/>
          </a:xfrm>
        </p:grpSpPr>
        <p:sp>
          <p:nvSpPr>
            <p:cNvPr id="75" name="타원 74"/>
            <p:cNvSpPr/>
            <p:nvPr/>
          </p:nvSpPr>
          <p:spPr>
            <a:xfrm>
              <a:off x="6784017" y="1905953"/>
              <a:ext cx="1809817" cy="1809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누리 L" panose="02020603020101020101" pitchFamily="18" charset="-127"/>
              </a:endParaRPr>
            </a:p>
          </p:txBody>
        </p:sp>
        <p:sp>
          <p:nvSpPr>
            <p:cNvPr id="76" name="막힌 원호 75"/>
            <p:cNvSpPr/>
            <p:nvPr/>
          </p:nvSpPr>
          <p:spPr>
            <a:xfrm rot="5940108" flipH="1">
              <a:off x="6782425" y="1900644"/>
              <a:ext cx="1809616" cy="1809616"/>
            </a:xfrm>
            <a:prstGeom prst="blockArc">
              <a:avLst>
                <a:gd name="adj1" fmla="val 17460799"/>
                <a:gd name="adj2" fmla="val 3752686"/>
                <a:gd name="adj3" fmla="val 18794"/>
              </a:avLst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ko-KR" altLang="en-US" dirty="0">
                <a:ea typeface="누리 L" panose="02020603020101020101" pitchFamily="18" charset="-127"/>
              </a:endParaRPr>
            </a:p>
          </p:txBody>
        </p:sp>
      </p:grpSp>
      <p:sp>
        <p:nvSpPr>
          <p:cNvPr id="74" name="타원 73"/>
          <p:cNvSpPr/>
          <p:nvPr/>
        </p:nvSpPr>
        <p:spPr>
          <a:xfrm>
            <a:off x="7449656" y="1961099"/>
            <a:ext cx="2032193" cy="20321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누리 L" panose="02020603020101020101" pitchFamily="18" charset="-127"/>
            </a:endParaRPr>
          </a:p>
        </p:txBody>
      </p:sp>
      <p:sp>
        <p:nvSpPr>
          <p:cNvPr id="56" name="TextBox 1"/>
          <p:cNvSpPr txBox="1">
            <a:spLocks noChangeArrowheads="1"/>
          </p:cNvSpPr>
          <p:nvPr/>
        </p:nvSpPr>
        <p:spPr bwMode="auto">
          <a:xfrm>
            <a:off x="7217439" y="2806405"/>
            <a:ext cx="2493005" cy="64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7" tIns="45724" rIns="91447" bIns="4572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914248" eaLnBrk="1" hangingPunct="1"/>
            <a:r>
              <a:rPr lang="ko-KR" altLang="en-US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바이오정보</a:t>
            </a:r>
            <a:r>
              <a:rPr lang="en-US" altLang="ko-KR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DB</a:t>
            </a:r>
            <a:r>
              <a: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통합 및</a:t>
            </a:r>
            <a:endParaRPr lang="en-US" altLang="ko-KR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 defTabSz="914248" eaLnBrk="1" hangingPunct="1"/>
            <a:r>
              <a:rPr lang="ko-KR" altLang="en-US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바이오코디네이터관리</a:t>
            </a:r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600063" y="2770637"/>
            <a:ext cx="454801" cy="454801"/>
            <a:chOff x="3390666" y="2630236"/>
            <a:chExt cx="410758" cy="410758"/>
          </a:xfrm>
        </p:grpSpPr>
        <p:sp>
          <p:nvSpPr>
            <p:cNvPr id="71" name="직사각형 70"/>
            <p:cNvSpPr/>
            <p:nvPr/>
          </p:nvSpPr>
          <p:spPr>
            <a:xfrm>
              <a:off x="3390666" y="2776935"/>
              <a:ext cx="410758" cy="1173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 rot="5400000">
              <a:off x="3390666" y="2776935"/>
              <a:ext cx="410758" cy="1173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704498" y="2770637"/>
            <a:ext cx="454801" cy="454801"/>
            <a:chOff x="6134246" y="2630236"/>
            <a:chExt cx="410758" cy="410758"/>
          </a:xfrm>
        </p:grpSpPr>
        <p:sp>
          <p:nvSpPr>
            <p:cNvPr id="69" name="직사각형 68"/>
            <p:cNvSpPr/>
            <p:nvPr/>
          </p:nvSpPr>
          <p:spPr>
            <a:xfrm>
              <a:off x="6134246" y="2776935"/>
              <a:ext cx="410758" cy="1173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 rot="5400000">
              <a:off x="6134246" y="2776935"/>
              <a:ext cx="410758" cy="1173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>
            <a:off x="547331" y="4986533"/>
            <a:ext cx="9597148" cy="1412068"/>
          </a:xfrm>
          <a:prstGeom prst="roundRect">
            <a:avLst>
              <a:gd name="adj" fmla="val 8641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27748" y="5062543"/>
            <a:ext cx="489093" cy="1267196"/>
          </a:xfrm>
          <a:prstGeom prst="roundRect">
            <a:avLst/>
          </a:prstGeom>
          <a:solidFill>
            <a:srgbClr val="507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개발방향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468540" y="5060368"/>
            <a:ext cx="489093" cy="1267196"/>
          </a:xfrm>
          <a:prstGeom prst="roundRect">
            <a:avLst/>
          </a:prstGeom>
          <a:solidFill>
            <a:srgbClr val="507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다음_Regular" panose="02000603060000000000" pitchFamily="2" charset="-127"/>
                <a:ea typeface="다음_Regular" panose="02000603060000000000" pitchFamily="2" charset="-127"/>
              </a:rPr>
              <a:t>사업범위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47331" y="6460451"/>
            <a:ext cx="9597148" cy="512199"/>
          </a:xfrm>
          <a:prstGeom prst="roundRect">
            <a:avLst>
              <a:gd name="adj" fmla="val 8641"/>
            </a:avLst>
          </a:prstGeom>
          <a:pattFill prst="dkDnDiag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27748" y="6519834"/>
            <a:ext cx="1026957" cy="404583"/>
          </a:xfrm>
          <a:prstGeom prst="roundRect">
            <a:avLst/>
          </a:prstGeom>
          <a:solidFill>
            <a:srgbClr val="3B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다음_Regular" panose="02000603060000000000" pitchFamily="2" charset="-127"/>
                <a:ea typeface="다음_Regular" panose="02000603060000000000" pitchFamily="2" charset="-127"/>
              </a:rPr>
              <a:t>추진배경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02035" y="6548180"/>
            <a:ext cx="5304671" cy="299962"/>
          </a:xfrm>
          <a:prstGeom prst="rect">
            <a:avLst/>
          </a:prstGeom>
          <a:noFill/>
        </p:spPr>
        <p:txBody>
          <a:bodyPr wrap="none" lIns="91447" tIns="45724" rIns="91447" bIns="45724">
            <a:spAutoFit/>
          </a:bodyPr>
          <a:lstStyle/>
          <a:p>
            <a:pPr defTabSz="914248">
              <a:lnSpc>
                <a:spcPts val="1700"/>
              </a:lnSpc>
              <a:defRPr/>
            </a:pPr>
            <a:r>
              <a:rPr lang="ko-KR" altLang="en-US" sz="1200" spc="-5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인천시 바이오 네트워크 활성화를 위한 </a:t>
            </a:r>
            <a:r>
              <a:rPr lang="ko-KR" altLang="en-US" sz="1200" spc="-50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인천바이오</a:t>
            </a:r>
            <a:r>
              <a:rPr lang="ko-KR" altLang="en-US" sz="1200" spc="-5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맵 온라인 플랫폼 구축 추진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66396" y="5052215"/>
            <a:ext cx="4302144" cy="1382631"/>
          </a:xfrm>
          <a:prstGeom prst="rect">
            <a:avLst/>
          </a:prstGeom>
          <a:noFill/>
        </p:spPr>
        <p:txBody>
          <a:bodyPr wrap="square" lIns="91447" tIns="45724" rIns="91447" bIns="45724">
            <a:spAutoFit/>
          </a:bodyPr>
          <a:lstStyle/>
          <a:p>
            <a:pPr marL="228591" indent="-228591" defTabSz="914248">
              <a:lnSpc>
                <a:spcPts val="1700"/>
              </a:lnSpc>
              <a:buAutoNum type="arabicPeriod"/>
              <a:defRPr/>
            </a:pP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전체 홈페이지 디자인 및 </a:t>
            </a:r>
            <a:r>
              <a: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구축</a:t>
            </a:r>
            <a:endParaRPr lang="en-US" altLang="ko-KR" sz="1000" spc="-50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28591" indent="-228591" defTabSz="914248">
              <a:lnSpc>
                <a:spcPts val="1700"/>
              </a:lnSpc>
              <a:buAutoNum type="arabicPeriod"/>
              <a:defRPr/>
            </a:pPr>
            <a:r>
              <a:rPr lang="ko-KR" altLang="en-US" sz="11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정보맵시스템</a:t>
            </a: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특성을 고려한 모바일향 사용성 강화 </a:t>
            </a:r>
            <a:endParaRPr lang="en-US" altLang="ko-KR" sz="1100" spc="-50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28591" indent="-228591" defTabSz="914248">
              <a:lnSpc>
                <a:spcPts val="1700"/>
              </a:lnSpc>
              <a:buAutoNum type="arabicPeriod"/>
              <a:defRPr/>
            </a:pP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 편익을 위한 서비스 아이디어 제안 </a:t>
            </a:r>
            <a:endParaRPr lang="en-US" altLang="ko-KR" sz="1100" spc="-50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28591" indent="-228591" defTabSz="914248">
              <a:lnSpc>
                <a:spcPts val="1700"/>
              </a:lnSpc>
              <a:buAutoNum type="arabicPeriod"/>
              <a:defRPr/>
            </a:pP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</a:t>
            </a:r>
            <a:r>
              <a: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</a:t>
            </a: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정보관리자</a:t>
            </a:r>
            <a:r>
              <a: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권한관리자들을 위한 </a:t>
            </a:r>
            <a:r>
              <a:rPr lang="ko-KR" altLang="en-US" sz="11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기능설계</a:t>
            </a:r>
            <a:endParaRPr lang="en-US" altLang="ko-KR" sz="1000" spc="-50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28591" indent="-228591" defTabSz="914248">
              <a:lnSpc>
                <a:spcPts val="1700"/>
              </a:lnSpc>
              <a:buFontTx/>
              <a:buAutoNum type="arabicPeriod"/>
              <a:defRPr/>
            </a:pP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내 </a:t>
            </a:r>
            <a:r>
              <a: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·</a:t>
            </a: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외부 환경분석 </a:t>
            </a:r>
            <a:r>
              <a:rPr lang="en-US" altLang="ko-KR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: SNS</a:t>
            </a:r>
            <a:r>
              <a:rPr lang="ko-KR" altLang="en-US" sz="11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연계</a:t>
            </a:r>
            <a:r>
              <a:rPr lang="ko-KR" alt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및  </a:t>
            </a:r>
            <a:r>
              <a:rPr lang="ko-KR" altLang="en-US" sz="10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바이오정보입출력관리</a:t>
            </a:r>
            <a:r>
              <a:rPr lang="en-US" altLang="ko-KR" sz="1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CMS</a:t>
            </a:r>
            <a:r>
              <a:rPr lang="ko-KR" altLang="en-US" sz="1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기반 도입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96609" y="5042997"/>
            <a:ext cx="2666129" cy="1168341"/>
          </a:xfrm>
          <a:prstGeom prst="rect">
            <a:avLst/>
          </a:prstGeom>
          <a:noFill/>
        </p:spPr>
        <p:txBody>
          <a:bodyPr wrap="none" lIns="91447" tIns="45724" rIns="91447" bIns="45724">
            <a:spAutoFit/>
          </a:bodyPr>
          <a:lstStyle/>
          <a:p>
            <a:pPr marL="228591" indent="-228591" defTabSz="914248">
              <a:lnSpc>
                <a:spcPts val="1700"/>
              </a:lnSpc>
              <a:buAutoNum type="arabicPeriod"/>
              <a:defRPr/>
            </a:pPr>
            <a:r>
              <a:rPr lang="ko-KR" altLang="en-US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인천 바이오 맵 관리시스템 구축</a:t>
            </a:r>
            <a:endParaRPr lang="en-US" altLang="ko-KR" sz="1100" spc="-50" dirty="0">
              <a:solidFill>
                <a:srgbClr val="004A9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28591" indent="-228591" defTabSz="914248">
              <a:lnSpc>
                <a:spcPts val="1700"/>
              </a:lnSpc>
              <a:buAutoNum type="arabicPeriod"/>
              <a:defRPr/>
            </a:pPr>
            <a:r>
              <a:rPr lang="ko-KR" altLang="en-US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반응형 웹방식의 모바일 친화적 </a:t>
            </a:r>
            <a:r>
              <a:rPr lang="en-US" altLang="ko-KR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 UX</a:t>
            </a:r>
          </a:p>
          <a:p>
            <a:pPr marL="228591" indent="-228591" defTabSz="914248">
              <a:lnSpc>
                <a:spcPts val="1700"/>
              </a:lnSpc>
              <a:buAutoNum type="arabicPeriod"/>
              <a:defRPr/>
            </a:pPr>
            <a:r>
              <a:rPr lang="ko-KR" altLang="en-US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바이오 정보</a:t>
            </a:r>
            <a:r>
              <a:rPr lang="en-US" altLang="ko-KR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DB</a:t>
            </a:r>
            <a:r>
              <a:rPr lang="ko-KR" altLang="en-US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구축 </a:t>
            </a:r>
            <a:endParaRPr lang="en-US" altLang="ko-KR" sz="1100" spc="-50" dirty="0">
              <a:solidFill>
                <a:srgbClr val="004A9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28591" indent="-228591" defTabSz="914248">
              <a:lnSpc>
                <a:spcPts val="1700"/>
              </a:lnSpc>
              <a:buAutoNum type="arabicPeriod"/>
              <a:defRPr/>
            </a:pPr>
            <a:r>
              <a:rPr lang="en-US" altLang="ko-KR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SMS, SNS, </a:t>
            </a:r>
            <a:r>
              <a:rPr lang="ko-KR" altLang="en-US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본인인증 시스템 연계</a:t>
            </a:r>
            <a:endParaRPr lang="en-US" altLang="ko-KR" sz="1100" spc="-50" dirty="0">
              <a:solidFill>
                <a:srgbClr val="004A9E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28591" indent="-228591" defTabSz="914248">
              <a:lnSpc>
                <a:spcPts val="1700"/>
              </a:lnSpc>
              <a:buAutoNum type="arabicPeriod"/>
              <a:defRPr/>
            </a:pPr>
            <a:r>
              <a:rPr lang="ko-KR" altLang="en-US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지리정보시스템 </a:t>
            </a:r>
            <a:r>
              <a:rPr lang="en-US" altLang="ko-KR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API</a:t>
            </a:r>
            <a:r>
              <a:rPr lang="ko-KR" altLang="en-US" sz="1100" spc="-50" dirty="0">
                <a:solidFill>
                  <a:srgbClr val="004A9E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연계</a:t>
            </a:r>
          </a:p>
        </p:txBody>
      </p:sp>
      <p:pic>
        <p:nvPicPr>
          <p:cNvPr id="42" name="Picture 104" descr="3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84" y="2100654"/>
            <a:ext cx="634684" cy="63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16" descr="D:\03_제안서\00_이미지자료\ICON\Folder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946" y="2051796"/>
            <a:ext cx="702415" cy="70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07" y="2020906"/>
            <a:ext cx="777690" cy="782691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1002451" y="3507791"/>
            <a:ext cx="2470574" cy="565512"/>
          </a:xfrm>
          <a:prstGeom prst="roundRect">
            <a:avLst/>
          </a:prstGeom>
          <a:solidFill>
            <a:srgbClr val="35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4187527" y="3507791"/>
            <a:ext cx="2470574" cy="565512"/>
          </a:xfrm>
          <a:prstGeom prst="roundRect">
            <a:avLst/>
          </a:prstGeom>
          <a:solidFill>
            <a:srgbClr val="35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7272493" y="3507791"/>
            <a:ext cx="2470574" cy="565512"/>
          </a:xfrm>
          <a:prstGeom prst="roundRect">
            <a:avLst/>
          </a:prstGeom>
          <a:solidFill>
            <a:srgbClr val="35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1657264B-CF04-4B77-AD20-2A04914C8DE6}"/>
              </a:ext>
            </a:extLst>
          </p:cNvPr>
          <p:cNvSpPr txBox="1"/>
          <p:nvPr/>
        </p:nvSpPr>
        <p:spPr bwMode="auto">
          <a:xfrm>
            <a:off x="1002451" y="3623835"/>
            <a:ext cx="2544939" cy="333425"/>
          </a:xfrm>
          <a:prstGeom prst="rect">
            <a:avLst/>
          </a:prstGeom>
          <a:noFill/>
        </p:spPr>
        <p:txBody>
          <a:bodyPr wrap="square" lIns="0" t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00"/>
              </a:lnSpc>
              <a:spcBef>
                <a:spcPts val="800"/>
              </a:spcBef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홈페이지의 </a:t>
            </a:r>
            <a:r>
              <a:rPr lang="ko-KR" altLang="en-US" sz="1000" b="1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반응형웹통합구축을</a:t>
            </a:r>
            <a:r>
              <a:rPr lang="ko-KR" altLang="en-US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통해서 </a:t>
            </a:r>
            <a:r>
              <a:rPr lang="ko-KR" altLang="en-US" sz="1000" b="1" spc="-136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sym typeface="Samsung InterFace" charset="0"/>
              </a:rPr>
              <a:t>편리하고 접근성이 강화된  사용환경 개선</a:t>
            </a:r>
            <a:endParaRPr lang="en-US" altLang="ko-KR" sz="1000" b="1" spc="-136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sym typeface="Samsung InterFace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1657264B-CF04-4B77-AD20-2A04914C8DE6}"/>
              </a:ext>
            </a:extLst>
          </p:cNvPr>
          <p:cNvSpPr txBox="1"/>
          <p:nvPr/>
        </p:nvSpPr>
        <p:spPr bwMode="auto">
          <a:xfrm>
            <a:off x="7239149" y="3623835"/>
            <a:ext cx="2652780" cy="333425"/>
          </a:xfrm>
          <a:prstGeom prst="rect">
            <a:avLst/>
          </a:prstGeom>
          <a:noFill/>
        </p:spPr>
        <p:txBody>
          <a:bodyPr wrap="square" lIns="0" t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00"/>
              </a:lnSpc>
              <a:spcBef>
                <a:spcPts val="800"/>
              </a:spcBef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표준화된 </a:t>
            </a:r>
            <a:r>
              <a:rPr lang="en-US" altLang="ko-KR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DB</a:t>
            </a:r>
            <a:r>
              <a:rPr lang="ko-KR" altLang="en-US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통합을 통해 효과적인</a:t>
            </a:r>
            <a:br>
              <a:rPr lang="en-US" altLang="ko-KR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</a:br>
            <a:r>
              <a:rPr lang="ko-KR" altLang="en-US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시스템관리체계 정립 및 사용성 향상</a:t>
            </a:r>
            <a:endParaRPr lang="en-US" altLang="ko-KR" sz="1000" b="1" spc="-136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sym typeface="Samsung InterFace" charset="0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1657264B-CF04-4B77-AD20-2A04914C8DE6}"/>
              </a:ext>
            </a:extLst>
          </p:cNvPr>
          <p:cNvSpPr txBox="1"/>
          <p:nvPr/>
        </p:nvSpPr>
        <p:spPr bwMode="auto">
          <a:xfrm>
            <a:off x="4196070" y="3623835"/>
            <a:ext cx="2544939" cy="333425"/>
          </a:xfrm>
          <a:prstGeom prst="rect">
            <a:avLst/>
          </a:prstGeom>
          <a:noFill/>
        </p:spPr>
        <p:txBody>
          <a:bodyPr wrap="square" lIns="0" t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00"/>
              </a:lnSpc>
              <a:spcBef>
                <a:spcPts val="800"/>
              </a:spcBef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사용자</a:t>
            </a:r>
            <a:r>
              <a:rPr lang="en-US" altLang="ko-KR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관리자</a:t>
            </a:r>
            <a:r>
              <a:rPr lang="en-US" altLang="ko-KR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권한관리자</a:t>
            </a:r>
            <a:r>
              <a:rPr lang="ko-KR" altLang="en-US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등 </a:t>
            </a:r>
            <a:br>
              <a:rPr lang="en-US" altLang="ko-KR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</a:br>
            <a:r>
              <a:rPr lang="ko-KR" altLang="en-US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각 </a:t>
            </a:r>
            <a:r>
              <a:rPr lang="ko-KR" altLang="en-US" sz="1000" b="1" dirty="0" err="1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시스템별</a:t>
            </a:r>
            <a:r>
              <a:rPr lang="ko-KR" altLang="en-US" sz="10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종합적인 관리 기반 마련</a:t>
            </a:r>
            <a:endParaRPr lang="en-US" altLang="ko-KR" sz="1000" b="1" spc="-136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sym typeface="Samsung InterFace" charset="0"/>
            </a:endParaRPr>
          </a:p>
        </p:txBody>
      </p:sp>
      <p:sp>
        <p:nvSpPr>
          <p:cNvPr id="87" name="TextBox 1"/>
          <p:cNvSpPr txBox="1">
            <a:spLocks noChangeArrowheads="1"/>
          </p:cNvSpPr>
          <p:nvPr/>
        </p:nvSpPr>
        <p:spPr bwMode="auto">
          <a:xfrm>
            <a:off x="5093752" y="4425860"/>
            <a:ext cx="715275" cy="36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7" tIns="45724" rIns="91447" bIns="4572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914248" eaLnBrk="1" hangingPunct="1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목 표</a:t>
            </a:r>
          </a:p>
        </p:txBody>
      </p:sp>
    </p:spTree>
    <p:extLst>
      <p:ext uri="{BB962C8B-B14F-4D97-AF65-F5344CB8AC3E}">
        <p14:creationId xmlns:p14="http://schemas.microsoft.com/office/powerpoint/2010/main" val="1098864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/>
          <p:cNvSpPr/>
          <p:nvPr/>
        </p:nvSpPr>
        <p:spPr>
          <a:xfrm>
            <a:off x="249170" y="175214"/>
            <a:ext cx="3960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04. </a:t>
            </a:r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누리 B" panose="02020603020101020101" pitchFamily="18" charset="-127"/>
                <a:ea typeface="누리 B" panose="02020603020101020101" pitchFamily="18" charset="-127"/>
              </a:rPr>
              <a:t>제안사 소개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7BF41E-5F27-4C6A-A48C-2CCDA9C0EAF1}"/>
              </a:ext>
            </a:extLst>
          </p:cNvPr>
          <p:cNvSpPr/>
          <p:nvPr/>
        </p:nvSpPr>
        <p:spPr>
          <a:xfrm>
            <a:off x="394847" y="381828"/>
            <a:ext cx="7491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</a:t>
            </a:r>
            <a:r>
              <a:rPr lang="ko-KR" altLang="en-US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기술 및 경험</a:t>
            </a:r>
          </a:p>
        </p:txBody>
      </p:sp>
      <p:graphicFrame>
        <p:nvGraphicFramePr>
          <p:cNvPr id="5" name="Group 4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879270"/>
              </p:ext>
            </p:extLst>
          </p:nvPr>
        </p:nvGraphicFramePr>
        <p:xfrm>
          <a:off x="1266502" y="1544894"/>
          <a:ext cx="8568954" cy="1893439"/>
        </p:xfrm>
        <a:graphic>
          <a:graphicData uri="http://schemas.openxmlformats.org/drawingml/2006/table">
            <a:tbl>
              <a:tblPr/>
              <a:tblGrid>
                <a:gridCol w="1557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912">
                  <a:extLst>
                    <a:ext uri="{9D8B030D-6E8A-4147-A177-3AD203B41FA5}">
                      <a16:colId xmlns:a16="http://schemas.microsoft.com/office/drawing/2014/main" val="2299737667"/>
                    </a:ext>
                  </a:extLst>
                </a:gridCol>
                <a:gridCol w="1298326">
                  <a:extLst>
                    <a:ext uri="{9D8B030D-6E8A-4147-A177-3AD203B41FA5}">
                      <a16:colId xmlns:a16="http://schemas.microsoft.com/office/drawing/2014/main" val="1762075140"/>
                    </a:ext>
                  </a:extLst>
                </a:gridCol>
                <a:gridCol w="1233410">
                  <a:extLst>
                    <a:ext uri="{9D8B030D-6E8A-4147-A177-3AD203B41FA5}">
                      <a16:colId xmlns:a16="http://schemas.microsoft.com/office/drawing/2014/main" val="1257981067"/>
                    </a:ext>
                  </a:extLst>
                </a:gridCol>
                <a:gridCol w="1233410">
                  <a:extLst>
                    <a:ext uri="{9D8B030D-6E8A-4147-A177-3AD203B41FA5}">
                      <a16:colId xmlns:a16="http://schemas.microsoft.com/office/drawing/2014/main" val="2770607585"/>
                    </a:ext>
                  </a:extLst>
                </a:gridCol>
              </a:tblGrid>
              <a:tr h="311833">
                <a:tc>
                  <a:txBody>
                    <a:bodyPr/>
                    <a:lstStyle>
                      <a:lvl1pPr marL="0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521528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1043056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564584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2086112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607640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3129168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650696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4172224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사업명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cap="flat">
                      <a:noFill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C8C8C8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521528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1043056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564584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2086112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607640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3129168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650696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4172224" algn="l" defTabSz="1043056" rtl="0" eaLnBrk="1" latinLnBrk="1" hangingPunct="1">
                        <a:defRPr sz="21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사업개요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DCDCDC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사업기간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DCDCDC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발주기관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DCDCDC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주요적용기술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DCDCDC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굴림" pitchFamily="50" charset="-127"/>
                        </a:rPr>
                        <a:t>비고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DCDCDC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8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공공스포츠클럽종합정보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구축</a:t>
                      </a:r>
                    </a:p>
                  </a:txBody>
                  <a:tcPr marL="72004" marR="28802" marT="28803" marB="28803" anchor="ctr" horzOverflow="overflow">
                    <a:lnL cap="flat">
                      <a:noFill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강좌 예약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대관신청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출석관리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사물함관리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수강신청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민원관리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결제 환불관리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indent="-86400" ea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모바일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indent="-864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업무관리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86400" indent="-864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회원정보관리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86400" indent="-864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위치기반서비스 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86400" indent="-864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반응형웹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0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2018.06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~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2018.12</a:t>
                      </a: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대한체육회</a:t>
                      </a: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전자정부 프레임워크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VD@CMS</a:t>
                      </a: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반응형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웹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업무관리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Oracle</a:t>
                      </a:r>
                    </a:p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JAVA,JSP 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400" marR="0" lvl="0" indent="-864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CBD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방법론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28802" marR="28802" marT="28803" marB="28803" anchor="ctr" horzOverflow="overflow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2165" y="114826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유사사업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실적 소개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제안사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62">
            <a:extLst>
              <a:ext uri="{FF2B5EF4-FFF2-40B4-BE49-F238E27FC236}">
                <a16:creationId xmlns:a16="http://schemas.microsoft.com/office/drawing/2014/main" id="{616C833F-6D72-4C74-8861-50BFE9DFEEEB}"/>
              </a:ext>
            </a:extLst>
          </p:cNvPr>
          <p:cNvSpPr txBox="1"/>
          <p:nvPr/>
        </p:nvSpPr>
        <p:spPr>
          <a:xfrm>
            <a:off x="1598418" y="3894779"/>
            <a:ext cx="3804009" cy="331011"/>
          </a:xfrm>
          <a:prstGeom prst="rect">
            <a:avLst/>
          </a:prstGeom>
          <a:noFill/>
        </p:spPr>
        <p:txBody>
          <a:bodyPr wrap="square" lIns="83969" tIns="41985" rIns="83969" bIns="41985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군산시 화학물질관리지도 구축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(21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)</a:t>
            </a:r>
            <a:endParaRPr lang="en-US" altLang="ko-KR" sz="16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 Bold" panose="020B0600000101010101"/>
            </a:endParaRPr>
          </a:p>
        </p:txBody>
      </p:sp>
      <p:sp>
        <p:nvSpPr>
          <p:cNvPr id="14" name="TextBox 62">
            <a:extLst>
              <a:ext uri="{FF2B5EF4-FFF2-40B4-BE49-F238E27FC236}">
                <a16:creationId xmlns:a16="http://schemas.microsoft.com/office/drawing/2014/main" id="{616C833F-6D72-4C74-8861-50BFE9DFEEEB}"/>
              </a:ext>
            </a:extLst>
          </p:cNvPr>
          <p:cNvSpPr txBox="1"/>
          <p:nvPr/>
        </p:nvSpPr>
        <p:spPr>
          <a:xfrm>
            <a:off x="7104708" y="3633752"/>
            <a:ext cx="2996505" cy="823454"/>
          </a:xfrm>
          <a:prstGeom prst="rect">
            <a:avLst/>
          </a:prstGeom>
          <a:noFill/>
        </p:spPr>
        <p:txBody>
          <a:bodyPr wrap="square" lIns="83969" tIns="41985" rIns="83969" bIns="41985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한국건설자원협회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 Bold" panose="020B0600000101010101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수행거리측정시스템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구축및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 운영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 Bold" panose="020B0600000101010101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(18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~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현재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 Bold" panose="020B0600000101010101"/>
              </a:rPr>
              <a:t>)</a:t>
            </a:r>
            <a:endParaRPr lang="en-US" altLang="ko-KR" sz="16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 Bold" panose="020B0600000101010101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74" y="4490641"/>
            <a:ext cx="2686406" cy="12146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80" y="5761502"/>
            <a:ext cx="1600485" cy="12735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5" y="5761502"/>
            <a:ext cx="1082853" cy="103402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66502" y="4311926"/>
            <a:ext cx="4387032" cy="2504046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195912" y="4470977"/>
            <a:ext cx="2725268" cy="257175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2157ED-ED85-C108-8346-F4C624265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12" y="4310576"/>
            <a:ext cx="4350521" cy="27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23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94847" y="381828"/>
            <a:ext cx="7491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추가제안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6220"/>
            <a:ext cx="10691813" cy="75596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934715" y="3660625"/>
            <a:ext cx="2590800" cy="0"/>
          </a:xfrm>
          <a:custGeom>
            <a:avLst/>
            <a:gdLst>
              <a:gd name="connsiteX0" fmla="*/ 2590800 w 2590800"/>
              <a:gd name="connsiteY0" fmla="*/ 0 h 0"/>
              <a:gd name="connsiteX1" fmla="*/ 0 w 2590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0800">
                <a:moveTo>
                  <a:pt x="2590800" y="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3212509" y="883428"/>
            <a:ext cx="45719" cy="2474489"/>
          </a:xfrm>
          <a:custGeom>
            <a:avLst/>
            <a:gdLst>
              <a:gd name="connsiteX0" fmla="*/ 137160 w 137160"/>
              <a:gd name="connsiteY0" fmla="*/ 2255520 h 2255520"/>
              <a:gd name="connsiteX1" fmla="*/ 137160 w 137160"/>
              <a:gd name="connsiteY1" fmla="*/ 0 h 2255520"/>
              <a:gd name="connsiteX2" fmla="*/ 0 w 137160"/>
              <a:gd name="connsiteY2" fmla="*/ 0 h 2255520"/>
              <a:gd name="connsiteX3" fmla="*/ 76200 w 137160"/>
              <a:gd name="connsiteY3" fmla="*/ 137160 h 22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2255520">
                <a:moveTo>
                  <a:pt x="137160" y="2255520"/>
                </a:moveTo>
                <a:lnTo>
                  <a:pt x="137160" y="0"/>
                </a:lnTo>
                <a:lnTo>
                  <a:pt x="0" y="0"/>
                </a:lnTo>
                <a:lnTo>
                  <a:pt x="76200" y="137160"/>
                </a:ln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53623" y="1845180"/>
            <a:ext cx="77966" cy="77966"/>
          </a:xfrm>
          <a:prstGeom prst="ellipse">
            <a:avLst/>
          </a:prstGeom>
          <a:solidFill>
            <a:srgbClr val="2DD7FF"/>
          </a:solidFill>
          <a:ln>
            <a:solidFill>
              <a:srgbClr val="2D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498595" y="1814241"/>
            <a:ext cx="1706880" cy="1661160"/>
          </a:xfrm>
          <a:custGeom>
            <a:avLst/>
            <a:gdLst>
              <a:gd name="connsiteX0" fmla="*/ 2240280 w 2240280"/>
              <a:gd name="connsiteY0" fmla="*/ 1584960 h 1584960"/>
              <a:gd name="connsiteX1" fmla="*/ 0 w 2240280"/>
              <a:gd name="connsiteY1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0280" h="1584960">
                <a:moveTo>
                  <a:pt x="2240280" y="158496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68505" y="3036422"/>
            <a:ext cx="1224504" cy="1224504"/>
            <a:chOff x="343124" y="3093721"/>
            <a:chExt cx="1224504" cy="1224504"/>
          </a:xfrm>
        </p:grpSpPr>
        <p:sp>
          <p:nvSpPr>
            <p:cNvPr id="19" name="타원 18"/>
            <p:cNvSpPr/>
            <p:nvPr/>
          </p:nvSpPr>
          <p:spPr>
            <a:xfrm>
              <a:off x="343124" y="3093721"/>
              <a:ext cx="1224504" cy="1224504"/>
            </a:xfrm>
            <a:prstGeom prst="ellipse">
              <a:avLst/>
            </a:prstGeom>
            <a:gradFill>
              <a:gsLst>
                <a:gs pos="50000">
                  <a:schemeClr val="bg1"/>
                </a:gs>
                <a:gs pos="50000">
                  <a:schemeClr val="tx2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355600">
                <a:srgbClr val="2DD7FF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3785" y="3713060"/>
              <a:ext cx="8631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03091">
                <a:defRPr/>
              </a:pPr>
              <a:r>
                <a:rPr lang="en-US" altLang="ko-KR" b="1" dirty="0">
                  <a:gradFill>
                    <a:gsLst>
                      <a:gs pos="88435">
                        <a:srgbClr val="002060"/>
                      </a:gs>
                      <a:gs pos="63946">
                        <a:srgbClr val="002060"/>
                      </a:gs>
                    </a:gsLst>
                    <a:lin ang="8100000" scaled="1"/>
                  </a:gra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UI/UX</a:t>
              </a:r>
              <a:endParaRPr lang="ko-KR" altLang="en-US" b="1" dirty="0">
                <a:gradFill>
                  <a:gsLst>
                    <a:gs pos="88435">
                      <a:srgbClr val="002060"/>
                    </a:gs>
                    <a:gs pos="63946">
                      <a:srgbClr val="002060"/>
                    </a:gs>
                  </a:gsLst>
                  <a:lin ang="8100000" scaled="1"/>
                </a:gra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577911" y="514788"/>
            <a:ext cx="1224504" cy="1224504"/>
            <a:chOff x="1787476" y="2309639"/>
            <a:chExt cx="1224504" cy="1224504"/>
          </a:xfrm>
        </p:grpSpPr>
        <p:sp>
          <p:nvSpPr>
            <p:cNvPr id="22" name="타원 21"/>
            <p:cNvSpPr/>
            <p:nvPr/>
          </p:nvSpPr>
          <p:spPr>
            <a:xfrm>
              <a:off x="1787476" y="2309639"/>
              <a:ext cx="1224504" cy="1224504"/>
            </a:xfrm>
            <a:prstGeom prst="ellipse">
              <a:avLst/>
            </a:prstGeom>
            <a:gradFill>
              <a:gsLst>
                <a:gs pos="50000">
                  <a:schemeClr val="bg1"/>
                </a:gs>
                <a:gs pos="50000">
                  <a:schemeClr val="tx2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355600">
                <a:srgbClr val="2DD7FF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855347" y="2927525"/>
              <a:ext cx="10887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03091">
                <a:defRPr/>
              </a:pPr>
              <a:r>
                <a:rPr lang="ko-KR" altLang="en-US" b="1" dirty="0">
                  <a:gradFill>
                    <a:gsLst>
                      <a:gs pos="88435">
                        <a:srgbClr val="002060"/>
                      </a:gs>
                      <a:gs pos="63946">
                        <a:srgbClr val="002060"/>
                      </a:gs>
                    </a:gsLst>
                    <a:lin ang="8100000" scaled="1"/>
                  </a:gra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사업관리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47799" y="1279420"/>
            <a:ext cx="1224504" cy="1224504"/>
            <a:chOff x="2939604" y="1229519"/>
            <a:chExt cx="1224504" cy="1224504"/>
          </a:xfrm>
        </p:grpSpPr>
        <p:sp>
          <p:nvSpPr>
            <p:cNvPr id="25" name="타원 24"/>
            <p:cNvSpPr/>
            <p:nvPr/>
          </p:nvSpPr>
          <p:spPr>
            <a:xfrm>
              <a:off x="2939604" y="1229519"/>
              <a:ext cx="1224504" cy="1224504"/>
            </a:xfrm>
            <a:prstGeom prst="ellipse">
              <a:avLst/>
            </a:prstGeom>
            <a:gradFill>
              <a:gsLst>
                <a:gs pos="50000">
                  <a:schemeClr val="bg1"/>
                </a:gs>
                <a:gs pos="50000">
                  <a:schemeClr val="tx2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355600">
                <a:srgbClr val="2DD7FF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116866" y="1847630"/>
              <a:ext cx="8627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03091">
                <a:defRPr/>
              </a:pPr>
              <a:r>
                <a:rPr lang="ko-KR" altLang="en-US" b="1" dirty="0">
                  <a:gradFill>
                    <a:gsLst>
                      <a:gs pos="88435">
                        <a:srgbClr val="002060"/>
                      </a:gs>
                      <a:gs pos="63946">
                        <a:srgbClr val="002060"/>
                      </a:gs>
                    </a:gsLst>
                    <a:lin ang="8100000" scaled="1"/>
                  </a:gra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이해도</a:t>
              </a:r>
            </a:p>
          </p:txBody>
        </p:sp>
      </p:grpSp>
      <p:sp>
        <p:nvSpPr>
          <p:cNvPr id="27" name="자유형 26"/>
          <p:cNvSpPr/>
          <p:nvPr/>
        </p:nvSpPr>
        <p:spPr>
          <a:xfrm>
            <a:off x="1681475" y="3490641"/>
            <a:ext cx="1584960" cy="2179320"/>
          </a:xfrm>
          <a:custGeom>
            <a:avLst/>
            <a:gdLst>
              <a:gd name="connsiteX0" fmla="*/ 1584960 w 1584960"/>
              <a:gd name="connsiteY0" fmla="*/ 0 h 2179320"/>
              <a:gd name="connsiteX1" fmla="*/ 0 w 1584960"/>
              <a:gd name="connsiteY1" fmla="*/ 217932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4960" h="2179320">
                <a:moveTo>
                  <a:pt x="1584960" y="0"/>
                </a:moveTo>
                <a:lnTo>
                  <a:pt x="0" y="2179320"/>
                </a:ln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1094481" y="4870122"/>
            <a:ext cx="1224504" cy="1224504"/>
            <a:chOff x="1931492" y="3749799"/>
            <a:chExt cx="1224504" cy="1224504"/>
          </a:xfrm>
        </p:grpSpPr>
        <p:sp>
          <p:nvSpPr>
            <p:cNvPr id="105" name="타원 104"/>
            <p:cNvSpPr/>
            <p:nvPr/>
          </p:nvSpPr>
          <p:spPr>
            <a:xfrm>
              <a:off x="1931492" y="3749799"/>
              <a:ext cx="1224504" cy="1224504"/>
            </a:xfrm>
            <a:prstGeom prst="ellipse">
              <a:avLst/>
            </a:prstGeom>
            <a:gradFill>
              <a:gsLst>
                <a:gs pos="50000">
                  <a:schemeClr val="bg1"/>
                </a:gs>
                <a:gs pos="50000">
                  <a:schemeClr val="tx2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355600">
                <a:srgbClr val="2DD7FF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112377" y="4377602"/>
              <a:ext cx="8627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03091"/>
              <a:r>
                <a:rPr lang="ko-KR" altLang="en-US" b="1" dirty="0">
                  <a:gradFill>
                    <a:gsLst>
                      <a:gs pos="88435">
                        <a:srgbClr val="002060"/>
                      </a:gs>
                      <a:gs pos="63946">
                        <a:srgbClr val="002060"/>
                      </a:gs>
                    </a:gsLst>
                    <a:lin ang="8100000" scaled="1"/>
                  </a:gra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안정화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F1703D44-5FD4-47F6-9897-3263E87A0764}"/>
              </a:ext>
            </a:extLst>
          </p:cNvPr>
          <p:cNvSpPr txBox="1"/>
          <p:nvPr/>
        </p:nvSpPr>
        <p:spPr>
          <a:xfrm>
            <a:off x="2904373" y="669597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400"/>
              </a:spcAft>
            </a:pPr>
            <a:r>
              <a:rPr lang="en-US" altLang="ko-KR" sz="2400" spc="-300" dirty="0">
                <a:gradFill>
                  <a:gsLst>
                    <a:gs pos="81633">
                      <a:srgbClr val="2DD7FF"/>
                    </a:gs>
                    <a:gs pos="70000">
                      <a:srgbClr val="2DD7FF"/>
                    </a:gs>
                  </a:gsLst>
                  <a:lin ang="8400000" scaled="0"/>
                </a:gradFill>
                <a:latin typeface="다음_Regular" panose="02000603060000000000" pitchFamily="2" charset="-127"/>
                <a:ea typeface="다음_Regular" panose="02000603060000000000" pitchFamily="2" charset="-127"/>
              </a:rPr>
              <a:t>01</a:t>
            </a:r>
            <a:endParaRPr lang="ko-KR" altLang="en-US" sz="2400" spc="-300" dirty="0">
              <a:gradFill>
                <a:gsLst>
                  <a:gs pos="81633">
                    <a:srgbClr val="2DD7FF"/>
                  </a:gs>
                  <a:gs pos="70000">
                    <a:srgbClr val="2DD7FF"/>
                  </a:gs>
                </a:gsLst>
                <a:lin ang="8400000" scaled="0"/>
              </a:gra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1703D44-5FD4-47F6-9897-3263E87A0764}"/>
              </a:ext>
            </a:extLst>
          </p:cNvPr>
          <p:cNvSpPr txBox="1"/>
          <p:nvPr/>
        </p:nvSpPr>
        <p:spPr>
          <a:xfrm>
            <a:off x="1173901" y="1432068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400"/>
              </a:spcAft>
            </a:pPr>
            <a:r>
              <a:rPr lang="en-US" altLang="ko-KR" sz="2400" spc="-300" dirty="0">
                <a:gradFill>
                  <a:gsLst>
                    <a:gs pos="81633">
                      <a:srgbClr val="2DD7FF"/>
                    </a:gs>
                    <a:gs pos="70000">
                      <a:srgbClr val="2DD7FF"/>
                    </a:gs>
                  </a:gsLst>
                  <a:lin ang="8400000" scaled="0"/>
                </a:gradFill>
                <a:latin typeface="다음_Regular" panose="02000603060000000000" pitchFamily="2" charset="-127"/>
                <a:ea typeface="다음_Regular" panose="02000603060000000000" pitchFamily="2" charset="-127"/>
              </a:rPr>
              <a:t>02</a:t>
            </a:r>
            <a:endParaRPr lang="ko-KR" altLang="en-US" sz="2400" spc="-300" dirty="0">
              <a:gradFill>
                <a:gsLst>
                  <a:gs pos="81633">
                    <a:srgbClr val="2DD7FF"/>
                  </a:gs>
                  <a:gs pos="70000">
                    <a:srgbClr val="2DD7FF"/>
                  </a:gs>
                </a:gsLst>
                <a:lin ang="8400000" scaled="0"/>
              </a:gra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703D44-5FD4-47F6-9897-3263E87A0764}"/>
              </a:ext>
            </a:extLst>
          </p:cNvPr>
          <p:cNvSpPr txBox="1"/>
          <p:nvPr/>
        </p:nvSpPr>
        <p:spPr>
          <a:xfrm>
            <a:off x="808897" y="3190767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400"/>
              </a:spcAft>
            </a:pPr>
            <a:r>
              <a:rPr lang="en-US" altLang="ko-KR" sz="2400" spc="-300" dirty="0">
                <a:gradFill>
                  <a:gsLst>
                    <a:gs pos="81633">
                      <a:srgbClr val="2DD7FF"/>
                    </a:gs>
                    <a:gs pos="70000">
                      <a:srgbClr val="2DD7FF"/>
                    </a:gs>
                  </a:gsLst>
                  <a:lin ang="8400000" scaled="0"/>
                </a:gradFill>
                <a:latin typeface="다음_Regular" panose="02000603060000000000" pitchFamily="2" charset="-127"/>
                <a:ea typeface="다음_Regular" panose="02000603060000000000" pitchFamily="2" charset="-127"/>
              </a:rPr>
              <a:t>03</a:t>
            </a:r>
            <a:endParaRPr lang="ko-KR" altLang="en-US" sz="2400" spc="-300" dirty="0">
              <a:gradFill>
                <a:gsLst>
                  <a:gs pos="81633">
                    <a:srgbClr val="2DD7FF"/>
                  </a:gs>
                  <a:gs pos="70000">
                    <a:srgbClr val="2DD7FF"/>
                  </a:gs>
                </a:gsLst>
                <a:lin ang="8400000" scaled="0"/>
              </a:gra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1703D44-5FD4-47F6-9897-3263E87A0764}"/>
              </a:ext>
            </a:extLst>
          </p:cNvPr>
          <p:cNvSpPr txBox="1"/>
          <p:nvPr/>
        </p:nvSpPr>
        <p:spPr>
          <a:xfrm>
            <a:off x="1448071" y="5025319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400"/>
              </a:spcAft>
            </a:pPr>
            <a:r>
              <a:rPr lang="en-US" altLang="ko-KR" sz="2400" spc="-300" dirty="0">
                <a:gradFill>
                  <a:gsLst>
                    <a:gs pos="81633">
                      <a:srgbClr val="2DD7FF"/>
                    </a:gs>
                    <a:gs pos="70000">
                      <a:srgbClr val="2DD7FF"/>
                    </a:gs>
                  </a:gsLst>
                  <a:lin ang="8400000" scaled="0"/>
                </a:gradFill>
                <a:latin typeface="다음_Regular" panose="02000603060000000000" pitchFamily="2" charset="-127"/>
                <a:ea typeface="다음_Regular" panose="02000603060000000000" pitchFamily="2" charset="-127"/>
              </a:rPr>
              <a:t>04</a:t>
            </a:r>
            <a:endParaRPr lang="ko-KR" altLang="en-US" sz="2400" spc="-300" dirty="0">
              <a:gradFill>
                <a:gsLst>
                  <a:gs pos="81633">
                    <a:srgbClr val="2DD7FF"/>
                  </a:gs>
                  <a:gs pos="70000">
                    <a:srgbClr val="2DD7FF"/>
                  </a:gs>
                </a:gsLst>
                <a:lin ang="8400000" scaled="0"/>
              </a:gra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13" name="자유형 112"/>
          <p:cNvSpPr/>
          <p:nvPr/>
        </p:nvSpPr>
        <p:spPr>
          <a:xfrm>
            <a:off x="3212509" y="3931428"/>
            <a:ext cx="45719" cy="2474489"/>
          </a:xfrm>
          <a:custGeom>
            <a:avLst/>
            <a:gdLst>
              <a:gd name="connsiteX0" fmla="*/ 137160 w 137160"/>
              <a:gd name="connsiteY0" fmla="*/ 2255520 h 2255520"/>
              <a:gd name="connsiteX1" fmla="*/ 137160 w 137160"/>
              <a:gd name="connsiteY1" fmla="*/ 0 h 2255520"/>
              <a:gd name="connsiteX2" fmla="*/ 0 w 137160"/>
              <a:gd name="connsiteY2" fmla="*/ 0 h 2255520"/>
              <a:gd name="connsiteX3" fmla="*/ 76200 w 137160"/>
              <a:gd name="connsiteY3" fmla="*/ 137160 h 22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" h="2255520">
                <a:moveTo>
                  <a:pt x="137160" y="2255520"/>
                </a:moveTo>
                <a:lnTo>
                  <a:pt x="137160" y="0"/>
                </a:lnTo>
                <a:lnTo>
                  <a:pt x="0" y="0"/>
                </a:lnTo>
                <a:lnTo>
                  <a:pt x="76200" y="137160"/>
                </a:ln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28" name="Picture 5" descr="C:\Users\Administrator\Desktop\ti143a1310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62" y="2214136"/>
            <a:ext cx="3240360" cy="35797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그룹 117"/>
          <p:cNvGrpSpPr/>
          <p:nvPr/>
        </p:nvGrpSpPr>
        <p:grpSpPr>
          <a:xfrm>
            <a:off x="2652551" y="5882999"/>
            <a:ext cx="1224504" cy="1224504"/>
            <a:chOff x="1787476" y="2309639"/>
            <a:chExt cx="1224504" cy="1224504"/>
          </a:xfrm>
        </p:grpSpPr>
        <p:sp>
          <p:nvSpPr>
            <p:cNvPr id="119" name="타원 118"/>
            <p:cNvSpPr/>
            <p:nvPr/>
          </p:nvSpPr>
          <p:spPr>
            <a:xfrm>
              <a:off x="1787476" y="2309639"/>
              <a:ext cx="1224504" cy="1224504"/>
            </a:xfrm>
            <a:prstGeom prst="ellipse">
              <a:avLst/>
            </a:prstGeom>
            <a:gradFill>
              <a:gsLst>
                <a:gs pos="50000">
                  <a:schemeClr val="bg1"/>
                </a:gs>
                <a:gs pos="50000">
                  <a:schemeClr val="tx2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355600">
                <a:srgbClr val="2DD7FF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1855348" y="2927525"/>
              <a:ext cx="10887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03091"/>
              <a:r>
                <a:rPr lang="ko-KR" altLang="en-US" b="1">
                  <a:gradFill>
                    <a:gsLst>
                      <a:gs pos="88435">
                        <a:srgbClr val="002060"/>
                      </a:gs>
                      <a:gs pos="63946">
                        <a:srgbClr val="002060"/>
                      </a:gs>
                    </a:gsLst>
                    <a:lin ang="8100000" scaled="1"/>
                  </a:gra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추가제안</a:t>
              </a:r>
              <a:endParaRPr lang="ko-KR" altLang="en-US" b="1" dirty="0">
                <a:gradFill>
                  <a:gsLst>
                    <a:gs pos="88435">
                      <a:srgbClr val="002060"/>
                    </a:gs>
                    <a:gs pos="63946">
                      <a:srgbClr val="002060"/>
                    </a:gs>
                  </a:gsLst>
                  <a:lin ang="8100000" scaled="1"/>
                </a:gra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F1703D44-5FD4-47F6-9897-3263E87A0764}"/>
              </a:ext>
            </a:extLst>
          </p:cNvPr>
          <p:cNvSpPr txBox="1"/>
          <p:nvPr/>
        </p:nvSpPr>
        <p:spPr>
          <a:xfrm>
            <a:off x="2979013" y="6031584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400"/>
              </a:spcAft>
            </a:pPr>
            <a:r>
              <a:rPr lang="en-US" altLang="ko-KR" sz="2400" spc="-300">
                <a:gradFill>
                  <a:gsLst>
                    <a:gs pos="81633">
                      <a:srgbClr val="2DD7FF"/>
                    </a:gs>
                    <a:gs pos="70000">
                      <a:srgbClr val="2DD7FF"/>
                    </a:gs>
                  </a:gsLst>
                  <a:lin ang="8400000" scaled="0"/>
                </a:gradFill>
                <a:latin typeface="다음_Regular" panose="02000603060000000000" pitchFamily="2" charset="-127"/>
                <a:ea typeface="다음_Regular" panose="02000603060000000000" pitchFamily="2" charset="-127"/>
              </a:rPr>
              <a:t>05</a:t>
            </a:r>
            <a:endParaRPr lang="ko-KR" altLang="en-US" sz="2400" spc="-300" dirty="0">
              <a:gradFill>
                <a:gsLst>
                  <a:gs pos="81633">
                    <a:srgbClr val="2DD7FF"/>
                  </a:gs>
                  <a:gs pos="70000">
                    <a:srgbClr val="2DD7FF"/>
                  </a:gs>
                </a:gsLst>
                <a:lin ang="8400000" scaled="0"/>
              </a:gra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2" name="사다리꼴 41"/>
          <p:cNvSpPr/>
          <p:nvPr/>
        </p:nvSpPr>
        <p:spPr>
          <a:xfrm rot="10800000" flipH="1" flipV="1">
            <a:off x="4690390" y="580941"/>
            <a:ext cx="2703407" cy="600589"/>
          </a:xfrm>
          <a:prstGeom prst="trapezoid">
            <a:avLst>
              <a:gd name="adj" fmla="val 5652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9C3C4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987414" y="428650"/>
            <a:ext cx="5477194" cy="729593"/>
            <a:chOff x="5521960" y="467469"/>
            <a:chExt cx="5543844" cy="729593"/>
          </a:xfrm>
        </p:grpSpPr>
        <p:sp>
          <p:nvSpPr>
            <p:cNvPr id="44" name="모서리가 둥근 직사각형 43"/>
            <p:cNvSpPr/>
            <p:nvPr/>
          </p:nvSpPr>
          <p:spPr>
            <a:xfrm rot="10800000" flipH="1" flipV="1">
              <a:off x="5521960" y="467469"/>
              <a:ext cx="1424908" cy="60337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9C3C4"/>
                </a:solidFill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6098190" y="467469"/>
              <a:ext cx="4967614" cy="729593"/>
              <a:chOff x="6098193" y="467469"/>
              <a:chExt cx="952851" cy="729593"/>
            </a:xfrm>
          </p:grpSpPr>
          <p:sp>
            <p:nvSpPr>
              <p:cNvPr id="46" name="사다리꼴 45"/>
              <p:cNvSpPr/>
              <p:nvPr/>
            </p:nvSpPr>
            <p:spPr>
              <a:xfrm rot="10800000" flipH="1" flipV="1">
                <a:off x="6405551" y="512197"/>
                <a:ext cx="574369" cy="684865"/>
              </a:xfrm>
              <a:prstGeom prst="trapezoid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9C3C4"/>
                  </a:solidFill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 rot="10800000" flipH="1" flipV="1">
                <a:off x="6098193" y="467469"/>
                <a:ext cx="952851" cy="603370"/>
              </a:xfrm>
              <a:prstGeom prst="round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9C3C4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B764697-ED4A-4113-AB7D-37EAD75E0EAE}"/>
              </a:ext>
            </a:extLst>
          </p:cNvPr>
          <p:cNvSpPr txBox="1"/>
          <p:nvPr/>
        </p:nvSpPr>
        <p:spPr>
          <a:xfrm>
            <a:off x="4292895" y="459130"/>
            <a:ext cx="64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gradFill>
                  <a:gsLst>
                    <a:gs pos="84354">
                      <a:srgbClr val="F9F965"/>
                    </a:gs>
                    <a:gs pos="61905">
                      <a:srgbClr val="F9F965"/>
                    </a:gs>
                  </a:gsLst>
                  <a:lin ang="5400000" scaled="1"/>
                </a:gradFill>
                <a:latin typeface="다음_SemiBold" panose="02000700060000000000" pitchFamily="2" charset="-127"/>
                <a:ea typeface="다음_SemiBold" panose="02000700060000000000" pitchFamily="2" charset="-127"/>
              </a:rPr>
              <a:t>01</a:t>
            </a:r>
            <a:endParaRPr lang="ko-KR" altLang="en-US" sz="2800" b="1" dirty="0">
              <a:gradFill>
                <a:gsLst>
                  <a:gs pos="84354">
                    <a:srgbClr val="F9F965"/>
                  </a:gs>
                  <a:gs pos="61905">
                    <a:srgbClr val="F9F965"/>
                  </a:gs>
                </a:gsLst>
                <a:lin ang="5400000" scaled="1"/>
              </a:gra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5161649" y="588162"/>
            <a:ext cx="543903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contourClr>
                <a:schemeClr val="bg1"/>
              </a:contourClr>
            </a:sp3d>
          </a:bodyPr>
          <a:lstStyle/>
          <a:p>
            <a:pPr lvl="0" defTabSz="924120" latinLnBrk="0">
              <a:defRPr/>
            </a:pP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다양한 대형 공공 </a:t>
            </a:r>
            <a:r>
              <a:rPr lang="en-US" altLang="ko-KR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SI</a:t>
            </a: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사업을 안정적으로 수행하였습니다</a:t>
            </a:r>
            <a:r>
              <a:rPr lang="en-US" altLang="ko-KR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385808" y="945652"/>
            <a:ext cx="6399525" cy="607171"/>
            <a:chOff x="4254137" y="2681651"/>
            <a:chExt cx="6601994" cy="607171"/>
          </a:xfrm>
        </p:grpSpPr>
        <p:sp>
          <p:nvSpPr>
            <p:cNvPr id="41" name="직사각형 40"/>
            <p:cNvSpPr/>
            <p:nvPr/>
          </p:nvSpPr>
          <p:spPr>
            <a:xfrm>
              <a:off x="4254137" y="2874223"/>
              <a:ext cx="6437715" cy="414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4254326" y="2681651"/>
              <a:ext cx="6601805" cy="4893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4539482" y="1085823"/>
            <a:ext cx="5913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1037431" latinLnBrk="0">
              <a:defRPr/>
            </a:pP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제안사가 보유하고 있는 </a:t>
            </a: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위치기반서비스관련 </a:t>
            </a:r>
            <a:r>
              <a:rPr lang="en-US" altLang="ko-KR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SI</a:t>
            </a: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구축사업의 노하우 적용</a:t>
            </a:r>
          </a:p>
        </p:txBody>
      </p:sp>
      <p:grpSp>
        <p:nvGrpSpPr>
          <p:cNvPr id="127" name="그룹 126"/>
          <p:cNvGrpSpPr/>
          <p:nvPr/>
        </p:nvGrpSpPr>
        <p:grpSpPr>
          <a:xfrm>
            <a:off x="4690390" y="1710054"/>
            <a:ext cx="5774215" cy="752880"/>
            <a:chOff x="5221322" y="467469"/>
            <a:chExt cx="5844479" cy="752880"/>
          </a:xfrm>
        </p:grpSpPr>
        <p:sp>
          <p:nvSpPr>
            <p:cNvPr id="134" name="사다리꼴 133"/>
            <p:cNvSpPr/>
            <p:nvPr/>
          </p:nvSpPr>
          <p:spPr>
            <a:xfrm rot="10800000" flipH="1" flipV="1">
              <a:off x="5221322" y="619760"/>
              <a:ext cx="2736304" cy="600589"/>
            </a:xfrm>
            <a:prstGeom prst="trapezoid">
              <a:avLst>
                <a:gd name="adj" fmla="val 5652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9C3C4"/>
                </a:solidFill>
              </a:endParaRPr>
            </a:p>
          </p:txBody>
        </p:sp>
        <p:grpSp>
          <p:nvGrpSpPr>
            <p:cNvPr id="135" name="그룹 134"/>
            <p:cNvGrpSpPr/>
            <p:nvPr/>
          </p:nvGrpSpPr>
          <p:grpSpPr>
            <a:xfrm>
              <a:off x="5521960" y="467469"/>
              <a:ext cx="5543841" cy="729593"/>
              <a:chOff x="5521960" y="467469"/>
              <a:chExt cx="5543841" cy="729593"/>
            </a:xfrm>
          </p:grpSpPr>
          <p:sp>
            <p:nvSpPr>
              <p:cNvPr id="136" name="모서리가 둥근 직사각형 135"/>
              <p:cNvSpPr/>
              <p:nvPr/>
            </p:nvSpPr>
            <p:spPr>
              <a:xfrm rot="10800000" flipH="1" flipV="1">
                <a:off x="5521960" y="467469"/>
                <a:ext cx="1424908" cy="60337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9C3C4"/>
                  </a:solidFill>
                </a:endParaRPr>
              </a:p>
            </p:txBody>
          </p:sp>
          <p:grpSp>
            <p:nvGrpSpPr>
              <p:cNvPr id="137" name="그룹 136"/>
              <p:cNvGrpSpPr/>
              <p:nvPr/>
            </p:nvGrpSpPr>
            <p:grpSpPr>
              <a:xfrm>
                <a:off x="6098192" y="467469"/>
                <a:ext cx="4967609" cy="729593"/>
                <a:chOff x="6098193" y="467469"/>
                <a:chExt cx="952850" cy="729593"/>
              </a:xfrm>
            </p:grpSpPr>
            <p:sp>
              <p:nvSpPr>
                <p:cNvPr id="138" name="사다리꼴 137"/>
                <p:cNvSpPr/>
                <p:nvPr/>
              </p:nvSpPr>
              <p:spPr>
                <a:xfrm rot="10800000" flipH="1" flipV="1">
                  <a:off x="6405551" y="512197"/>
                  <a:ext cx="574369" cy="684865"/>
                </a:xfrm>
                <a:prstGeom prst="trapezoid">
                  <a:avLst>
                    <a:gd name="adj" fmla="val 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9C3C4"/>
                    </a:solidFill>
                  </a:endParaRPr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 rot="10800000" flipH="1" flipV="1">
                  <a:off x="6098193" y="467469"/>
                  <a:ext cx="952850" cy="60337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9C3C4"/>
                    </a:solidFill>
                  </a:endParaRPr>
                </a:p>
              </p:txBody>
            </p:sp>
          </p:grp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7B764697-ED4A-4113-AB7D-37EAD75E0EAE}"/>
              </a:ext>
            </a:extLst>
          </p:cNvPr>
          <p:cNvSpPr txBox="1"/>
          <p:nvPr/>
        </p:nvSpPr>
        <p:spPr>
          <a:xfrm>
            <a:off x="4285085" y="1740534"/>
            <a:ext cx="649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>
                <a:gradFill>
                  <a:gsLst>
                    <a:gs pos="84354">
                      <a:srgbClr val="F9F965"/>
                    </a:gs>
                    <a:gs pos="61905">
                      <a:srgbClr val="F9F965"/>
                    </a:gs>
                  </a:gsLst>
                  <a:lin ang="5400000" scaled="1"/>
                </a:gradFill>
                <a:latin typeface="다음_SemiBold" panose="02000700060000000000" pitchFamily="2" charset="-127"/>
                <a:ea typeface="다음_SemiBold" panose="02000700060000000000" pitchFamily="2" charset="-127"/>
              </a:rPr>
              <a:t>02</a:t>
            </a:r>
            <a:endParaRPr lang="ko-KR" altLang="en-US" sz="2800" b="1" dirty="0">
              <a:gradFill>
                <a:gsLst>
                  <a:gs pos="84354">
                    <a:srgbClr val="F9F965"/>
                  </a:gs>
                  <a:gs pos="61905">
                    <a:srgbClr val="F9F965"/>
                  </a:gs>
                </a:gsLst>
                <a:lin ang="5400000" scaled="1"/>
              </a:gra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161649" y="1869566"/>
            <a:ext cx="493342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contourClr>
                <a:schemeClr val="bg1"/>
              </a:contourClr>
            </a:sp3d>
          </a:bodyPr>
          <a:lstStyle/>
          <a:p>
            <a:pPr lvl="0" defTabSz="924120" latinLnBrk="0">
              <a:defRPr/>
            </a:pP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인천시관내 유관기관 사업 경험을 가지고 있습니다</a:t>
            </a:r>
            <a:r>
              <a:rPr lang="en-US" altLang="ko-KR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0" name="그룹 129"/>
          <p:cNvGrpSpPr/>
          <p:nvPr/>
        </p:nvGrpSpPr>
        <p:grpSpPr>
          <a:xfrm>
            <a:off x="4385809" y="2227056"/>
            <a:ext cx="6382476" cy="607171"/>
            <a:chOff x="4254137" y="2681651"/>
            <a:chExt cx="7173996" cy="607171"/>
          </a:xfrm>
        </p:grpSpPr>
        <p:sp>
          <p:nvSpPr>
            <p:cNvPr id="132" name="직사각형 131"/>
            <p:cNvSpPr/>
            <p:nvPr/>
          </p:nvSpPr>
          <p:spPr>
            <a:xfrm>
              <a:off x="4254137" y="2874223"/>
              <a:ext cx="7088040" cy="414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4254326" y="2681651"/>
              <a:ext cx="7173807" cy="4893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539482" y="2361083"/>
            <a:ext cx="5207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37431" latinLnBrk="0">
              <a:defRPr/>
            </a:pPr>
            <a:r>
              <a:rPr lang="en-US" altLang="ko-KR" sz="16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</a:t>
            </a:r>
            <a:r>
              <a:rPr lang="en-US" altLang="ko-KR" sz="16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spc="-140" dirty="0" err="1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버츄얼드림은</a:t>
            </a:r>
            <a:r>
              <a:rPr lang="ko-KR" altLang="en-US" sz="16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40" dirty="0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사업과 유사한 사업 다수 참여경험 보유</a:t>
            </a:r>
          </a:p>
        </p:txBody>
      </p:sp>
      <p:grpSp>
        <p:nvGrpSpPr>
          <p:cNvPr id="143" name="그룹 142"/>
          <p:cNvGrpSpPr/>
          <p:nvPr/>
        </p:nvGrpSpPr>
        <p:grpSpPr>
          <a:xfrm>
            <a:off x="4690390" y="2997679"/>
            <a:ext cx="5773843" cy="752880"/>
            <a:chOff x="5221322" y="467469"/>
            <a:chExt cx="5844102" cy="752880"/>
          </a:xfrm>
        </p:grpSpPr>
        <p:sp>
          <p:nvSpPr>
            <p:cNvPr id="150" name="사다리꼴 149"/>
            <p:cNvSpPr/>
            <p:nvPr/>
          </p:nvSpPr>
          <p:spPr>
            <a:xfrm rot="10800000" flipH="1" flipV="1">
              <a:off x="5221322" y="619760"/>
              <a:ext cx="2736304" cy="600589"/>
            </a:xfrm>
            <a:prstGeom prst="trapezoid">
              <a:avLst>
                <a:gd name="adj" fmla="val 5652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9C3C4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>
              <a:off x="5521960" y="467469"/>
              <a:ext cx="5543464" cy="729593"/>
              <a:chOff x="5521960" y="467469"/>
              <a:chExt cx="5543464" cy="729593"/>
            </a:xfrm>
          </p:grpSpPr>
          <p:sp>
            <p:nvSpPr>
              <p:cNvPr id="152" name="모서리가 둥근 직사각형 151"/>
              <p:cNvSpPr/>
              <p:nvPr/>
            </p:nvSpPr>
            <p:spPr>
              <a:xfrm rot="10800000" flipH="1" flipV="1">
                <a:off x="5521960" y="467469"/>
                <a:ext cx="1424908" cy="60337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9C3C4"/>
                  </a:solidFill>
                </a:endParaRPr>
              </a:p>
            </p:txBody>
          </p:sp>
          <p:grpSp>
            <p:nvGrpSpPr>
              <p:cNvPr id="153" name="그룹 152"/>
              <p:cNvGrpSpPr/>
              <p:nvPr/>
            </p:nvGrpSpPr>
            <p:grpSpPr>
              <a:xfrm>
                <a:off x="6098195" y="467469"/>
                <a:ext cx="4967229" cy="729593"/>
                <a:chOff x="6098193" y="467469"/>
                <a:chExt cx="952777" cy="729593"/>
              </a:xfrm>
            </p:grpSpPr>
            <p:sp>
              <p:nvSpPr>
                <p:cNvPr id="154" name="사다리꼴 153"/>
                <p:cNvSpPr/>
                <p:nvPr/>
              </p:nvSpPr>
              <p:spPr>
                <a:xfrm rot="10800000" flipH="1" flipV="1">
                  <a:off x="6405551" y="512197"/>
                  <a:ext cx="574369" cy="684865"/>
                </a:xfrm>
                <a:prstGeom prst="trapezoid">
                  <a:avLst>
                    <a:gd name="adj" fmla="val 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9C3C4"/>
                    </a:solidFill>
                  </a:endParaRPr>
                </a:p>
              </p:txBody>
            </p:sp>
            <p:sp>
              <p:nvSpPr>
                <p:cNvPr id="155" name="모서리가 둥근 직사각형 154"/>
                <p:cNvSpPr/>
                <p:nvPr/>
              </p:nvSpPr>
              <p:spPr>
                <a:xfrm rot="10800000" flipH="1" flipV="1">
                  <a:off x="6098193" y="467469"/>
                  <a:ext cx="952777" cy="60337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9C3C4"/>
                    </a:solidFill>
                  </a:endParaRPr>
                </a:p>
              </p:txBody>
            </p:sp>
          </p:grp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7B764697-ED4A-4113-AB7D-37EAD75E0EAE}"/>
              </a:ext>
            </a:extLst>
          </p:cNvPr>
          <p:cNvSpPr txBox="1"/>
          <p:nvPr/>
        </p:nvSpPr>
        <p:spPr>
          <a:xfrm>
            <a:off x="4285085" y="3028159"/>
            <a:ext cx="649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>
                <a:gradFill>
                  <a:gsLst>
                    <a:gs pos="84354">
                      <a:srgbClr val="F9F965"/>
                    </a:gs>
                    <a:gs pos="61905">
                      <a:srgbClr val="F9F965"/>
                    </a:gs>
                  </a:gsLst>
                  <a:lin ang="5400000" scaled="1"/>
                </a:gradFill>
                <a:latin typeface="다음_SemiBold" panose="02000700060000000000" pitchFamily="2" charset="-127"/>
                <a:ea typeface="다음_SemiBold" panose="02000700060000000000" pitchFamily="2" charset="-127"/>
              </a:rPr>
              <a:t>03</a:t>
            </a:r>
            <a:endParaRPr lang="ko-KR" altLang="en-US" sz="2800" b="1" dirty="0">
              <a:gradFill>
                <a:gsLst>
                  <a:gs pos="84354">
                    <a:srgbClr val="F9F965"/>
                  </a:gs>
                  <a:gs pos="61905">
                    <a:srgbClr val="F9F965"/>
                  </a:gs>
                </a:gsLst>
                <a:lin ang="5400000" scaled="1"/>
              </a:gra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5192250" y="3157191"/>
            <a:ext cx="477533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contourClr>
                <a:schemeClr val="bg1"/>
              </a:contourClr>
            </a:sp3d>
          </a:bodyPr>
          <a:lstStyle/>
          <a:p>
            <a:pPr lvl="0" defTabSz="1037431" latinLnBrk="0">
              <a:defRPr/>
            </a:pP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시스템 설계에 대한 사용성 검증이 필요합니다</a:t>
            </a:r>
            <a:r>
              <a:rPr lang="en-US" altLang="ko-KR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4385809" y="3514681"/>
            <a:ext cx="6462788" cy="607171"/>
            <a:chOff x="4254137" y="2681651"/>
            <a:chExt cx="7264268" cy="607171"/>
          </a:xfrm>
        </p:grpSpPr>
        <p:sp>
          <p:nvSpPr>
            <p:cNvPr id="148" name="직사각형 147"/>
            <p:cNvSpPr/>
            <p:nvPr/>
          </p:nvSpPr>
          <p:spPr>
            <a:xfrm>
              <a:off x="4254137" y="2874223"/>
              <a:ext cx="7088040" cy="414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4254326" y="2681651"/>
              <a:ext cx="7264079" cy="4893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4539482" y="3648708"/>
            <a:ext cx="6101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 따른 </a:t>
            </a:r>
            <a:r>
              <a:rPr lang="ko-KR" altLang="en-US" sz="1600" spc="-140" dirty="0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유형별 맞춤형 서비스 구축을 위한 설문 만족도조사</a:t>
            </a:r>
            <a:r>
              <a:rPr lang="en-US" altLang="ko-KR" sz="1600" spc="-140" dirty="0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40" dirty="0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</a:t>
            </a:r>
          </a:p>
        </p:txBody>
      </p:sp>
      <p:grpSp>
        <p:nvGrpSpPr>
          <p:cNvPr id="159" name="그룹 158"/>
          <p:cNvGrpSpPr/>
          <p:nvPr/>
        </p:nvGrpSpPr>
        <p:grpSpPr>
          <a:xfrm>
            <a:off x="4690390" y="4303965"/>
            <a:ext cx="5773843" cy="752880"/>
            <a:chOff x="5221322" y="467469"/>
            <a:chExt cx="5844102" cy="752880"/>
          </a:xfrm>
        </p:grpSpPr>
        <p:sp>
          <p:nvSpPr>
            <p:cNvPr id="166" name="사다리꼴 165"/>
            <p:cNvSpPr/>
            <p:nvPr/>
          </p:nvSpPr>
          <p:spPr>
            <a:xfrm rot="10800000" flipH="1" flipV="1">
              <a:off x="5221322" y="619760"/>
              <a:ext cx="2736304" cy="600589"/>
            </a:xfrm>
            <a:prstGeom prst="trapezoid">
              <a:avLst>
                <a:gd name="adj" fmla="val 5652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9C3C4"/>
                </a:solidFill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5521960" y="467469"/>
              <a:ext cx="5543464" cy="729593"/>
              <a:chOff x="5521960" y="467469"/>
              <a:chExt cx="5543464" cy="729593"/>
            </a:xfrm>
          </p:grpSpPr>
          <p:sp>
            <p:nvSpPr>
              <p:cNvPr id="168" name="모서리가 둥근 직사각형 167"/>
              <p:cNvSpPr/>
              <p:nvPr/>
            </p:nvSpPr>
            <p:spPr>
              <a:xfrm rot="10800000" flipH="1" flipV="1">
                <a:off x="5521960" y="467469"/>
                <a:ext cx="1424908" cy="60337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9C3C4"/>
                  </a:solidFill>
                </a:endParaRPr>
              </a:p>
            </p:txBody>
          </p:sp>
          <p:grpSp>
            <p:nvGrpSpPr>
              <p:cNvPr id="169" name="그룹 168"/>
              <p:cNvGrpSpPr/>
              <p:nvPr/>
            </p:nvGrpSpPr>
            <p:grpSpPr>
              <a:xfrm>
                <a:off x="6098195" y="467469"/>
                <a:ext cx="4967229" cy="729593"/>
                <a:chOff x="6098193" y="467469"/>
                <a:chExt cx="952777" cy="729593"/>
              </a:xfrm>
            </p:grpSpPr>
            <p:sp>
              <p:nvSpPr>
                <p:cNvPr id="170" name="사다리꼴 169"/>
                <p:cNvSpPr/>
                <p:nvPr/>
              </p:nvSpPr>
              <p:spPr>
                <a:xfrm rot="10800000" flipH="1" flipV="1">
                  <a:off x="6405551" y="512197"/>
                  <a:ext cx="574369" cy="684865"/>
                </a:xfrm>
                <a:prstGeom prst="trapezoid">
                  <a:avLst>
                    <a:gd name="adj" fmla="val 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9C3C4"/>
                    </a:solidFill>
                  </a:endParaRPr>
                </a:p>
              </p:txBody>
            </p:sp>
            <p:sp>
              <p:nvSpPr>
                <p:cNvPr id="171" name="모서리가 둥근 직사각형 170"/>
                <p:cNvSpPr/>
                <p:nvPr/>
              </p:nvSpPr>
              <p:spPr>
                <a:xfrm rot="10800000" flipH="1" flipV="1">
                  <a:off x="6098193" y="467469"/>
                  <a:ext cx="952777" cy="60337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F9C3C4"/>
                    </a:solidFill>
                  </a:endParaRPr>
                </a:p>
              </p:txBody>
            </p:sp>
          </p:grpSp>
        </p:grp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7B764697-ED4A-4113-AB7D-37EAD75E0EAE}"/>
              </a:ext>
            </a:extLst>
          </p:cNvPr>
          <p:cNvSpPr txBox="1"/>
          <p:nvPr/>
        </p:nvSpPr>
        <p:spPr>
          <a:xfrm>
            <a:off x="4285085" y="4334445"/>
            <a:ext cx="649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>
                <a:gradFill>
                  <a:gsLst>
                    <a:gs pos="84354">
                      <a:srgbClr val="F9F965"/>
                    </a:gs>
                    <a:gs pos="61905">
                      <a:srgbClr val="F9F965"/>
                    </a:gs>
                  </a:gsLst>
                  <a:lin ang="5400000" scaled="1"/>
                </a:gradFill>
                <a:latin typeface="다음_SemiBold" panose="02000700060000000000" pitchFamily="2" charset="-127"/>
                <a:ea typeface="다음_SemiBold" panose="02000700060000000000" pitchFamily="2" charset="-127"/>
              </a:rPr>
              <a:t>04</a:t>
            </a:r>
            <a:endParaRPr lang="ko-KR" altLang="en-US" sz="2800" b="1" dirty="0">
              <a:gradFill>
                <a:gsLst>
                  <a:gs pos="84354">
                    <a:srgbClr val="F9F965"/>
                  </a:gs>
                  <a:gs pos="61905">
                    <a:srgbClr val="F9F965"/>
                  </a:gs>
                </a:gsLst>
                <a:lin ang="5400000" scaled="1"/>
              </a:gra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5117977" y="4463477"/>
            <a:ext cx="493342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contourClr>
                <a:schemeClr val="bg1"/>
              </a:contourClr>
            </a:sp3d>
          </a:bodyPr>
          <a:lstStyle/>
          <a:p>
            <a:pPr lvl="0" defTabSz="1037431" latinLnBrk="0">
              <a:defRPr/>
            </a:pP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본사업은 </a:t>
            </a:r>
            <a:r>
              <a:rPr lang="ko-KR" altLang="en-US" sz="1600" kern="0" spc="-78" dirty="0" err="1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오픈이후</a:t>
            </a: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사후관리가 중요합니다</a:t>
            </a:r>
            <a:r>
              <a:rPr lang="en-US" altLang="ko-KR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62" name="그룹 161"/>
          <p:cNvGrpSpPr/>
          <p:nvPr/>
        </p:nvGrpSpPr>
        <p:grpSpPr>
          <a:xfrm>
            <a:off x="4385808" y="4820967"/>
            <a:ext cx="6462789" cy="607171"/>
            <a:chOff x="4254136" y="2681651"/>
            <a:chExt cx="7264269" cy="607171"/>
          </a:xfrm>
        </p:grpSpPr>
        <p:sp>
          <p:nvSpPr>
            <p:cNvPr id="164" name="직사각형 163"/>
            <p:cNvSpPr/>
            <p:nvPr/>
          </p:nvSpPr>
          <p:spPr>
            <a:xfrm>
              <a:off x="4254136" y="2874223"/>
              <a:ext cx="7094237" cy="414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4254326" y="2681651"/>
              <a:ext cx="7264079" cy="4893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4539482" y="4954994"/>
            <a:ext cx="606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24120" latinLnBrk="0">
              <a:defRPr/>
            </a:pPr>
            <a:r>
              <a:rPr lang="ko-KR" altLang="en-US" sz="1600" kern="0" spc="-78" dirty="0" err="1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rgbClr val="184478">
                    <a:lumMod val="7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사업완료후</a:t>
            </a: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rgbClr val="184478">
                    <a:lumMod val="7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업무 인수인계 교육과 안정화 지원 필요</a:t>
            </a:r>
          </a:p>
        </p:txBody>
      </p:sp>
      <p:sp>
        <p:nvSpPr>
          <p:cNvPr id="180" name="사다리꼴 179"/>
          <p:cNvSpPr/>
          <p:nvPr/>
        </p:nvSpPr>
        <p:spPr>
          <a:xfrm rot="10800000" flipH="1" flipV="1">
            <a:off x="4690390" y="5764356"/>
            <a:ext cx="2703407" cy="600589"/>
          </a:xfrm>
          <a:prstGeom prst="trapezoid">
            <a:avLst>
              <a:gd name="adj" fmla="val 5652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9C3C4"/>
              </a:solidFill>
            </a:endParaRPr>
          </a:p>
        </p:txBody>
      </p:sp>
      <p:grpSp>
        <p:nvGrpSpPr>
          <p:cNvPr id="181" name="그룹 180"/>
          <p:cNvGrpSpPr/>
          <p:nvPr/>
        </p:nvGrpSpPr>
        <p:grpSpPr>
          <a:xfrm>
            <a:off x="4987414" y="5612065"/>
            <a:ext cx="5476819" cy="729593"/>
            <a:chOff x="5521960" y="467469"/>
            <a:chExt cx="5543464" cy="729593"/>
          </a:xfrm>
        </p:grpSpPr>
        <p:sp>
          <p:nvSpPr>
            <p:cNvPr id="182" name="모서리가 둥근 직사각형 181"/>
            <p:cNvSpPr/>
            <p:nvPr/>
          </p:nvSpPr>
          <p:spPr>
            <a:xfrm rot="10800000" flipH="1" flipV="1">
              <a:off x="5521960" y="467469"/>
              <a:ext cx="1424908" cy="60337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9C3C4"/>
                </a:solidFill>
              </a:endParaRPr>
            </a:p>
          </p:txBody>
        </p:sp>
        <p:grpSp>
          <p:nvGrpSpPr>
            <p:cNvPr id="183" name="그룹 182"/>
            <p:cNvGrpSpPr/>
            <p:nvPr/>
          </p:nvGrpSpPr>
          <p:grpSpPr>
            <a:xfrm>
              <a:off x="6098195" y="467469"/>
              <a:ext cx="4967229" cy="729593"/>
              <a:chOff x="6098193" y="467469"/>
              <a:chExt cx="952777" cy="729593"/>
            </a:xfrm>
          </p:grpSpPr>
          <p:sp>
            <p:nvSpPr>
              <p:cNvPr id="184" name="사다리꼴 183"/>
              <p:cNvSpPr/>
              <p:nvPr/>
            </p:nvSpPr>
            <p:spPr>
              <a:xfrm rot="10800000" flipH="1" flipV="1">
                <a:off x="6405551" y="512197"/>
                <a:ext cx="574369" cy="684865"/>
              </a:xfrm>
              <a:prstGeom prst="trapezoid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9C3C4"/>
                  </a:solidFill>
                </a:endParaRPr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 rot="10800000" flipH="1" flipV="1">
                <a:off x="6098193" y="467469"/>
                <a:ext cx="952777" cy="603370"/>
              </a:xfrm>
              <a:prstGeom prst="round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9C3C4"/>
                  </a:solidFill>
                </a:endParaRPr>
              </a:p>
            </p:txBody>
          </p:sp>
        </p:grp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7B764697-ED4A-4113-AB7D-37EAD75E0EAE}"/>
              </a:ext>
            </a:extLst>
          </p:cNvPr>
          <p:cNvSpPr txBox="1"/>
          <p:nvPr/>
        </p:nvSpPr>
        <p:spPr>
          <a:xfrm>
            <a:off x="4285085" y="5642545"/>
            <a:ext cx="649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>
                <a:gradFill>
                  <a:gsLst>
                    <a:gs pos="84354">
                      <a:srgbClr val="F9F965"/>
                    </a:gs>
                    <a:gs pos="61905">
                      <a:srgbClr val="F9F965"/>
                    </a:gs>
                  </a:gsLst>
                  <a:lin ang="5400000" scaled="1"/>
                </a:gradFill>
                <a:latin typeface="다음_SemiBold" panose="02000700060000000000" pitchFamily="2" charset="-127"/>
                <a:ea typeface="다음_SemiBold" panose="02000700060000000000" pitchFamily="2" charset="-127"/>
              </a:rPr>
              <a:t>05</a:t>
            </a:r>
            <a:endParaRPr lang="ko-KR" altLang="en-US" sz="2800" b="1" dirty="0">
              <a:gradFill>
                <a:gsLst>
                  <a:gs pos="84354">
                    <a:srgbClr val="F9F965"/>
                  </a:gs>
                  <a:gs pos="61905">
                    <a:srgbClr val="F9F965"/>
                  </a:gs>
                </a:gsLst>
                <a:lin ang="5400000" scaled="1"/>
              </a:gra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5117977" y="5771577"/>
            <a:ext cx="222165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contourClr>
                <a:schemeClr val="bg1"/>
              </a:contourClr>
            </a:sp3d>
          </a:bodyPr>
          <a:lstStyle/>
          <a:p>
            <a:pPr lvl="0" defTabSz="1037431" latinLnBrk="0">
              <a:defRPr/>
            </a:pPr>
            <a:r>
              <a:rPr lang="ko-KR" altLang="en-US" sz="1600" kern="0" spc="-78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추가제안</a:t>
            </a:r>
            <a:endParaRPr lang="ko-KR" altLang="en-US" sz="1600" kern="0" spc="-78" dirty="0">
              <a:ln>
                <a:solidFill>
                  <a:srgbClr val="9BE5FF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grpSp>
        <p:nvGrpSpPr>
          <p:cNvPr id="176" name="그룹 175"/>
          <p:cNvGrpSpPr/>
          <p:nvPr/>
        </p:nvGrpSpPr>
        <p:grpSpPr>
          <a:xfrm>
            <a:off x="4385808" y="6129067"/>
            <a:ext cx="6520263" cy="1305129"/>
            <a:chOff x="4254137" y="2681652"/>
            <a:chExt cx="6601994" cy="978436"/>
          </a:xfrm>
        </p:grpSpPr>
        <p:sp>
          <p:nvSpPr>
            <p:cNvPr id="178" name="직사각형 177"/>
            <p:cNvSpPr/>
            <p:nvPr/>
          </p:nvSpPr>
          <p:spPr>
            <a:xfrm>
              <a:off x="4254137" y="2874224"/>
              <a:ext cx="6437715" cy="785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4254326" y="2681652"/>
              <a:ext cx="6601805" cy="9784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4548498" y="6284684"/>
            <a:ext cx="3024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24120" latinLnBrk="0">
              <a:buAutoNum type="arabicPeriod"/>
              <a:defRPr/>
            </a:pP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rgbClr val="184478">
                    <a:lumMod val="7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만족도 조사 수행 및 보고서 제공</a:t>
            </a:r>
            <a:endParaRPr lang="en-US" altLang="ko-KR" sz="1600" kern="0" spc="-78" dirty="0">
              <a:ln>
                <a:solidFill>
                  <a:srgbClr val="9BE5FF">
                    <a:alpha val="0"/>
                  </a:srgbClr>
                </a:solidFill>
              </a:ln>
              <a:solidFill>
                <a:srgbClr val="184478">
                  <a:lumMod val="7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marL="342900" indent="-342900" defTabSz="924120" latinLnBrk="0">
              <a:buAutoNum type="arabicPeriod"/>
              <a:defRPr/>
            </a:pPr>
            <a:r>
              <a:rPr lang="en-US" altLang="ko-KR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rgbClr val="184478">
                    <a:lumMod val="7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CMS</a:t>
            </a: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rgbClr val="184478">
                    <a:lumMod val="7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솔루션 제공</a:t>
            </a:r>
            <a:endParaRPr lang="en-US" altLang="ko-KR" sz="1600" kern="0" spc="-78" dirty="0">
              <a:ln>
                <a:solidFill>
                  <a:srgbClr val="9BE5FF">
                    <a:alpha val="0"/>
                  </a:srgbClr>
                </a:solidFill>
              </a:ln>
              <a:solidFill>
                <a:srgbClr val="184478">
                  <a:lumMod val="7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marL="342900" indent="-342900" defTabSz="924120" latinLnBrk="0">
              <a:buAutoNum type="arabicPeriod"/>
              <a:defRPr/>
            </a:pPr>
            <a:r>
              <a:rPr lang="ko-KR" altLang="en-US" sz="1600" kern="0" spc="-78" dirty="0">
                <a:ln>
                  <a:solidFill>
                    <a:srgbClr val="9BE5FF">
                      <a:alpha val="0"/>
                    </a:srgbClr>
                  </a:solidFill>
                </a:ln>
                <a:solidFill>
                  <a:srgbClr val="184478">
                    <a:lumMod val="7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안정화 지원</a:t>
            </a:r>
            <a:endParaRPr lang="ko-KR" altLang="en-US" sz="1600" kern="0" spc="-78" dirty="0">
              <a:ln>
                <a:solidFill>
                  <a:srgbClr val="9BE5FF">
                    <a:alpha val="0"/>
                  </a:srgbClr>
                </a:solidFill>
              </a:ln>
              <a:solidFill>
                <a:srgbClr val="159CE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33468" y="279606"/>
            <a:ext cx="1931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03091">
              <a:defRPr/>
            </a:pPr>
            <a:r>
              <a:rPr lang="en-US" altLang="ko-KR" sz="2600" dirty="0">
                <a:solidFill>
                  <a:srgbClr val="FFC000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SUMMARY</a:t>
            </a:r>
            <a:endParaRPr lang="ko-KR" altLang="en-US" sz="2600" dirty="0">
              <a:solidFill>
                <a:srgbClr val="FFC000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152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7554" y="1"/>
            <a:ext cx="10702412" cy="7559674"/>
            <a:chOff x="-7554" y="1"/>
            <a:chExt cx="9913555" cy="7002463"/>
          </a:xfrm>
        </p:grpSpPr>
        <p:grpSp>
          <p:nvGrpSpPr>
            <p:cNvPr id="13" name="그룹 12"/>
            <p:cNvGrpSpPr/>
            <p:nvPr/>
          </p:nvGrpSpPr>
          <p:grpSpPr>
            <a:xfrm>
              <a:off x="-7554" y="1"/>
              <a:ext cx="9913555" cy="7002463"/>
              <a:chOff x="-7555" y="-79624"/>
              <a:chExt cx="10699369" cy="7708421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-69122"/>
                <a:ext cx="10691814" cy="7697919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0" y="-79624"/>
                <a:ext cx="10691813" cy="5355621"/>
              </a:xfrm>
              <a:prstGeom prst="rect">
                <a:avLst/>
              </a:prstGeom>
              <a:solidFill>
                <a:srgbClr val="3589B1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364">
                  <a:defRPr/>
                </a:pPr>
                <a:endParaRPr lang="ko-KR" altLang="en-US" kern="0" dirty="0">
                  <a:solidFill>
                    <a:prstClr val="white"/>
                  </a:solidFill>
                  <a:latin typeface="Bookman Old Style"/>
                  <a:ea typeface="누리 L" panose="02020603020101020101" pitchFamily="18" charset="-127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555" y="3809572"/>
                <a:ext cx="10699368" cy="2996474"/>
              </a:xfrm>
              <a:prstGeom prst="rect">
                <a:avLst/>
              </a:prstGeom>
            </p:spPr>
          </p:pic>
        </p:grpSp>
        <p:sp>
          <p:nvSpPr>
            <p:cNvPr id="17" name="Rectangle 167">
              <a:extLst>
                <a:ext uri="{FF2B5EF4-FFF2-40B4-BE49-F238E27FC236}">
                  <a16:creationId xmlns:a16="http://schemas.microsoft.com/office/drawing/2014/main" id="{0CB38A36-3EAC-4AA1-80A4-B6B8D5AEA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70" y="97653"/>
              <a:ext cx="9721081" cy="680917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6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536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80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907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341" algn="l" defTabSz="914536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609" algn="l" defTabSz="914536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878" algn="l" defTabSz="914536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8146" algn="l" defTabSz="914536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sz="800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2069609"/>
            <a:ext cx="10691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400"/>
              </a:lnSpc>
            </a:pPr>
            <a:r>
              <a:rPr lang="ko-KR" altLang="en-US" sz="400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경청해 주셔서</a:t>
            </a:r>
            <a:endParaRPr lang="en-US" altLang="ko-KR" sz="4800" dirty="0">
              <a:ln>
                <a:solidFill>
                  <a:srgbClr val="4FA5FF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ts val="5400"/>
              </a:lnSpc>
            </a:pPr>
            <a:r>
              <a:rPr lang="ko-KR" altLang="en-US" sz="480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4800" dirty="0">
                <a:ln>
                  <a:solidFill>
                    <a:srgbClr val="4FA5F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94" y="3572428"/>
            <a:ext cx="2644682" cy="4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C57BF4-4E74-4196-9BCD-8F49AA9F5740}"/>
              </a:ext>
            </a:extLst>
          </p:cNvPr>
          <p:cNvSpPr/>
          <p:nvPr/>
        </p:nvSpPr>
        <p:spPr>
          <a:xfrm>
            <a:off x="-1" y="911517"/>
            <a:ext cx="1069181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사업은 산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병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관의 인력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시설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장비등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공유가능한 정보를 </a:t>
            </a:r>
            <a:r>
              <a:rPr lang="ko-KR" altLang="en-US" sz="24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수집제공하는</a:t>
            </a:r>
            <a:endParaRPr lang="en-US" altLang="ko-KR" sz="24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「인천 바이오 </a:t>
            </a:r>
            <a:r>
              <a:rPr lang="ko-KR" altLang="en-US" sz="24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맵」온라인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플랫폼 구축 사업으로</a:t>
            </a:r>
            <a:endParaRPr lang="en-US" altLang="ko-KR" sz="24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0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바이오정보</a:t>
            </a:r>
            <a:r>
              <a:rPr lang="en-US" altLang="ko-KR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구축과 </a:t>
            </a:r>
            <a:r>
              <a:rPr lang="ko-KR" altLang="en-US" sz="30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바이오코디네이터</a:t>
            </a:r>
            <a:r>
              <a:rPr lang="ko-KR" altLang="en-US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체계구축이 </a:t>
            </a:r>
            <a:r>
              <a:rPr lang="ko-KR" altLang="en-US" sz="30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해결과제입니다</a:t>
            </a:r>
            <a:r>
              <a:rPr lang="en-US" altLang="ko-KR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480726" y="5220146"/>
            <a:ext cx="4497317" cy="1435099"/>
            <a:chOff x="5480726" y="5220146"/>
            <a:chExt cx="4497317" cy="1435099"/>
          </a:xfrm>
        </p:grpSpPr>
        <p:grpSp>
          <p:nvGrpSpPr>
            <p:cNvPr id="7" name="그룹 6"/>
            <p:cNvGrpSpPr/>
            <p:nvPr/>
          </p:nvGrpSpPr>
          <p:grpSpPr>
            <a:xfrm>
              <a:off x="5480726" y="5220146"/>
              <a:ext cx="4440563" cy="1435099"/>
              <a:chOff x="1443609" y="4771228"/>
              <a:chExt cx="4440563" cy="1599571"/>
            </a:xfrm>
          </p:grpSpPr>
          <p:sp>
            <p:nvSpPr>
              <p:cNvPr id="16" name="모서리가 둥근 직사각형 15"/>
              <p:cNvSpPr/>
              <p:nvPr/>
            </p:nvSpPr>
            <p:spPr bwMode="auto">
              <a:xfrm>
                <a:off x="1443609" y="4771228"/>
                <a:ext cx="4440563" cy="1599571"/>
              </a:xfrm>
              <a:prstGeom prst="roundRect">
                <a:avLst>
                  <a:gd name="adj" fmla="val 618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  <a:contourClr>
                    <a:schemeClr val="bg1"/>
                  </a:contourClr>
                </a:sp3d>
              </a:bodyPr>
              <a:lstStyle/>
              <a:p>
                <a:pPr algn="ctr"/>
                <a:endParaRPr lang="ko-KR" altLang="en-US" sz="2400" b="1" spc="-300" dirty="0">
                  <a:solidFill>
                    <a:prstClr val="black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endParaRPr>
              </a:p>
            </p:txBody>
          </p:sp>
          <p:sp>
            <p:nvSpPr>
              <p:cNvPr id="17" name="양쪽 모서리가 둥근 사각형 16"/>
              <p:cNvSpPr/>
              <p:nvPr/>
            </p:nvSpPr>
            <p:spPr>
              <a:xfrm rot="16200000">
                <a:off x="1043305" y="5184153"/>
                <a:ext cx="1592727" cy="780563"/>
              </a:xfrm>
              <a:prstGeom prst="round2SameRect">
                <a:avLst>
                  <a:gd name="adj1" fmla="val 6967"/>
                  <a:gd name="adj2" fmla="val 0"/>
                </a:avLst>
              </a:prstGeom>
              <a:solidFill>
                <a:schemeClr val="tx2">
                  <a:lumMod val="50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8" name="TextBox 19"/>
            <p:cNvSpPr txBox="1"/>
            <p:nvPr/>
          </p:nvSpPr>
          <p:spPr bwMode="auto">
            <a:xfrm>
              <a:off x="6606878" y="5385889"/>
              <a:ext cx="3371165" cy="246221"/>
            </a:xfrm>
            <a:prstGeom prst="rect">
              <a:avLst/>
            </a:prstGeom>
            <a:noFill/>
          </p:spPr>
          <p:txBody>
            <a:bodyPr wrap="square" lIns="0" t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000"/>
                </a:spcBef>
                <a:defRPr/>
              </a:pPr>
              <a:r>
                <a:rPr lang="ko-KR" altLang="en-US" sz="1600" b="1" spc="-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과업지시서 요구사항의 시스템구축 </a:t>
              </a:r>
              <a:endPara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9" name="TextBox 19"/>
            <p:cNvSpPr txBox="1"/>
            <p:nvPr/>
          </p:nvSpPr>
          <p:spPr bwMode="auto">
            <a:xfrm>
              <a:off x="6606879" y="5643569"/>
              <a:ext cx="3255418" cy="184666"/>
            </a:xfrm>
            <a:prstGeom prst="rect">
              <a:avLst/>
            </a:prstGeom>
            <a:noFill/>
          </p:spPr>
          <p:txBody>
            <a:bodyPr wrap="square" lIns="0" t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sz="1000" spc="-136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실무부서와 의  의견 수렴  및 신속한 협의과정  </a:t>
              </a:r>
              <a:endParaRPr lang="en-US" altLang="ko-KR" sz="1000" spc="-136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10" name="TextBox 19"/>
            <p:cNvSpPr txBox="1"/>
            <p:nvPr/>
          </p:nvSpPr>
          <p:spPr bwMode="auto">
            <a:xfrm>
              <a:off x="6606878" y="6035257"/>
              <a:ext cx="3185785" cy="246221"/>
            </a:xfrm>
            <a:prstGeom prst="rect">
              <a:avLst/>
            </a:prstGeom>
            <a:noFill/>
          </p:spPr>
          <p:txBody>
            <a:bodyPr wrap="square" lIns="0" t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000"/>
                </a:spcBef>
                <a:defRPr/>
              </a:pPr>
              <a:r>
                <a:rPr lang="ko-KR" altLang="en-US" sz="1600" b="1" spc="-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현 시스템 개발리스크의 이해</a:t>
              </a:r>
              <a:endParaRPr lang="en-US" altLang="ko-KR" sz="1600" b="1" spc="-5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11" name="TextBox 19"/>
            <p:cNvSpPr txBox="1"/>
            <p:nvPr/>
          </p:nvSpPr>
          <p:spPr bwMode="auto">
            <a:xfrm>
              <a:off x="6606879" y="6351195"/>
              <a:ext cx="3185784" cy="175241"/>
            </a:xfrm>
            <a:prstGeom prst="rect">
              <a:avLst/>
            </a:prstGeom>
            <a:noFill/>
          </p:spPr>
          <p:txBody>
            <a:bodyPr wrap="square" lIns="0" t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544"/>
                </a:spcBef>
                <a:defRPr/>
              </a:pPr>
              <a:r>
                <a:rPr lang="ko-KR" altLang="en-US" sz="1000" spc="-136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짧은 개발기간 및 위치기반 </a:t>
              </a:r>
              <a:r>
                <a:rPr lang="ko-KR" altLang="en-US" sz="1000" spc="-136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정보컨텐츠</a:t>
              </a:r>
              <a:r>
                <a:rPr lang="ko-KR" altLang="en-US" sz="1000" spc="-136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</a:t>
              </a:r>
              <a:r>
                <a:rPr lang="en-US" altLang="ko-KR" sz="1000" spc="-136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DB</a:t>
              </a:r>
              <a:r>
                <a:rPr lang="ko-KR" altLang="en-US" sz="1000" spc="-136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구축등</a:t>
              </a:r>
              <a:r>
                <a:rPr lang="ko-KR" altLang="en-US" sz="1000" spc="-136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 </a:t>
              </a:r>
              <a:endParaRPr lang="en-US" altLang="ko-KR" sz="1000" spc="-136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5652598" y="5432584"/>
              <a:ext cx="536403" cy="541687"/>
            </a:xfrm>
            <a:prstGeom prst="rect">
              <a:avLst/>
            </a:prstGeom>
            <a:noFill/>
          </p:spPr>
          <p:txBody>
            <a:bodyPr wrap="square" lIns="0" t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ts val="300"/>
                </a:spcBef>
                <a:defRPr/>
              </a:pPr>
              <a:r>
                <a:rPr lang="ko-KR" altLang="en-US" sz="1600" spc="-100" dirty="0">
                  <a:solidFill>
                    <a:schemeClr val="bg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제약</a:t>
              </a:r>
              <a:br>
                <a:rPr lang="en-US" altLang="ko-KR" sz="1600" spc="-100" dirty="0">
                  <a:solidFill>
                    <a:schemeClr val="bg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</a:br>
              <a:r>
                <a:rPr lang="ko-KR" altLang="en-US" sz="1600" spc="-100" dirty="0">
                  <a:solidFill>
                    <a:schemeClr val="bg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사항</a:t>
              </a:r>
              <a:endParaRPr lang="en-US" altLang="ko-KR" sz="1600" spc="-100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454" y="6003241"/>
              <a:ext cx="528614" cy="528614"/>
            </a:xfrm>
            <a:prstGeom prst="rect">
              <a:avLst/>
            </a:prstGeom>
          </p:spPr>
        </p:pic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403264" y="5357385"/>
              <a:ext cx="175231" cy="153194"/>
            </a:xfrm>
            <a:custGeom>
              <a:avLst/>
              <a:gdLst>
                <a:gd name="T0" fmla="*/ 267 w 277"/>
                <a:gd name="T1" fmla="*/ 6 h 241"/>
                <a:gd name="T2" fmla="*/ 235 w 277"/>
                <a:gd name="T3" fmla="*/ 13 h 241"/>
                <a:gd name="T4" fmla="*/ 119 w 277"/>
                <a:gd name="T5" fmla="*/ 144 h 241"/>
                <a:gd name="T6" fmla="*/ 110 w 277"/>
                <a:gd name="T7" fmla="*/ 146 h 241"/>
                <a:gd name="T8" fmla="*/ 39 w 277"/>
                <a:gd name="T9" fmla="*/ 104 h 241"/>
                <a:gd name="T10" fmla="*/ 7 w 277"/>
                <a:gd name="T11" fmla="*/ 106 h 241"/>
                <a:gd name="T12" fmla="*/ 12 w 277"/>
                <a:gd name="T13" fmla="*/ 137 h 241"/>
                <a:gd name="T14" fmla="*/ 94 w 277"/>
                <a:gd name="T15" fmla="*/ 229 h 241"/>
                <a:gd name="T16" fmla="*/ 119 w 277"/>
                <a:gd name="T17" fmla="*/ 241 h 241"/>
                <a:gd name="T18" fmla="*/ 146 w 277"/>
                <a:gd name="T19" fmla="*/ 225 h 241"/>
                <a:gd name="T20" fmla="*/ 269 w 277"/>
                <a:gd name="T21" fmla="*/ 39 h 241"/>
                <a:gd name="T22" fmla="*/ 267 w 277"/>
                <a:gd name="T23" fmla="*/ 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41">
                  <a:moveTo>
                    <a:pt x="267" y="6"/>
                  </a:moveTo>
                  <a:cubicBezTo>
                    <a:pt x="258" y="0"/>
                    <a:pt x="244" y="3"/>
                    <a:pt x="235" y="13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17" y="146"/>
                    <a:pt x="113" y="147"/>
                    <a:pt x="110" y="146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27" y="97"/>
                    <a:pt x="13" y="97"/>
                    <a:pt x="7" y="106"/>
                  </a:cubicBezTo>
                  <a:cubicBezTo>
                    <a:pt x="0" y="114"/>
                    <a:pt x="2" y="127"/>
                    <a:pt x="12" y="137"/>
                  </a:cubicBezTo>
                  <a:cubicBezTo>
                    <a:pt x="94" y="229"/>
                    <a:pt x="94" y="229"/>
                    <a:pt x="94" y="229"/>
                  </a:cubicBezTo>
                  <a:cubicBezTo>
                    <a:pt x="100" y="236"/>
                    <a:pt x="109" y="241"/>
                    <a:pt x="119" y="241"/>
                  </a:cubicBezTo>
                  <a:cubicBezTo>
                    <a:pt x="130" y="241"/>
                    <a:pt x="140" y="235"/>
                    <a:pt x="146" y="225"/>
                  </a:cubicBezTo>
                  <a:cubicBezTo>
                    <a:pt x="269" y="39"/>
                    <a:pt x="269" y="39"/>
                    <a:pt x="269" y="39"/>
                  </a:cubicBezTo>
                  <a:cubicBezTo>
                    <a:pt x="277" y="27"/>
                    <a:pt x="276" y="13"/>
                    <a:pt x="267" y="6"/>
                  </a:cubicBezTo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ahoma" panose="020B0604030504040204" pitchFamily="34" charset="0"/>
              </a:endParaRPr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6403264" y="6058120"/>
              <a:ext cx="175231" cy="153194"/>
            </a:xfrm>
            <a:custGeom>
              <a:avLst/>
              <a:gdLst>
                <a:gd name="T0" fmla="*/ 267 w 277"/>
                <a:gd name="T1" fmla="*/ 6 h 241"/>
                <a:gd name="T2" fmla="*/ 235 w 277"/>
                <a:gd name="T3" fmla="*/ 13 h 241"/>
                <a:gd name="T4" fmla="*/ 119 w 277"/>
                <a:gd name="T5" fmla="*/ 144 h 241"/>
                <a:gd name="T6" fmla="*/ 110 w 277"/>
                <a:gd name="T7" fmla="*/ 146 h 241"/>
                <a:gd name="T8" fmla="*/ 39 w 277"/>
                <a:gd name="T9" fmla="*/ 104 h 241"/>
                <a:gd name="T10" fmla="*/ 7 w 277"/>
                <a:gd name="T11" fmla="*/ 106 h 241"/>
                <a:gd name="T12" fmla="*/ 12 w 277"/>
                <a:gd name="T13" fmla="*/ 137 h 241"/>
                <a:gd name="T14" fmla="*/ 94 w 277"/>
                <a:gd name="T15" fmla="*/ 229 h 241"/>
                <a:gd name="T16" fmla="*/ 119 w 277"/>
                <a:gd name="T17" fmla="*/ 241 h 241"/>
                <a:gd name="T18" fmla="*/ 146 w 277"/>
                <a:gd name="T19" fmla="*/ 225 h 241"/>
                <a:gd name="T20" fmla="*/ 269 w 277"/>
                <a:gd name="T21" fmla="*/ 39 h 241"/>
                <a:gd name="T22" fmla="*/ 267 w 277"/>
                <a:gd name="T23" fmla="*/ 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41">
                  <a:moveTo>
                    <a:pt x="267" y="6"/>
                  </a:moveTo>
                  <a:cubicBezTo>
                    <a:pt x="258" y="0"/>
                    <a:pt x="244" y="3"/>
                    <a:pt x="235" y="13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17" y="146"/>
                    <a:pt x="113" y="147"/>
                    <a:pt x="110" y="146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27" y="97"/>
                    <a:pt x="13" y="97"/>
                    <a:pt x="7" y="106"/>
                  </a:cubicBezTo>
                  <a:cubicBezTo>
                    <a:pt x="0" y="114"/>
                    <a:pt x="2" y="127"/>
                    <a:pt x="12" y="137"/>
                  </a:cubicBezTo>
                  <a:cubicBezTo>
                    <a:pt x="94" y="229"/>
                    <a:pt x="94" y="229"/>
                    <a:pt x="94" y="229"/>
                  </a:cubicBezTo>
                  <a:cubicBezTo>
                    <a:pt x="100" y="236"/>
                    <a:pt x="109" y="241"/>
                    <a:pt x="119" y="241"/>
                  </a:cubicBezTo>
                  <a:cubicBezTo>
                    <a:pt x="130" y="241"/>
                    <a:pt x="140" y="235"/>
                    <a:pt x="146" y="225"/>
                  </a:cubicBezTo>
                  <a:cubicBezTo>
                    <a:pt x="269" y="39"/>
                    <a:pt x="269" y="39"/>
                    <a:pt x="269" y="39"/>
                  </a:cubicBezTo>
                  <a:cubicBezTo>
                    <a:pt x="277" y="27"/>
                    <a:pt x="276" y="13"/>
                    <a:pt x="267" y="6"/>
                  </a:cubicBezTo>
                </a:path>
              </a:pathLst>
            </a:custGeom>
            <a:solidFill>
              <a:srgbClr val="FF80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62270" y="5220146"/>
            <a:ext cx="4422469" cy="1435099"/>
            <a:chOff x="1443609" y="4771228"/>
            <a:chExt cx="4422469" cy="1599571"/>
          </a:xfrm>
        </p:grpSpPr>
        <p:sp>
          <p:nvSpPr>
            <p:cNvPr id="19" name="모서리가 둥근 직사각형 18"/>
            <p:cNvSpPr/>
            <p:nvPr/>
          </p:nvSpPr>
          <p:spPr bwMode="auto">
            <a:xfrm>
              <a:off x="1443609" y="4771228"/>
              <a:ext cx="4422469" cy="1599571"/>
            </a:xfrm>
            <a:prstGeom prst="roundRect">
              <a:avLst>
                <a:gd name="adj" fmla="val 6180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bg1"/>
                </a:contourClr>
              </a:sp3d>
            </a:bodyPr>
            <a:lstStyle/>
            <a:p>
              <a:pPr algn="ctr"/>
              <a:endParaRPr lang="ko-KR" altLang="en-US" sz="2400" b="1" spc="-300" dirty="0">
                <a:solidFill>
                  <a:prstClr val="black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 rot="16200000">
              <a:off x="1043305" y="5184153"/>
              <a:ext cx="1592727" cy="780563"/>
            </a:xfrm>
            <a:prstGeom prst="round2SameRect">
              <a:avLst>
                <a:gd name="adj1" fmla="val 6967"/>
                <a:gd name="adj2" fmla="val 0"/>
              </a:avLst>
            </a:prstGeom>
            <a:solidFill>
              <a:srgbClr val="2D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19"/>
          <p:cNvSpPr txBox="1"/>
          <p:nvPr/>
        </p:nvSpPr>
        <p:spPr>
          <a:xfrm>
            <a:off x="944953" y="5432584"/>
            <a:ext cx="665558" cy="580159"/>
          </a:xfrm>
          <a:prstGeom prst="rect">
            <a:avLst/>
          </a:prstGeom>
          <a:noFill/>
        </p:spPr>
        <p:txBody>
          <a:bodyPr wrap="square" lIns="0" t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300"/>
              </a:spcBef>
              <a:defRPr/>
            </a:pPr>
            <a:r>
              <a:rPr lang="ko-KR" altLang="en-US" sz="1600" spc="-10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필요</a:t>
            </a:r>
            <a:endParaRPr lang="en-US" altLang="ko-KR" sz="1600" spc="-100">
              <a:solidFill>
                <a:schemeClr val="bg1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  <a:p>
            <a:pPr algn="ctr">
              <a:lnSpc>
                <a:spcPct val="110000"/>
              </a:lnSpc>
              <a:spcBef>
                <a:spcPts val="300"/>
              </a:spcBef>
              <a:defRPr/>
            </a:pPr>
            <a:r>
              <a:rPr lang="ko-KR" altLang="en-US" sz="1600" spc="-10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사항</a:t>
            </a:r>
            <a:endParaRPr lang="en-US" altLang="ko-KR" sz="1600" spc="-100" dirty="0">
              <a:solidFill>
                <a:schemeClr val="bg1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flipH="1">
            <a:off x="970353" y="6122371"/>
            <a:ext cx="602944" cy="291617"/>
          </a:xfrm>
          <a:custGeom>
            <a:avLst/>
            <a:gdLst/>
            <a:ahLst/>
            <a:cxnLst>
              <a:cxn ang="0">
                <a:pos x="1387" y="0"/>
              </a:cxn>
              <a:cxn ang="0">
                <a:pos x="1349" y="52"/>
              </a:cxn>
              <a:cxn ang="0">
                <a:pos x="1311" y="98"/>
              </a:cxn>
              <a:cxn ang="0">
                <a:pos x="1273" y="138"/>
              </a:cxn>
              <a:cxn ang="0">
                <a:pos x="1235" y="173"/>
              </a:cxn>
              <a:cxn ang="0">
                <a:pos x="1197" y="201"/>
              </a:cxn>
              <a:cxn ang="0">
                <a:pos x="1157" y="227"/>
              </a:cxn>
              <a:cxn ang="0">
                <a:pos x="1117" y="246"/>
              </a:cxn>
              <a:cxn ang="0">
                <a:pos x="1076" y="262"/>
              </a:cxn>
              <a:cxn ang="0">
                <a:pos x="1034" y="272"/>
              </a:cxn>
              <a:cxn ang="0">
                <a:pos x="991" y="279"/>
              </a:cxn>
              <a:cxn ang="0">
                <a:pos x="945" y="282"/>
              </a:cxn>
              <a:cxn ang="0">
                <a:pos x="899" y="282"/>
              </a:cxn>
              <a:cxn ang="0">
                <a:pos x="851" y="276"/>
              </a:cxn>
              <a:cxn ang="0">
                <a:pos x="800" y="269"/>
              </a:cxn>
              <a:cxn ang="0">
                <a:pos x="749" y="258"/>
              </a:cxn>
              <a:cxn ang="0">
                <a:pos x="694" y="219"/>
              </a:cxn>
              <a:cxn ang="0">
                <a:pos x="737" y="226"/>
              </a:cxn>
              <a:cxn ang="0">
                <a:pos x="814" y="235"/>
              </a:cxn>
              <a:cxn ang="0">
                <a:pos x="881" y="239"/>
              </a:cxn>
              <a:cxn ang="0">
                <a:pos x="937" y="238"/>
              </a:cxn>
              <a:cxn ang="0">
                <a:pos x="983" y="234"/>
              </a:cxn>
              <a:cxn ang="0">
                <a:pos x="1021" y="224"/>
              </a:cxn>
              <a:cxn ang="0">
                <a:pos x="1052" y="212"/>
              </a:cxn>
              <a:cxn ang="0">
                <a:pos x="1076" y="197"/>
              </a:cxn>
              <a:cxn ang="0">
                <a:pos x="1087" y="95"/>
              </a:cxn>
              <a:cxn ang="0">
                <a:pos x="1062" y="87"/>
              </a:cxn>
              <a:cxn ang="0">
                <a:pos x="1011" y="71"/>
              </a:cxn>
              <a:cxn ang="0">
                <a:pos x="962" y="59"/>
              </a:cxn>
              <a:cxn ang="0">
                <a:pos x="914" y="51"/>
              </a:cxn>
              <a:cxn ang="0">
                <a:pos x="867" y="46"/>
              </a:cxn>
              <a:cxn ang="0">
                <a:pos x="822" y="44"/>
              </a:cxn>
              <a:cxn ang="0">
                <a:pos x="778" y="45"/>
              </a:cxn>
              <a:cxn ang="0">
                <a:pos x="735" y="48"/>
              </a:cxn>
              <a:cxn ang="0">
                <a:pos x="693" y="55"/>
              </a:cxn>
              <a:cxn ang="0">
                <a:pos x="652" y="64"/>
              </a:cxn>
              <a:cxn ang="0">
                <a:pos x="613" y="75"/>
              </a:cxn>
              <a:cxn ang="0">
                <a:pos x="574" y="90"/>
              </a:cxn>
              <a:cxn ang="0">
                <a:pos x="519" y="116"/>
              </a:cxn>
              <a:cxn ang="0">
                <a:pos x="448" y="158"/>
              </a:cxn>
              <a:cxn ang="0">
                <a:pos x="383" y="208"/>
              </a:cxn>
              <a:cxn ang="0">
                <a:pos x="320" y="265"/>
              </a:cxn>
              <a:cxn ang="0">
                <a:pos x="261" y="328"/>
              </a:cxn>
              <a:cxn ang="0">
                <a:pos x="207" y="396"/>
              </a:cxn>
              <a:cxn ang="0">
                <a:pos x="155" y="469"/>
              </a:cxn>
              <a:cxn ang="0">
                <a:pos x="107" y="546"/>
              </a:cxn>
              <a:cxn ang="0">
                <a:pos x="61" y="625"/>
              </a:cxn>
              <a:cxn ang="0">
                <a:pos x="20" y="707"/>
              </a:cxn>
              <a:cxn ang="0">
                <a:pos x="523" y="738"/>
              </a:cxn>
              <a:cxn ang="0">
                <a:pos x="1247" y="469"/>
              </a:cxn>
              <a:cxn ang="0">
                <a:pos x="1387" y="0"/>
              </a:cxn>
            </a:cxnLst>
            <a:rect l="0" t="0" r="r" b="b"/>
            <a:pathLst>
              <a:path w="1548" h="748">
                <a:moveTo>
                  <a:pt x="1387" y="0"/>
                </a:moveTo>
                <a:lnTo>
                  <a:pt x="1387" y="0"/>
                </a:lnTo>
                <a:lnTo>
                  <a:pt x="1368" y="27"/>
                </a:lnTo>
                <a:lnTo>
                  <a:pt x="1349" y="52"/>
                </a:lnTo>
                <a:lnTo>
                  <a:pt x="1330" y="75"/>
                </a:lnTo>
                <a:lnTo>
                  <a:pt x="1311" y="98"/>
                </a:lnTo>
                <a:lnTo>
                  <a:pt x="1292" y="119"/>
                </a:lnTo>
                <a:lnTo>
                  <a:pt x="1273" y="138"/>
                </a:lnTo>
                <a:lnTo>
                  <a:pt x="1254" y="156"/>
                </a:lnTo>
                <a:lnTo>
                  <a:pt x="1235" y="173"/>
                </a:lnTo>
                <a:lnTo>
                  <a:pt x="1216" y="187"/>
                </a:lnTo>
                <a:lnTo>
                  <a:pt x="1197" y="201"/>
                </a:lnTo>
                <a:lnTo>
                  <a:pt x="1177" y="215"/>
                </a:lnTo>
                <a:lnTo>
                  <a:pt x="1157" y="227"/>
                </a:lnTo>
                <a:lnTo>
                  <a:pt x="1138" y="237"/>
                </a:lnTo>
                <a:lnTo>
                  <a:pt x="1117" y="246"/>
                </a:lnTo>
                <a:lnTo>
                  <a:pt x="1097" y="254"/>
                </a:lnTo>
                <a:lnTo>
                  <a:pt x="1076" y="262"/>
                </a:lnTo>
                <a:lnTo>
                  <a:pt x="1055" y="268"/>
                </a:lnTo>
                <a:lnTo>
                  <a:pt x="1034" y="272"/>
                </a:lnTo>
                <a:lnTo>
                  <a:pt x="1012" y="276"/>
                </a:lnTo>
                <a:lnTo>
                  <a:pt x="991" y="279"/>
                </a:lnTo>
                <a:lnTo>
                  <a:pt x="969" y="281"/>
                </a:lnTo>
                <a:lnTo>
                  <a:pt x="945" y="282"/>
                </a:lnTo>
                <a:lnTo>
                  <a:pt x="923" y="282"/>
                </a:lnTo>
                <a:lnTo>
                  <a:pt x="899" y="282"/>
                </a:lnTo>
                <a:lnTo>
                  <a:pt x="876" y="279"/>
                </a:lnTo>
                <a:lnTo>
                  <a:pt x="851" y="276"/>
                </a:lnTo>
                <a:lnTo>
                  <a:pt x="826" y="273"/>
                </a:lnTo>
                <a:lnTo>
                  <a:pt x="800" y="269"/>
                </a:lnTo>
                <a:lnTo>
                  <a:pt x="775" y="264"/>
                </a:lnTo>
                <a:lnTo>
                  <a:pt x="749" y="258"/>
                </a:lnTo>
                <a:lnTo>
                  <a:pt x="694" y="245"/>
                </a:lnTo>
                <a:lnTo>
                  <a:pt x="694" y="219"/>
                </a:lnTo>
                <a:lnTo>
                  <a:pt x="694" y="219"/>
                </a:lnTo>
                <a:lnTo>
                  <a:pt x="737" y="226"/>
                </a:lnTo>
                <a:lnTo>
                  <a:pt x="777" y="232"/>
                </a:lnTo>
                <a:lnTo>
                  <a:pt x="814" y="235"/>
                </a:lnTo>
                <a:lnTo>
                  <a:pt x="849" y="238"/>
                </a:lnTo>
                <a:lnTo>
                  <a:pt x="881" y="239"/>
                </a:lnTo>
                <a:lnTo>
                  <a:pt x="909" y="239"/>
                </a:lnTo>
                <a:lnTo>
                  <a:pt x="937" y="238"/>
                </a:lnTo>
                <a:lnTo>
                  <a:pt x="961" y="236"/>
                </a:lnTo>
                <a:lnTo>
                  <a:pt x="983" y="234"/>
                </a:lnTo>
                <a:lnTo>
                  <a:pt x="1003" y="230"/>
                </a:lnTo>
                <a:lnTo>
                  <a:pt x="1021" y="224"/>
                </a:lnTo>
                <a:lnTo>
                  <a:pt x="1037" y="218"/>
                </a:lnTo>
                <a:lnTo>
                  <a:pt x="1052" y="212"/>
                </a:lnTo>
                <a:lnTo>
                  <a:pt x="1065" y="204"/>
                </a:lnTo>
                <a:lnTo>
                  <a:pt x="1076" y="197"/>
                </a:lnTo>
                <a:lnTo>
                  <a:pt x="1087" y="189"/>
                </a:lnTo>
                <a:lnTo>
                  <a:pt x="1087" y="95"/>
                </a:lnTo>
                <a:lnTo>
                  <a:pt x="1087" y="95"/>
                </a:lnTo>
                <a:lnTo>
                  <a:pt x="1062" y="87"/>
                </a:lnTo>
                <a:lnTo>
                  <a:pt x="1036" y="79"/>
                </a:lnTo>
                <a:lnTo>
                  <a:pt x="1011" y="71"/>
                </a:lnTo>
                <a:lnTo>
                  <a:pt x="987" y="65"/>
                </a:lnTo>
                <a:lnTo>
                  <a:pt x="962" y="59"/>
                </a:lnTo>
                <a:lnTo>
                  <a:pt x="938" y="55"/>
                </a:lnTo>
                <a:lnTo>
                  <a:pt x="914" y="51"/>
                </a:lnTo>
                <a:lnTo>
                  <a:pt x="890" y="48"/>
                </a:lnTo>
                <a:lnTo>
                  <a:pt x="867" y="46"/>
                </a:lnTo>
                <a:lnTo>
                  <a:pt x="845" y="45"/>
                </a:lnTo>
                <a:lnTo>
                  <a:pt x="822" y="44"/>
                </a:lnTo>
                <a:lnTo>
                  <a:pt x="799" y="44"/>
                </a:lnTo>
                <a:lnTo>
                  <a:pt x="778" y="45"/>
                </a:lnTo>
                <a:lnTo>
                  <a:pt x="756" y="46"/>
                </a:lnTo>
                <a:lnTo>
                  <a:pt x="735" y="48"/>
                </a:lnTo>
                <a:lnTo>
                  <a:pt x="714" y="51"/>
                </a:lnTo>
                <a:lnTo>
                  <a:pt x="693" y="55"/>
                </a:lnTo>
                <a:lnTo>
                  <a:pt x="672" y="59"/>
                </a:lnTo>
                <a:lnTo>
                  <a:pt x="652" y="64"/>
                </a:lnTo>
                <a:lnTo>
                  <a:pt x="632" y="70"/>
                </a:lnTo>
                <a:lnTo>
                  <a:pt x="613" y="75"/>
                </a:lnTo>
                <a:lnTo>
                  <a:pt x="593" y="83"/>
                </a:lnTo>
                <a:lnTo>
                  <a:pt x="574" y="90"/>
                </a:lnTo>
                <a:lnTo>
                  <a:pt x="556" y="98"/>
                </a:lnTo>
                <a:lnTo>
                  <a:pt x="519" y="116"/>
                </a:lnTo>
                <a:lnTo>
                  <a:pt x="483" y="136"/>
                </a:lnTo>
                <a:lnTo>
                  <a:pt x="448" y="158"/>
                </a:lnTo>
                <a:lnTo>
                  <a:pt x="416" y="182"/>
                </a:lnTo>
                <a:lnTo>
                  <a:pt x="383" y="208"/>
                </a:lnTo>
                <a:lnTo>
                  <a:pt x="351" y="235"/>
                </a:lnTo>
                <a:lnTo>
                  <a:pt x="320" y="265"/>
                </a:lnTo>
                <a:lnTo>
                  <a:pt x="291" y="295"/>
                </a:lnTo>
                <a:lnTo>
                  <a:pt x="261" y="328"/>
                </a:lnTo>
                <a:lnTo>
                  <a:pt x="234" y="361"/>
                </a:lnTo>
                <a:lnTo>
                  <a:pt x="207" y="396"/>
                </a:lnTo>
                <a:lnTo>
                  <a:pt x="181" y="432"/>
                </a:lnTo>
                <a:lnTo>
                  <a:pt x="155" y="469"/>
                </a:lnTo>
                <a:lnTo>
                  <a:pt x="131" y="507"/>
                </a:lnTo>
                <a:lnTo>
                  <a:pt x="107" y="546"/>
                </a:lnTo>
                <a:lnTo>
                  <a:pt x="84" y="585"/>
                </a:lnTo>
                <a:lnTo>
                  <a:pt x="61" y="625"/>
                </a:lnTo>
                <a:lnTo>
                  <a:pt x="40" y="666"/>
                </a:lnTo>
                <a:lnTo>
                  <a:pt x="20" y="707"/>
                </a:lnTo>
                <a:lnTo>
                  <a:pt x="0" y="748"/>
                </a:lnTo>
                <a:lnTo>
                  <a:pt x="523" y="738"/>
                </a:lnTo>
                <a:lnTo>
                  <a:pt x="590" y="499"/>
                </a:lnTo>
                <a:lnTo>
                  <a:pt x="1247" y="469"/>
                </a:lnTo>
                <a:lnTo>
                  <a:pt x="1548" y="8"/>
                </a:lnTo>
                <a:lnTo>
                  <a:pt x="13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732330" y="5371843"/>
            <a:ext cx="1996589" cy="518779"/>
          </a:xfrm>
          <a:prstGeom prst="roundRect">
            <a:avLst>
              <a:gd name="adj" fmla="val 22459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732330" y="5978609"/>
            <a:ext cx="1996589" cy="518779"/>
          </a:xfrm>
          <a:prstGeom prst="roundRect">
            <a:avLst>
              <a:gd name="adj" fmla="val 27968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57271" y="5376266"/>
            <a:ext cx="1752404" cy="52322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400" spc="-200" dirty="0" err="1">
                <a:solidFill>
                  <a:srgbClr val="1C1C1C"/>
                </a:solidFill>
                <a:highlight>
                  <a:srgbClr val="FFFF00"/>
                </a:highlight>
                <a:latin typeface="다음_Regular" panose="02000603060000000000" pitchFamily="2" charset="-127"/>
                <a:ea typeface="다음_Regular" panose="02000603060000000000" pitchFamily="2" charset="-127"/>
              </a:rPr>
              <a:t>인천테크노파크환경</a:t>
            </a:r>
            <a:r>
              <a:rPr lang="ko-KR" altLang="en-US" sz="1400" spc="-200" dirty="0">
                <a:solidFill>
                  <a:srgbClr val="1C1C1C"/>
                </a:solidFill>
                <a:highlight>
                  <a:srgbClr val="FFFF00"/>
                </a:highlight>
                <a:latin typeface="다음_Regular" panose="02000603060000000000" pitchFamily="2" charset="-127"/>
                <a:ea typeface="다음_Regular" panose="02000603060000000000" pitchFamily="2" charset="-127"/>
              </a:rPr>
              <a:t> 및</a:t>
            </a:r>
            <a:endParaRPr lang="en-US" altLang="ko-KR" sz="1400" spc="-200" dirty="0">
              <a:solidFill>
                <a:srgbClr val="1C1C1C"/>
              </a:solidFill>
              <a:highlight>
                <a:srgbClr val="FFFF00"/>
              </a:highlight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1400" spc="-200" dirty="0">
                <a:solidFill>
                  <a:srgbClr val="1C1C1C"/>
                </a:solidFill>
                <a:highlight>
                  <a:srgbClr val="FFFF00"/>
                </a:highlight>
                <a:latin typeface="다음_Regular" panose="02000603060000000000" pitchFamily="2" charset="-127"/>
                <a:ea typeface="다음_Regular" panose="02000603060000000000" pitchFamily="2" charset="-127"/>
              </a:rPr>
              <a:t>시스템</a:t>
            </a:r>
            <a:r>
              <a:rPr lang="en-US" altLang="ko-KR" sz="1400" spc="-200" dirty="0">
                <a:solidFill>
                  <a:srgbClr val="1C1C1C"/>
                </a:solidFill>
                <a:highlight>
                  <a:srgbClr val="FFFF00"/>
                </a:highlight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400" spc="-200" dirty="0">
                <a:solidFill>
                  <a:srgbClr val="1C1C1C"/>
                </a:solidFill>
                <a:highlight>
                  <a:srgbClr val="FFFF00"/>
                </a:highlight>
                <a:latin typeface="다음_Regular" panose="02000603060000000000" pitchFamily="2" charset="-127"/>
                <a:ea typeface="다음_Regular" panose="02000603060000000000" pitchFamily="2" charset="-127"/>
              </a:rPr>
              <a:t>이해도 필요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793151" y="6074120"/>
            <a:ext cx="1880644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400" spc="-200">
                <a:solidFill>
                  <a:srgbClr val="1C1C1C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빠른 분석</a:t>
            </a:r>
            <a:r>
              <a:rPr lang="en-US" altLang="ko-KR" sz="1400" spc="-200">
                <a:solidFill>
                  <a:srgbClr val="1C1C1C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/</a:t>
            </a:r>
            <a:r>
              <a:rPr lang="ko-KR" altLang="en-US" sz="1400" spc="-200">
                <a:solidFill>
                  <a:srgbClr val="1C1C1C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 작업 필요</a:t>
            </a:r>
            <a:endParaRPr lang="ko-KR" altLang="en-US" sz="1400" spc="-200" dirty="0">
              <a:solidFill>
                <a:srgbClr val="1C1C1C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54777" y="3050399"/>
            <a:ext cx="9382259" cy="565532"/>
            <a:chOff x="1944557" y="1749044"/>
            <a:chExt cx="7666169" cy="565532"/>
          </a:xfrm>
        </p:grpSpPr>
        <p:sp>
          <p:nvSpPr>
            <p:cNvPr id="28" name="직사각형 27"/>
            <p:cNvSpPr/>
            <p:nvPr/>
          </p:nvSpPr>
          <p:spPr bwMode="auto">
            <a:xfrm>
              <a:off x="1944558" y="1816926"/>
              <a:ext cx="7666168" cy="497650"/>
            </a:xfrm>
            <a:prstGeom prst="rect">
              <a:avLst/>
            </a:prstGeom>
            <a:solidFill>
              <a:srgbClr val="0B3857">
                <a:alpha val="19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5632608" y="-1939007"/>
              <a:ext cx="290068" cy="7666169"/>
            </a:xfrm>
            <a:prstGeom prst="rect">
              <a:avLst/>
            </a:prstGeom>
            <a:solidFill>
              <a:srgbClr val="E7F3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30" name="직사각형 29"/>
          <p:cNvSpPr/>
          <p:nvPr/>
        </p:nvSpPr>
        <p:spPr bwMode="auto">
          <a:xfrm>
            <a:off x="661738" y="3397015"/>
            <a:ext cx="397545" cy="184666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월초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859969" y="3209948"/>
            <a:ext cx="8964000" cy="0"/>
          </a:xfrm>
          <a:prstGeom prst="line">
            <a:avLst/>
          </a:prstGeom>
          <a:ln w="73025" cap="rnd">
            <a:solidFill>
              <a:srgbClr val="004A9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 rot="10800000" flipH="1" flipV="1">
            <a:off x="810269" y="3162563"/>
            <a:ext cx="94774" cy="9477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ahoma" panose="020B0604030504040204" pitchFamily="34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2276470" y="3397015"/>
            <a:ext cx="698910" cy="184666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월초중순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7402283" y="3397015"/>
            <a:ext cx="548227" cy="184666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3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월중순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9617908" y="3397015"/>
            <a:ext cx="442430" cy="184666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월말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812638" y="5371843"/>
            <a:ext cx="1373716" cy="1125545"/>
          </a:xfrm>
          <a:prstGeom prst="roundRect">
            <a:avLst>
              <a:gd name="adj" fmla="val 9483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728919" y="5582048"/>
            <a:ext cx="1500483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400" spc="-200" dirty="0" err="1">
                <a:solidFill>
                  <a:srgbClr val="1C1C1C"/>
                </a:solidFill>
                <a:highlight>
                  <a:srgbClr val="FFFF00"/>
                </a:highlight>
                <a:latin typeface="다음_Regular" panose="02000603060000000000" pitchFamily="2" charset="-127"/>
                <a:ea typeface="다음_Regular" panose="02000603060000000000" pitchFamily="2" charset="-127"/>
              </a:rPr>
              <a:t>사업특성에</a:t>
            </a:r>
            <a:r>
              <a:rPr lang="ko-KR" altLang="en-US" sz="1400" spc="-200" dirty="0">
                <a:solidFill>
                  <a:srgbClr val="1C1C1C"/>
                </a:solidFill>
                <a:highlight>
                  <a:srgbClr val="FFFF00"/>
                </a:highlight>
                <a:latin typeface="다음_Regular" panose="02000603060000000000" pitchFamily="2" charset="-127"/>
                <a:ea typeface="다음_Regular" panose="02000603060000000000" pitchFamily="2" charset="-127"/>
              </a:rPr>
              <a:t> 따른 </a:t>
            </a:r>
            <a:r>
              <a:rPr lang="ko-KR" altLang="en-US" sz="1400" spc="-200" dirty="0" err="1">
                <a:solidFill>
                  <a:srgbClr val="1C1C1C"/>
                </a:solidFill>
                <a:highlight>
                  <a:srgbClr val="FFFF00"/>
                </a:highlight>
                <a:latin typeface="다음_Regular" panose="02000603060000000000" pitchFamily="2" charset="-127"/>
                <a:ea typeface="다음_Regular" panose="02000603060000000000" pitchFamily="2" charset="-127"/>
              </a:rPr>
              <a:t>유사경험</a:t>
            </a:r>
            <a:r>
              <a:rPr lang="ko-KR" altLang="en-US" sz="1400" spc="-200" dirty="0">
                <a:solidFill>
                  <a:srgbClr val="1C1C1C"/>
                </a:solidFill>
                <a:highlight>
                  <a:srgbClr val="FFFF00"/>
                </a:highlight>
                <a:latin typeface="다음_Regular" panose="02000603060000000000" pitchFamily="2" charset="-127"/>
                <a:ea typeface="다음_Regular" panose="02000603060000000000" pitchFamily="2" charset="-127"/>
              </a:rPr>
              <a:t> 및 안정적 사업관리 필요</a:t>
            </a:r>
          </a:p>
          <a:p>
            <a:pPr algn="ctr"/>
            <a:endParaRPr lang="ko-KR" altLang="en-US" sz="1400" spc="-200" dirty="0">
              <a:solidFill>
                <a:srgbClr val="1C1C1C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2538" y="2325183"/>
            <a:ext cx="492444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400" spc="-200">
                <a:solidFill>
                  <a:srgbClr val="1C1C1C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분석</a:t>
            </a:r>
            <a:endParaRPr lang="ko-KR" altLang="en-US" sz="1400" spc="-200" dirty="0">
              <a:solidFill>
                <a:srgbClr val="1C1C1C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07886" y="2667961"/>
            <a:ext cx="94774" cy="589374"/>
            <a:chOff x="1007911" y="2667961"/>
            <a:chExt cx="94774" cy="589374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1054338" y="2667961"/>
              <a:ext cx="0" cy="54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/>
            <p:cNvSpPr/>
            <p:nvPr/>
          </p:nvSpPr>
          <p:spPr>
            <a:xfrm rot="10800000" flipH="1" flipV="1">
              <a:off x="1007911" y="3162563"/>
              <a:ext cx="94774" cy="9477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846224" y="3711442"/>
            <a:ext cx="2979364" cy="412531"/>
          </a:xfrm>
          <a:prstGeom prst="roundRect">
            <a:avLst>
              <a:gd name="adj" fmla="val 10796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분석</a:t>
            </a:r>
            <a:r>
              <a:rPr lang="en-US" altLang="ko-KR" sz="1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·</a:t>
            </a:r>
            <a:r>
              <a:rPr lang="ko-KR" altLang="en-US" sz="1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설계 </a:t>
            </a:r>
            <a:r>
              <a:rPr lang="en-US" altLang="ko-KR" sz="1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0.5</a:t>
            </a:r>
            <a:r>
              <a:rPr lang="ko-KR" altLang="en-US" sz="1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개월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8080CAB-EA5F-4BD2-B379-82F0EB9B16D2}"/>
              </a:ext>
            </a:extLst>
          </p:cNvPr>
          <p:cNvSpPr/>
          <p:nvPr/>
        </p:nvSpPr>
        <p:spPr>
          <a:xfrm>
            <a:off x="9599049" y="2325183"/>
            <a:ext cx="492444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400" spc="-200" dirty="0">
                <a:solidFill>
                  <a:srgbClr val="1C1C1C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종료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7519082-7201-4175-BCD4-21636781673F}"/>
              </a:ext>
            </a:extLst>
          </p:cNvPr>
          <p:cNvCxnSpPr/>
          <p:nvPr/>
        </p:nvCxnSpPr>
        <p:spPr>
          <a:xfrm>
            <a:off x="9840824" y="2667961"/>
            <a:ext cx="0" cy="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 rot="10800000" flipH="1" flipV="1">
            <a:off x="9789813" y="3162563"/>
            <a:ext cx="94774" cy="9477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ahoma" panose="020B0604030504040204" pitchFamily="34" charset="0"/>
            </a:endParaRPr>
          </a:p>
        </p:txBody>
      </p:sp>
      <p:sp>
        <p:nvSpPr>
          <p:cNvPr id="89" name="직사각형 22"/>
          <p:cNvSpPr>
            <a:spLocks noChangeArrowheads="1"/>
          </p:cNvSpPr>
          <p:nvPr/>
        </p:nvSpPr>
        <p:spPr bwMode="auto">
          <a:xfrm>
            <a:off x="322324" y="202290"/>
            <a:ext cx="2922908" cy="35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000" tIns="72000" rIns="72000" bIns="72000" anchor="ctr">
            <a:no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사업의 특징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5066561" y="2325182"/>
            <a:ext cx="492444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400" spc="-200" dirty="0">
                <a:solidFill>
                  <a:srgbClr val="1C1C1C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구현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5362669" y="2667961"/>
            <a:ext cx="94774" cy="589374"/>
            <a:chOff x="1007911" y="2667961"/>
            <a:chExt cx="94774" cy="589374"/>
          </a:xfrm>
        </p:grpSpPr>
        <p:cxnSp>
          <p:nvCxnSpPr>
            <p:cNvPr id="92" name="직선 연결선 91"/>
            <p:cNvCxnSpPr/>
            <p:nvPr/>
          </p:nvCxnSpPr>
          <p:spPr>
            <a:xfrm>
              <a:off x="1054338" y="2667961"/>
              <a:ext cx="0" cy="54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타원 92"/>
            <p:cNvSpPr/>
            <p:nvPr/>
          </p:nvSpPr>
          <p:spPr>
            <a:xfrm rot="10800000" flipH="1" flipV="1">
              <a:off x="1007911" y="3162563"/>
              <a:ext cx="94774" cy="9477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7374546" y="2325183"/>
            <a:ext cx="646331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400" spc="-200" dirty="0">
                <a:solidFill>
                  <a:srgbClr val="1C1C1C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테스트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7646836" y="2667961"/>
            <a:ext cx="94774" cy="589374"/>
            <a:chOff x="1007911" y="2667961"/>
            <a:chExt cx="94774" cy="589374"/>
          </a:xfrm>
        </p:grpSpPr>
        <p:cxnSp>
          <p:nvCxnSpPr>
            <p:cNvPr id="96" name="직선 연결선 95"/>
            <p:cNvCxnSpPr/>
            <p:nvPr/>
          </p:nvCxnSpPr>
          <p:spPr>
            <a:xfrm>
              <a:off x="1054338" y="2667961"/>
              <a:ext cx="0" cy="54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/>
            <p:cNvSpPr/>
            <p:nvPr/>
          </p:nvSpPr>
          <p:spPr>
            <a:xfrm rot="10800000" flipH="1" flipV="1">
              <a:off x="1007911" y="3162563"/>
              <a:ext cx="94774" cy="9477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2373762" y="2325182"/>
            <a:ext cx="492444" cy="307777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1400" spc="-200" dirty="0">
                <a:solidFill>
                  <a:srgbClr val="1C1C1C"/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2562017" y="2667961"/>
            <a:ext cx="94774" cy="589374"/>
            <a:chOff x="1007911" y="2667961"/>
            <a:chExt cx="94774" cy="589374"/>
          </a:xfrm>
        </p:grpSpPr>
        <p:cxnSp>
          <p:nvCxnSpPr>
            <p:cNvPr id="103" name="직선 연결선 102"/>
            <p:cNvCxnSpPr/>
            <p:nvPr/>
          </p:nvCxnSpPr>
          <p:spPr>
            <a:xfrm>
              <a:off x="1054338" y="2667961"/>
              <a:ext cx="0" cy="54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103"/>
            <p:cNvSpPr/>
            <p:nvPr/>
          </p:nvSpPr>
          <p:spPr>
            <a:xfrm rot="10800000" flipH="1" flipV="1">
              <a:off x="1007911" y="3162563"/>
              <a:ext cx="94774" cy="9477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ahoma" panose="020B0604030504040204" pitchFamily="34" charset="0"/>
              </a:endParaRPr>
            </a:p>
          </p:txBody>
        </p:sp>
      </p:grpSp>
      <p:sp>
        <p:nvSpPr>
          <p:cNvPr id="122" name="모서리가 둥근 직사각형 121"/>
          <p:cNvSpPr/>
          <p:nvPr/>
        </p:nvSpPr>
        <p:spPr>
          <a:xfrm>
            <a:off x="3868760" y="3711442"/>
            <a:ext cx="3789249" cy="594680"/>
          </a:xfrm>
          <a:prstGeom prst="roundRect">
            <a:avLst>
              <a:gd name="adj" fmla="val 10796"/>
            </a:avLst>
          </a:prstGeom>
          <a:solidFill>
            <a:srgbClr val="C00000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구현 </a:t>
            </a:r>
            <a:r>
              <a:rPr lang="en-US" altLang="ko-KR" sz="2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2</a:t>
            </a:r>
            <a:r>
              <a:rPr lang="ko-KR" altLang="en-US" sz="2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개월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7701008" y="3706112"/>
            <a:ext cx="2332078" cy="412531"/>
          </a:xfrm>
          <a:prstGeom prst="roundRect">
            <a:avLst>
              <a:gd name="adj" fmla="val 10796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시험</a:t>
            </a:r>
            <a:r>
              <a:rPr lang="en-US" altLang="ko-KR" sz="1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/</a:t>
            </a:r>
            <a:r>
              <a:rPr lang="ko-KR" altLang="en-US" sz="1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전개</a:t>
            </a:r>
            <a:r>
              <a:rPr lang="en-US" altLang="ko-KR" sz="1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0.5</a:t>
            </a:r>
            <a:r>
              <a:rPr lang="ko-KR" altLang="en-US" sz="14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개월</a:t>
            </a:r>
          </a:p>
        </p:txBody>
      </p:sp>
      <p:cxnSp>
        <p:nvCxnSpPr>
          <p:cNvPr id="125" name="직선 화살표 연결선 124"/>
          <p:cNvCxnSpPr/>
          <p:nvPr/>
        </p:nvCxnSpPr>
        <p:spPr>
          <a:xfrm>
            <a:off x="902661" y="2886075"/>
            <a:ext cx="165935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2604135" y="2886075"/>
            <a:ext cx="2817539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3874460" y="2895600"/>
            <a:ext cx="3772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>
            <a:off x="7741610" y="2905125"/>
            <a:ext cx="2082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모서리가 둥근 직사각형 131"/>
          <p:cNvSpPr/>
          <p:nvPr/>
        </p:nvSpPr>
        <p:spPr>
          <a:xfrm>
            <a:off x="846224" y="4197485"/>
            <a:ext cx="2979364" cy="503282"/>
          </a:xfrm>
          <a:prstGeom prst="roundRect">
            <a:avLst>
              <a:gd name="adj" fmla="val 10796"/>
            </a:avLst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환경분석</a:t>
            </a:r>
            <a:r>
              <a:rPr lang="en-US" altLang="ko-KR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인프라 분석</a:t>
            </a:r>
            <a:r>
              <a:rPr lang="en-US" altLang="ko-KR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시스템 분석</a:t>
            </a:r>
            <a:r>
              <a:rPr lang="en-US" altLang="ko-KR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, DB</a:t>
            </a:r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분석</a:t>
            </a:r>
            <a:r>
              <a:rPr lang="en-US" altLang="ko-KR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,</a:t>
            </a:r>
          </a:p>
          <a:p>
            <a:pPr algn="ctr"/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서비스 분석</a:t>
            </a:r>
            <a:r>
              <a:rPr lang="en-US" altLang="ko-KR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시스템 설계</a:t>
            </a:r>
            <a:r>
              <a:rPr lang="en-US" altLang="ko-KR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, DB</a:t>
            </a:r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설계</a:t>
            </a:r>
            <a:r>
              <a:rPr lang="en-US" altLang="ko-KR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서비스 설계</a:t>
            </a: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3876675" y="4367001"/>
            <a:ext cx="3781426" cy="734008"/>
          </a:xfrm>
          <a:prstGeom prst="roundRect">
            <a:avLst>
              <a:gd name="adj" fmla="val 10796"/>
            </a:avLst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시스템 구현</a:t>
            </a:r>
            <a:r>
              <a:rPr lang="en-US" altLang="ko-KR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DB</a:t>
            </a:r>
            <a:r>
              <a:rPr lang="ko-KR" altLang="en-US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통합</a:t>
            </a:r>
            <a:r>
              <a:rPr lang="en-US" altLang="ko-KR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표준화</a:t>
            </a:r>
            <a:r>
              <a:rPr lang="en-US" altLang="ko-KR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 CMS</a:t>
            </a:r>
            <a:r>
              <a:rPr lang="ko-KR" altLang="en-US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기반 통합예약솔루션 도입</a:t>
            </a:r>
            <a:r>
              <a:rPr lang="en-US" altLang="ko-KR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</a:t>
            </a:r>
            <a:r>
              <a:rPr lang="ko-KR" altLang="en-US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지도기반 서비스제공</a:t>
            </a:r>
            <a:r>
              <a:rPr lang="en-US" altLang="ko-KR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,</a:t>
            </a:r>
            <a:r>
              <a:rPr lang="ko-KR" altLang="en-US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외부 </a:t>
            </a:r>
            <a:r>
              <a:rPr lang="en-US" altLang="ko-KR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API</a:t>
            </a:r>
            <a:r>
              <a:rPr lang="ko-KR" altLang="en-US" sz="1200" dirty="0"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200" dirty="0" err="1">
                <a:latin typeface="다음_Regular" panose="02000603060000000000" pitchFamily="2" charset="-127"/>
                <a:ea typeface="다음_Regular" panose="02000603060000000000" pitchFamily="2" charset="-127"/>
              </a:rPr>
              <a:t>연동등</a:t>
            </a:r>
            <a:endParaRPr lang="en-US" altLang="ko-KR" sz="12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7708976" y="4195042"/>
            <a:ext cx="2324110" cy="503282"/>
          </a:xfrm>
          <a:prstGeom prst="roundRect">
            <a:avLst>
              <a:gd name="adj" fmla="val 10796"/>
            </a:avLst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단위테스트</a:t>
            </a:r>
            <a:r>
              <a:rPr lang="en-US" altLang="ko-KR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통합테스트</a:t>
            </a:r>
            <a:r>
              <a:rPr lang="en-US" altLang="ko-KR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,</a:t>
            </a:r>
          </a:p>
          <a:p>
            <a:pPr algn="ctr"/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인수테스트</a:t>
            </a:r>
            <a:r>
              <a:rPr lang="en-US" altLang="ko-KR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, </a:t>
            </a:r>
            <a:r>
              <a:rPr lang="ko-KR" altLang="en-US" sz="1050">
                <a:latin typeface="다음_Regular" panose="02000603060000000000" pitchFamily="2" charset="-127"/>
                <a:ea typeface="다음_Regular" panose="02000603060000000000" pitchFamily="2" charset="-127"/>
              </a:rPr>
              <a:t>시스템 이관</a:t>
            </a:r>
          </a:p>
        </p:txBody>
      </p:sp>
      <p:sp>
        <p:nvSpPr>
          <p:cNvPr id="69" name="직사각형 68"/>
          <p:cNvSpPr/>
          <p:nvPr/>
        </p:nvSpPr>
        <p:spPr bwMode="auto">
          <a:xfrm>
            <a:off x="5139213" y="3392103"/>
            <a:ext cx="548227" cy="184666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1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월중순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71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22"/>
          <p:cNvSpPr>
            <a:spLocks noChangeArrowheads="1"/>
          </p:cNvSpPr>
          <p:nvPr/>
        </p:nvSpPr>
        <p:spPr bwMode="auto">
          <a:xfrm>
            <a:off x="322324" y="202290"/>
            <a:ext cx="2922908" cy="35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000" tIns="72000" rIns="72000" bIns="72000" anchor="ctr">
            <a:no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사업의 특징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FC57BF4-4E74-4196-9BCD-8F49AA9F5740}"/>
              </a:ext>
            </a:extLst>
          </p:cNvPr>
          <p:cNvSpPr/>
          <p:nvPr/>
        </p:nvSpPr>
        <p:spPr>
          <a:xfrm>
            <a:off x="-1" y="911517"/>
            <a:ext cx="1069181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산재한 </a:t>
            </a:r>
            <a:r>
              <a:rPr lang="ko-KR" altLang="en-US" sz="24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데이터및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유관기관정보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24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통합사업의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높은 </a:t>
            </a:r>
            <a:r>
              <a:rPr lang="ko-KR" altLang="en-US" sz="24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이해도및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4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사업품질관리에서부터 구축까지</a:t>
            </a:r>
            <a:endParaRPr lang="en-US" altLang="ko-KR" sz="2400" spc="-1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다년간 축적된 사업 경험이 매우 중요합니다</a:t>
            </a:r>
            <a:r>
              <a:rPr lang="en-US" altLang="ko-KR" sz="30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931268" y="2401117"/>
            <a:ext cx="2650132" cy="18280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rgbClr val="89BC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dirty="0"/>
          </a:p>
        </p:txBody>
      </p:sp>
      <p:sp>
        <p:nvSpPr>
          <p:cNvPr id="64" name="Freeform 40"/>
          <p:cNvSpPr>
            <a:spLocks/>
          </p:cNvSpPr>
          <p:nvPr/>
        </p:nvSpPr>
        <p:spPr bwMode="auto">
          <a:xfrm rot="18863248">
            <a:off x="6721263" y="3270344"/>
            <a:ext cx="287710" cy="287710"/>
          </a:xfrm>
          <a:custGeom>
            <a:avLst/>
            <a:gdLst>
              <a:gd name="T0" fmla="*/ 989 w 1356"/>
              <a:gd name="T1" fmla="*/ 678 h 1356"/>
              <a:gd name="T2" fmla="*/ 1324 w 1356"/>
              <a:gd name="T3" fmla="*/ 342 h 1356"/>
              <a:gd name="T4" fmla="*/ 1356 w 1356"/>
              <a:gd name="T5" fmla="*/ 265 h 1356"/>
              <a:gd name="T6" fmla="*/ 1324 w 1356"/>
              <a:gd name="T7" fmla="*/ 187 h 1356"/>
              <a:gd name="T8" fmla="*/ 1169 w 1356"/>
              <a:gd name="T9" fmla="*/ 32 h 1356"/>
              <a:gd name="T10" fmla="*/ 1091 w 1356"/>
              <a:gd name="T11" fmla="*/ 0 h 1356"/>
              <a:gd name="T12" fmla="*/ 1014 w 1356"/>
              <a:gd name="T13" fmla="*/ 32 h 1356"/>
              <a:gd name="T14" fmla="*/ 678 w 1356"/>
              <a:gd name="T15" fmla="*/ 367 h 1356"/>
              <a:gd name="T16" fmla="*/ 342 w 1356"/>
              <a:gd name="T17" fmla="*/ 32 h 1356"/>
              <a:gd name="T18" fmla="*/ 265 w 1356"/>
              <a:gd name="T19" fmla="*/ 0 h 1356"/>
              <a:gd name="T20" fmla="*/ 187 w 1356"/>
              <a:gd name="T21" fmla="*/ 32 h 1356"/>
              <a:gd name="T22" fmla="*/ 32 w 1356"/>
              <a:gd name="T23" fmla="*/ 187 h 1356"/>
              <a:gd name="T24" fmla="*/ 0 w 1356"/>
              <a:gd name="T25" fmla="*/ 265 h 1356"/>
              <a:gd name="T26" fmla="*/ 32 w 1356"/>
              <a:gd name="T27" fmla="*/ 342 h 1356"/>
              <a:gd name="T28" fmla="*/ 367 w 1356"/>
              <a:gd name="T29" fmla="*/ 678 h 1356"/>
              <a:gd name="T30" fmla="*/ 32 w 1356"/>
              <a:gd name="T31" fmla="*/ 1014 h 1356"/>
              <a:gd name="T32" fmla="*/ 0 w 1356"/>
              <a:gd name="T33" fmla="*/ 1091 h 1356"/>
              <a:gd name="T34" fmla="*/ 32 w 1356"/>
              <a:gd name="T35" fmla="*/ 1169 h 1356"/>
              <a:gd name="T36" fmla="*/ 187 w 1356"/>
              <a:gd name="T37" fmla="*/ 1324 h 1356"/>
              <a:gd name="T38" fmla="*/ 265 w 1356"/>
              <a:gd name="T39" fmla="*/ 1356 h 1356"/>
              <a:gd name="T40" fmla="*/ 342 w 1356"/>
              <a:gd name="T41" fmla="*/ 1324 h 1356"/>
              <a:gd name="T42" fmla="*/ 678 w 1356"/>
              <a:gd name="T43" fmla="*/ 989 h 1356"/>
              <a:gd name="T44" fmla="*/ 1014 w 1356"/>
              <a:gd name="T45" fmla="*/ 1324 h 1356"/>
              <a:gd name="T46" fmla="*/ 1091 w 1356"/>
              <a:gd name="T47" fmla="*/ 1356 h 1356"/>
              <a:gd name="T48" fmla="*/ 1169 w 1356"/>
              <a:gd name="T49" fmla="*/ 1324 h 1356"/>
              <a:gd name="T50" fmla="*/ 1324 w 1356"/>
              <a:gd name="T51" fmla="*/ 1169 h 1356"/>
              <a:gd name="T52" fmla="*/ 1356 w 1356"/>
              <a:gd name="T53" fmla="*/ 1091 h 1356"/>
              <a:gd name="T54" fmla="*/ 1324 w 1356"/>
              <a:gd name="T55" fmla="*/ 1014 h 1356"/>
              <a:gd name="T56" fmla="*/ 989 w 1356"/>
              <a:gd name="T57" fmla="*/ 678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6" h="1356">
                <a:moveTo>
                  <a:pt x="989" y="678"/>
                </a:moveTo>
                <a:cubicBezTo>
                  <a:pt x="1324" y="342"/>
                  <a:pt x="1324" y="342"/>
                  <a:pt x="1324" y="342"/>
                </a:cubicBezTo>
                <a:cubicBezTo>
                  <a:pt x="1346" y="321"/>
                  <a:pt x="1356" y="295"/>
                  <a:pt x="1356" y="265"/>
                </a:cubicBezTo>
                <a:cubicBezTo>
                  <a:pt x="1356" y="234"/>
                  <a:pt x="1346" y="208"/>
                  <a:pt x="1324" y="187"/>
                </a:cubicBezTo>
                <a:cubicBezTo>
                  <a:pt x="1169" y="32"/>
                  <a:pt x="1169" y="32"/>
                  <a:pt x="1169" y="32"/>
                </a:cubicBezTo>
                <a:cubicBezTo>
                  <a:pt x="1148" y="10"/>
                  <a:pt x="1122" y="0"/>
                  <a:pt x="1091" y="0"/>
                </a:cubicBezTo>
                <a:cubicBezTo>
                  <a:pt x="1061" y="0"/>
                  <a:pt x="1035" y="10"/>
                  <a:pt x="1014" y="32"/>
                </a:cubicBezTo>
                <a:cubicBezTo>
                  <a:pt x="678" y="367"/>
                  <a:pt x="678" y="367"/>
                  <a:pt x="678" y="367"/>
                </a:cubicBezTo>
                <a:cubicBezTo>
                  <a:pt x="342" y="32"/>
                  <a:pt x="342" y="32"/>
                  <a:pt x="342" y="32"/>
                </a:cubicBezTo>
                <a:cubicBezTo>
                  <a:pt x="321" y="10"/>
                  <a:pt x="295" y="0"/>
                  <a:pt x="265" y="0"/>
                </a:cubicBezTo>
                <a:cubicBezTo>
                  <a:pt x="234" y="0"/>
                  <a:pt x="208" y="10"/>
                  <a:pt x="187" y="32"/>
                </a:cubicBezTo>
                <a:cubicBezTo>
                  <a:pt x="32" y="187"/>
                  <a:pt x="32" y="187"/>
                  <a:pt x="32" y="187"/>
                </a:cubicBezTo>
                <a:cubicBezTo>
                  <a:pt x="10" y="208"/>
                  <a:pt x="0" y="234"/>
                  <a:pt x="0" y="265"/>
                </a:cubicBezTo>
                <a:cubicBezTo>
                  <a:pt x="0" y="295"/>
                  <a:pt x="10" y="321"/>
                  <a:pt x="32" y="342"/>
                </a:cubicBezTo>
                <a:cubicBezTo>
                  <a:pt x="367" y="678"/>
                  <a:pt x="367" y="678"/>
                  <a:pt x="367" y="678"/>
                </a:cubicBezTo>
                <a:cubicBezTo>
                  <a:pt x="32" y="1014"/>
                  <a:pt x="32" y="1014"/>
                  <a:pt x="32" y="1014"/>
                </a:cubicBezTo>
                <a:cubicBezTo>
                  <a:pt x="10" y="1035"/>
                  <a:pt x="0" y="1061"/>
                  <a:pt x="0" y="1091"/>
                </a:cubicBezTo>
                <a:cubicBezTo>
                  <a:pt x="0" y="1122"/>
                  <a:pt x="10" y="1148"/>
                  <a:pt x="32" y="1169"/>
                </a:cubicBezTo>
                <a:cubicBezTo>
                  <a:pt x="187" y="1324"/>
                  <a:pt x="187" y="1324"/>
                  <a:pt x="187" y="1324"/>
                </a:cubicBezTo>
                <a:cubicBezTo>
                  <a:pt x="208" y="1346"/>
                  <a:pt x="234" y="1356"/>
                  <a:pt x="265" y="1356"/>
                </a:cubicBezTo>
                <a:cubicBezTo>
                  <a:pt x="295" y="1356"/>
                  <a:pt x="321" y="1346"/>
                  <a:pt x="342" y="1324"/>
                </a:cubicBezTo>
                <a:cubicBezTo>
                  <a:pt x="678" y="989"/>
                  <a:pt x="678" y="989"/>
                  <a:pt x="678" y="989"/>
                </a:cubicBezTo>
                <a:cubicBezTo>
                  <a:pt x="1014" y="1324"/>
                  <a:pt x="1014" y="1324"/>
                  <a:pt x="1014" y="1324"/>
                </a:cubicBezTo>
                <a:cubicBezTo>
                  <a:pt x="1035" y="1346"/>
                  <a:pt x="1061" y="1356"/>
                  <a:pt x="1091" y="1356"/>
                </a:cubicBezTo>
                <a:cubicBezTo>
                  <a:pt x="1122" y="1356"/>
                  <a:pt x="1148" y="1346"/>
                  <a:pt x="1169" y="1324"/>
                </a:cubicBezTo>
                <a:cubicBezTo>
                  <a:pt x="1324" y="1169"/>
                  <a:pt x="1324" y="1169"/>
                  <a:pt x="1324" y="1169"/>
                </a:cubicBezTo>
                <a:cubicBezTo>
                  <a:pt x="1346" y="1148"/>
                  <a:pt x="1356" y="1122"/>
                  <a:pt x="1356" y="1091"/>
                </a:cubicBezTo>
                <a:cubicBezTo>
                  <a:pt x="1356" y="1061"/>
                  <a:pt x="1346" y="1035"/>
                  <a:pt x="1324" y="1014"/>
                </a:cubicBezTo>
                <a:lnTo>
                  <a:pt x="989" y="67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prstClr val="black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32458" y="2717041"/>
            <a:ext cx="2656148" cy="1384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            </a:t>
            </a:r>
            <a:r>
              <a:rPr lang="ko-KR" altLang="en-US" sz="1400" b="1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유사사업</a:t>
            </a: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경험으로 </a:t>
            </a:r>
            <a:br>
              <a:rPr lang="en-US" altLang="ko-KR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</a:br>
            <a:r>
              <a:rPr lang="en-US" altLang="ko-KR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            </a:t>
            </a: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사업 리스크 방어  </a:t>
            </a:r>
            <a:endParaRPr lang="en-US" altLang="ko-KR" sz="1400" b="1" spc="-100" dirty="0"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endParaRPr lang="en-US" altLang="ko-KR" sz="1400" b="1" spc="-100" dirty="0"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검증된 사업관리 방법론을</a:t>
            </a:r>
            <a:br>
              <a:rPr lang="en-US" altLang="ko-KR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</a:b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기반으로 한 체계적 품질관리</a:t>
            </a:r>
            <a:endParaRPr lang="en-US" altLang="ko-KR" sz="1400" b="1" spc="-100" dirty="0"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      여부</a:t>
            </a:r>
            <a:endParaRPr lang="en-US" altLang="ko-KR" sz="1400" b="1" spc="-100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77" name="Freeform 40"/>
          <p:cNvSpPr>
            <a:spLocks/>
          </p:cNvSpPr>
          <p:nvPr/>
        </p:nvSpPr>
        <p:spPr bwMode="auto">
          <a:xfrm rot="18863248">
            <a:off x="3650500" y="3316907"/>
            <a:ext cx="287710" cy="287710"/>
          </a:xfrm>
          <a:custGeom>
            <a:avLst/>
            <a:gdLst>
              <a:gd name="T0" fmla="*/ 989 w 1356"/>
              <a:gd name="T1" fmla="*/ 678 h 1356"/>
              <a:gd name="T2" fmla="*/ 1324 w 1356"/>
              <a:gd name="T3" fmla="*/ 342 h 1356"/>
              <a:gd name="T4" fmla="*/ 1356 w 1356"/>
              <a:gd name="T5" fmla="*/ 265 h 1356"/>
              <a:gd name="T6" fmla="*/ 1324 w 1356"/>
              <a:gd name="T7" fmla="*/ 187 h 1356"/>
              <a:gd name="T8" fmla="*/ 1169 w 1356"/>
              <a:gd name="T9" fmla="*/ 32 h 1356"/>
              <a:gd name="T10" fmla="*/ 1091 w 1356"/>
              <a:gd name="T11" fmla="*/ 0 h 1356"/>
              <a:gd name="T12" fmla="*/ 1014 w 1356"/>
              <a:gd name="T13" fmla="*/ 32 h 1356"/>
              <a:gd name="T14" fmla="*/ 678 w 1356"/>
              <a:gd name="T15" fmla="*/ 367 h 1356"/>
              <a:gd name="T16" fmla="*/ 342 w 1356"/>
              <a:gd name="T17" fmla="*/ 32 h 1356"/>
              <a:gd name="T18" fmla="*/ 265 w 1356"/>
              <a:gd name="T19" fmla="*/ 0 h 1356"/>
              <a:gd name="T20" fmla="*/ 187 w 1356"/>
              <a:gd name="T21" fmla="*/ 32 h 1356"/>
              <a:gd name="T22" fmla="*/ 32 w 1356"/>
              <a:gd name="T23" fmla="*/ 187 h 1356"/>
              <a:gd name="T24" fmla="*/ 0 w 1356"/>
              <a:gd name="T25" fmla="*/ 265 h 1356"/>
              <a:gd name="T26" fmla="*/ 32 w 1356"/>
              <a:gd name="T27" fmla="*/ 342 h 1356"/>
              <a:gd name="T28" fmla="*/ 367 w 1356"/>
              <a:gd name="T29" fmla="*/ 678 h 1356"/>
              <a:gd name="T30" fmla="*/ 32 w 1356"/>
              <a:gd name="T31" fmla="*/ 1014 h 1356"/>
              <a:gd name="T32" fmla="*/ 0 w 1356"/>
              <a:gd name="T33" fmla="*/ 1091 h 1356"/>
              <a:gd name="T34" fmla="*/ 32 w 1356"/>
              <a:gd name="T35" fmla="*/ 1169 h 1356"/>
              <a:gd name="T36" fmla="*/ 187 w 1356"/>
              <a:gd name="T37" fmla="*/ 1324 h 1356"/>
              <a:gd name="T38" fmla="*/ 265 w 1356"/>
              <a:gd name="T39" fmla="*/ 1356 h 1356"/>
              <a:gd name="T40" fmla="*/ 342 w 1356"/>
              <a:gd name="T41" fmla="*/ 1324 h 1356"/>
              <a:gd name="T42" fmla="*/ 678 w 1356"/>
              <a:gd name="T43" fmla="*/ 989 h 1356"/>
              <a:gd name="T44" fmla="*/ 1014 w 1356"/>
              <a:gd name="T45" fmla="*/ 1324 h 1356"/>
              <a:gd name="T46" fmla="*/ 1091 w 1356"/>
              <a:gd name="T47" fmla="*/ 1356 h 1356"/>
              <a:gd name="T48" fmla="*/ 1169 w 1356"/>
              <a:gd name="T49" fmla="*/ 1324 h 1356"/>
              <a:gd name="T50" fmla="*/ 1324 w 1356"/>
              <a:gd name="T51" fmla="*/ 1169 h 1356"/>
              <a:gd name="T52" fmla="*/ 1356 w 1356"/>
              <a:gd name="T53" fmla="*/ 1091 h 1356"/>
              <a:gd name="T54" fmla="*/ 1324 w 1356"/>
              <a:gd name="T55" fmla="*/ 1014 h 1356"/>
              <a:gd name="T56" fmla="*/ 989 w 1356"/>
              <a:gd name="T57" fmla="*/ 678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6" h="1356">
                <a:moveTo>
                  <a:pt x="989" y="678"/>
                </a:moveTo>
                <a:cubicBezTo>
                  <a:pt x="1324" y="342"/>
                  <a:pt x="1324" y="342"/>
                  <a:pt x="1324" y="342"/>
                </a:cubicBezTo>
                <a:cubicBezTo>
                  <a:pt x="1346" y="321"/>
                  <a:pt x="1356" y="295"/>
                  <a:pt x="1356" y="265"/>
                </a:cubicBezTo>
                <a:cubicBezTo>
                  <a:pt x="1356" y="234"/>
                  <a:pt x="1346" y="208"/>
                  <a:pt x="1324" y="187"/>
                </a:cubicBezTo>
                <a:cubicBezTo>
                  <a:pt x="1169" y="32"/>
                  <a:pt x="1169" y="32"/>
                  <a:pt x="1169" y="32"/>
                </a:cubicBezTo>
                <a:cubicBezTo>
                  <a:pt x="1148" y="10"/>
                  <a:pt x="1122" y="0"/>
                  <a:pt x="1091" y="0"/>
                </a:cubicBezTo>
                <a:cubicBezTo>
                  <a:pt x="1061" y="0"/>
                  <a:pt x="1035" y="10"/>
                  <a:pt x="1014" y="32"/>
                </a:cubicBezTo>
                <a:cubicBezTo>
                  <a:pt x="678" y="367"/>
                  <a:pt x="678" y="367"/>
                  <a:pt x="678" y="367"/>
                </a:cubicBezTo>
                <a:cubicBezTo>
                  <a:pt x="342" y="32"/>
                  <a:pt x="342" y="32"/>
                  <a:pt x="342" y="32"/>
                </a:cubicBezTo>
                <a:cubicBezTo>
                  <a:pt x="321" y="10"/>
                  <a:pt x="295" y="0"/>
                  <a:pt x="265" y="0"/>
                </a:cubicBezTo>
                <a:cubicBezTo>
                  <a:pt x="234" y="0"/>
                  <a:pt x="208" y="10"/>
                  <a:pt x="187" y="32"/>
                </a:cubicBezTo>
                <a:cubicBezTo>
                  <a:pt x="32" y="187"/>
                  <a:pt x="32" y="187"/>
                  <a:pt x="32" y="187"/>
                </a:cubicBezTo>
                <a:cubicBezTo>
                  <a:pt x="10" y="208"/>
                  <a:pt x="0" y="234"/>
                  <a:pt x="0" y="265"/>
                </a:cubicBezTo>
                <a:cubicBezTo>
                  <a:pt x="0" y="295"/>
                  <a:pt x="10" y="321"/>
                  <a:pt x="32" y="342"/>
                </a:cubicBezTo>
                <a:cubicBezTo>
                  <a:pt x="367" y="678"/>
                  <a:pt x="367" y="678"/>
                  <a:pt x="367" y="678"/>
                </a:cubicBezTo>
                <a:cubicBezTo>
                  <a:pt x="32" y="1014"/>
                  <a:pt x="32" y="1014"/>
                  <a:pt x="32" y="1014"/>
                </a:cubicBezTo>
                <a:cubicBezTo>
                  <a:pt x="10" y="1035"/>
                  <a:pt x="0" y="1061"/>
                  <a:pt x="0" y="1091"/>
                </a:cubicBezTo>
                <a:cubicBezTo>
                  <a:pt x="0" y="1122"/>
                  <a:pt x="10" y="1148"/>
                  <a:pt x="32" y="1169"/>
                </a:cubicBezTo>
                <a:cubicBezTo>
                  <a:pt x="187" y="1324"/>
                  <a:pt x="187" y="1324"/>
                  <a:pt x="187" y="1324"/>
                </a:cubicBezTo>
                <a:cubicBezTo>
                  <a:pt x="208" y="1346"/>
                  <a:pt x="234" y="1356"/>
                  <a:pt x="265" y="1356"/>
                </a:cubicBezTo>
                <a:cubicBezTo>
                  <a:pt x="295" y="1356"/>
                  <a:pt x="321" y="1346"/>
                  <a:pt x="342" y="1324"/>
                </a:cubicBezTo>
                <a:cubicBezTo>
                  <a:pt x="678" y="989"/>
                  <a:pt x="678" y="989"/>
                  <a:pt x="678" y="989"/>
                </a:cubicBezTo>
                <a:cubicBezTo>
                  <a:pt x="1014" y="1324"/>
                  <a:pt x="1014" y="1324"/>
                  <a:pt x="1014" y="1324"/>
                </a:cubicBezTo>
                <a:cubicBezTo>
                  <a:pt x="1035" y="1346"/>
                  <a:pt x="1061" y="1356"/>
                  <a:pt x="1091" y="1356"/>
                </a:cubicBezTo>
                <a:cubicBezTo>
                  <a:pt x="1122" y="1356"/>
                  <a:pt x="1148" y="1346"/>
                  <a:pt x="1169" y="1324"/>
                </a:cubicBezTo>
                <a:cubicBezTo>
                  <a:pt x="1324" y="1169"/>
                  <a:pt x="1324" y="1169"/>
                  <a:pt x="1324" y="1169"/>
                </a:cubicBezTo>
                <a:cubicBezTo>
                  <a:pt x="1346" y="1148"/>
                  <a:pt x="1356" y="1122"/>
                  <a:pt x="1356" y="1091"/>
                </a:cubicBezTo>
                <a:cubicBezTo>
                  <a:pt x="1356" y="1061"/>
                  <a:pt x="1346" y="1035"/>
                  <a:pt x="1324" y="1014"/>
                </a:cubicBezTo>
                <a:lnTo>
                  <a:pt x="989" y="67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>
              <a:solidFill>
                <a:prstClr val="black"/>
              </a:solidFill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770393" y="4417658"/>
            <a:ext cx="1167218" cy="1167216"/>
            <a:chOff x="-1691243" y="3359710"/>
            <a:chExt cx="836110" cy="836108"/>
          </a:xfrm>
        </p:grpSpPr>
        <p:sp>
          <p:nvSpPr>
            <p:cNvPr id="79" name="타원 78"/>
            <p:cNvSpPr/>
            <p:nvPr/>
          </p:nvSpPr>
          <p:spPr>
            <a:xfrm>
              <a:off x="-1691243" y="3359710"/>
              <a:ext cx="836110" cy="836108"/>
            </a:xfrm>
            <a:prstGeom prst="ellipse">
              <a:avLst/>
            </a:prstGeom>
            <a:gradFill flip="none" rotWithShape="1">
              <a:gsLst>
                <a:gs pos="0">
                  <a:srgbClr val="70AD47">
                    <a:lumMod val="20000"/>
                    <a:lumOff val="80000"/>
                  </a:srgbClr>
                </a:gs>
                <a:gs pos="100000">
                  <a:srgbClr val="70AD47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0325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28600" dist="38100" dir="17400000" rotWithShape="0">
                <a:prstClr val="black">
                  <a:alpha val="4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  <a:cs typeface="+mn-cs"/>
              </a:endParaRPr>
            </a:p>
          </p:txBody>
        </p:sp>
        <p:sp>
          <p:nvSpPr>
            <p:cNvPr id="80" name="Text Box 258"/>
            <p:cNvSpPr txBox="1">
              <a:spLocks noChangeArrowheads="1"/>
            </p:cNvSpPr>
            <p:nvPr/>
          </p:nvSpPr>
          <p:spPr bwMode="auto">
            <a:xfrm>
              <a:off x="-1629550" y="3599647"/>
              <a:ext cx="712724" cy="363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rgbClr val="5B9BD5">
                  <a:gamma/>
                  <a:shade val="60000"/>
                  <a:invGamma/>
                </a:srgbClr>
              </a:prstShdw>
            </a:effectLst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prstMaterial="metal">
                <a:bevelT w="1270"/>
                <a:contourClr>
                  <a:schemeClr val="accent1">
                    <a:shade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다양한 공공기관</a:t>
              </a:r>
              <a:endParaRPr lang="en-US" altLang="ko-KR" sz="110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-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고딕 EB" pitchFamily="18" charset="-127"/>
                  <a:ea typeface="Rix고딕 EB" pitchFamily="18" charset="-127"/>
                </a:rPr>
                <a:t>시스템 구축사업</a:t>
              </a:r>
              <a:endParaRPr kumimoji="1" lang="en-US" altLang="ko-KR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</a:endParaRPr>
            </a:p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경험</a:t>
              </a:r>
              <a:endParaRPr kumimoji="1" lang="ko-KR" altLang="en-US" sz="1100" b="0" i="0" u="none" strike="noStrike" kern="120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2136112" y="4792874"/>
            <a:ext cx="1035617" cy="1025208"/>
            <a:chOff x="2205170" y="5738304"/>
            <a:chExt cx="1035617" cy="1025208"/>
          </a:xfrm>
        </p:grpSpPr>
        <p:sp>
          <p:nvSpPr>
            <p:cNvPr id="82" name="타원 81"/>
            <p:cNvSpPr/>
            <p:nvPr/>
          </p:nvSpPr>
          <p:spPr bwMode="auto">
            <a:xfrm>
              <a:off x="2214269" y="5738304"/>
              <a:ext cx="1026518" cy="102520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20000"/>
                    <a:lumOff val="80000"/>
                  </a:srgbClr>
                </a:gs>
                <a:gs pos="100000">
                  <a:srgbClr val="5B9BD5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0325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28600" dist="38100" dir="17400000" rotWithShape="0">
                <a:prstClr val="black">
                  <a:alpha val="4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  <a:cs typeface="+mn-cs"/>
              </a:endParaRPr>
            </a:p>
          </p:txBody>
        </p:sp>
        <p:sp>
          <p:nvSpPr>
            <p:cNvPr id="83" name="Text Box 258"/>
            <p:cNvSpPr txBox="1">
              <a:spLocks noChangeArrowheads="1"/>
            </p:cNvSpPr>
            <p:nvPr/>
          </p:nvSpPr>
          <p:spPr bwMode="auto">
            <a:xfrm>
              <a:off x="2205170" y="5860051"/>
              <a:ext cx="1025304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rgbClr val="5B9BD5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prstMaterial="metal">
                <a:bevelT w="1270"/>
                <a:contourClr>
                  <a:schemeClr val="accent1">
                    <a:shade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1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  <a:cs typeface="+mn-cs"/>
              </a:endParaRPr>
            </a:p>
            <a:p>
              <a:pPr lvl="0" algn="ctr" defTabSz="912813" eaLnBrk="0" latinLnBrk="0" hangingPunct="0">
                <a:defRPr/>
              </a:pPr>
              <a:r>
                <a:rPr lang="en-US" altLang="ko-KR" sz="1100" spc="-15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CBD SW</a:t>
              </a:r>
              <a:r>
                <a:rPr lang="ko-KR" altLang="en-US" sz="1100" spc="-15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개발방법론</a:t>
              </a:r>
              <a:endParaRPr kumimoji="1" lang="ko-KR" altLang="en-US" sz="11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  <a:cs typeface="+mn-cs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395098" y="5078354"/>
            <a:ext cx="1026518" cy="1025208"/>
            <a:chOff x="3319169" y="5738304"/>
            <a:chExt cx="1026518" cy="1025208"/>
          </a:xfrm>
        </p:grpSpPr>
        <p:sp>
          <p:nvSpPr>
            <p:cNvPr id="85" name="타원 84"/>
            <p:cNvSpPr/>
            <p:nvPr/>
          </p:nvSpPr>
          <p:spPr bwMode="auto">
            <a:xfrm>
              <a:off x="3319169" y="5738304"/>
              <a:ext cx="1026518" cy="102520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20000"/>
                    <a:lumOff val="80000"/>
                  </a:srgbClr>
                </a:gs>
                <a:gs pos="100000">
                  <a:srgbClr val="5B9BD5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0325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28600" dist="38100" dir="17400000" rotWithShape="0">
                <a:prstClr val="black">
                  <a:alpha val="4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  <a:cs typeface="+mn-cs"/>
              </a:endParaRPr>
            </a:p>
          </p:txBody>
        </p:sp>
        <p:sp>
          <p:nvSpPr>
            <p:cNvPr id="86" name="Text Box 258"/>
            <p:cNvSpPr txBox="1">
              <a:spLocks noChangeArrowheads="1"/>
            </p:cNvSpPr>
            <p:nvPr/>
          </p:nvSpPr>
          <p:spPr bwMode="auto">
            <a:xfrm>
              <a:off x="3381456" y="6041026"/>
              <a:ext cx="870518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rgbClr val="5B9BD5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prstMaterial="metal">
                <a:bevelT w="1270"/>
                <a:contourClr>
                  <a:schemeClr val="accent1">
                    <a:shade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pPr lvl="0" algn="ctr" defTabSz="912813" eaLnBrk="0" latinLnBrk="0" hangingPunct="0">
                <a:defRPr/>
              </a:pPr>
              <a:r>
                <a:rPr lang="ko-KR" altLang="en-US" sz="11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개발방법론</a:t>
              </a:r>
              <a:endParaRPr lang="en-US" altLang="ko-KR" sz="11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 lvl="0" algn="ctr" defTabSz="912813" eaLnBrk="0" latinLnBrk="0" hangingPunct="0">
                <a:defRPr/>
              </a:pPr>
              <a:r>
                <a:rPr lang="ko-KR" altLang="en-US" sz="11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표준 수행 프로세스</a:t>
              </a:r>
              <a:endParaRPr kumimoji="1" lang="en-US" altLang="ko-KR" sz="11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  <a:cs typeface="+mn-cs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633745" y="5007350"/>
            <a:ext cx="1167218" cy="1167216"/>
            <a:chOff x="-1691243" y="3359710"/>
            <a:chExt cx="836110" cy="836108"/>
          </a:xfrm>
        </p:grpSpPr>
        <p:sp>
          <p:nvSpPr>
            <p:cNvPr id="88" name="타원 87"/>
            <p:cNvSpPr/>
            <p:nvPr/>
          </p:nvSpPr>
          <p:spPr>
            <a:xfrm>
              <a:off x="-1691243" y="3359710"/>
              <a:ext cx="836110" cy="836108"/>
            </a:xfrm>
            <a:prstGeom prst="ellipse">
              <a:avLst/>
            </a:prstGeom>
            <a:gradFill flip="none" rotWithShape="1">
              <a:gsLst>
                <a:gs pos="0">
                  <a:srgbClr val="70AD47">
                    <a:lumMod val="20000"/>
                    <a:lumOff val="80000"/>
                  </a:srgbClr>
                </a:gs>
                <a:gs pos="100000">
                  <a:srgbClr val="70AD47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0325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28600" dist="38100" dir="17400000" rotWithShape="0">
                <a:prstClr val="black">
                  <a:alpha val="4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  <a:cs typeface="+mn-cs"/>
              </a:endParaRPr>
            </a:p>
          </p:txBody>
        </p:sp>
        <p:sp>
          <p:nvSpPr>
            <p:cNvPr id="89" name="Text Box 258"/>
            <p:cNvSpPr txBox="1">
              <a:spLocks noChangeArrowheads="1"/>
            </p:cNvSpPr>
            <p:nvPr/>
          </p:nvSpPr>
          <p:spPr bwMode="auto">
            <a:xfrm>
              <a:off x="-1642483" y="3599861"/>
              <a:ext cx="712724" cy="363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rgbClr val="5B9BD5">
                  <a:gamma/>
                  <a:shade val="60000"/>
                  <a:invGamma/>
                </a:srgbClr>
              </a:prstShdw>
            </a:effectLst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prstMaterial="metal">
                <a:bevelT w="1270"/>
                <a:contourClr>
                  <a:schemeClr val="accent1">
                    <a:shade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다양한 </a:t>
              </a:r>
              <a:endParaRPr lang="en-US" altLang="ko-KR" sz="110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유사 사업</a:t>
              </a:r>
              <a:endParaRPr lang="en-US" altLang="ko-KR" sz="110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시스템</a:t>
              </a:r>
              <a:r>
                <a:rPr lang="en-US" altLang="ko-KR" sz="11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 </a:t>
              </a:r>
              <a:r>
                <a:rPr lang="ko-KR" altLang="en-US" sz="1100" spc="-1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구축경험</a:t>
              </a:r>
              <a:endParaRPr lang="en-US" altLang="ko-KR" sz="110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Rix고딕 EB" pitchFamily="18" charset="-127"/>
                <a:ea typeface="Rix고딕 EB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013092" y="5078354"/>
            <a:ext cx="1167187" cy="1025208"/>
            <a:chOff x="5831019" y="5738304"/>
            <a:chExt cx="1167187" cy="1025208"/>
          </a:xfrm>
        </p:grpSpPr>
        <p:sp>
          <p:nvSpPr>
            <p:cNvPr id="91" name="타원 90"/>
            <p:cNvSpPr/>
            <p:nvPr/>
          </p:nvSpPr>
          <p:spPr bwMode="auto">
            <a:xfrm>
              <a:off x="5903619" y="5738304"/>
              <a:ext cx="1026518" cy="102520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20000"/>
                    <a:lumOff val="80000"/>
                  </a:srgbClr>
                </a:gs>
                <a:gs pos="100000">
                  <a:srgbClr val="5B9BD5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0325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28600" dist="38100" dir="17400000" rotWithShape="0">
                <a:prstClr val="black">
                  <a:alpha val="4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  <a:cs typeface="+mn-cs"/>
              </a:endParaRPr>
            </a:p>
          </p:txBody>
        </p:sp>
        <p:sp>
          <p:nvSpPr>
            <p:cNvPr id="92" name="Text Box 258"/>
            <p:cNvSpPr txBox="1">
              <a:spLocks noChangeArrowheads="1"/>
            </p:cNvSpPr>
            <p:nvPr/>
          </p:nvSpPr>
          <p:spPr bwMode="auto">
            <a:xfrm>
              <a:off x="5831019" y="6059081"/>
              <a:ext cx="116718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rgbClr val="5B9BD5">
                  <a:gamma/>
                  <a:shade val="60000"/>
                  <a:invGamma/>
                </a:srgbClr>
              </a:prstShdw>
            </a:effectLst>
          </p:spPr>
          <p:txBody>
            <a:bodyPr wrap="squar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prstMaterial="metal">
                <a:bevelT w="1270"/>
                <a:contourClr>
                  <a:schemeClr val="accent1">
                    <a:shade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다양한 </a:t>
              </a:r>
              <a:r>
                <a:rPr lang="en-US" altLang="ko-KR" sz="11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DB</a:t>
              </a:r>
              <a:r>
                <a:rPr lang="ko-KR" altLang="en-US" sz="1100" spc="-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구축</a:t>
              </a:r>
              <a:r>
                <a:rPr kumimoji="1" lang="ko-KR" altLang="en-US" sz="11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고딕 EB" pitchFamily="18" charset="-127"/>
                  <a:ea typeface="Rix고딕 EB" pitchFamily="18" charset="-127"/>
                  <a:cs typeface="+mn-cs"/>
                </a:rPr>
                <a:t> 노하우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392408" y="4778067"/>
            <a:ext cx="1167218" cy="1167216"/>
            <a:chOff x="-1691243" y="3359710"/>
            <a:chExt cx="836110" cy="836108"/>
          </a:xfrm>
        </p:grpSpPr>
        <p:sp>
          <p:nvSpPr>
            <p:cNvPr id="94" name="타원 93"/>
            <p:cNvSpPr/>
            <p:nvPr/>
          </p:nvSpPr>
          <p:spPr>
            <a:xfrm>
              <a:off x="-1691243" y="3359710"/>
              <a:ext cx="836110" cy="836108"/>
            </a:xfrm>
            <a:prstGeom prst="ellipse">
              <a:avLst/>
            </a:prstGeom>
            <a:gradFill flip="none" rotWithShape="1">
              <a:gsLst>
                <a:gs pos="0">
                  <a:srgbClr val="70AD47">
                    <a:lumMod val="20000"/>
                    <a:lumOff val="80000"/>
                  </a:srgbClr>
                </a:gs>
                <a:gs pos="100000">
                  <a:srgbClr val="70AD47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0325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28600" dist="38100" dir="17400000" rotWithShape="0">
                <a:prstClr val="black">
                  <a:alpha val="4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  <a:cs typeface="+mn-cs"/>
              </a:endParaRPr>
            </a:p>
          </p:txBody>
        </p:sp>
        <p:sp>
          <p:nvSpPr>
            <p:cNvPr id="95" name="Text Box 258"/>
            <p:cNvSpPr txBox="1">
              <a:spLocks noChangeArrowheads="1"/>
            </p:cNvSpPr>
            <p:nvPr/>
          </p:nvSpPr>
          <p:spPr bwMode="auto">
            <a:xfrm>
              <a:off x="-1629550" y="3661054"/>
              <a:ext cx="712724" cy="242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rgbClr val="5B9BD5">
                  <a:gamma/>
                  <a:shade val="60000"/>
                  <a:invGamma/>
                </a:srgbClr>
              </a:prstShdw>
            </a:effectLst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prstMaterial="metal">
                <a:bevelT w="1270"/>
                <a:contourClr>
                  <a:schemeClr val="accent1">
                    <a:shade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위치기반 서비스</a:t>
              </a:r>
              <a:endParaRPr lang="en-US" altLang="ko-KR" sz="110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시스템 구축 노하우</a:t>
              </a:r>
              <a:endParaRPr lang="en-US" altLang="ko-KR" sz="110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Rix고딕 EB" pitchFamily="18" charset="-127"/>
                <a:ea typeface="Rix고딕 EB" pitchFamily="18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8771724" y="4494746"/>
            <a:ext cx="1167218" cy="1167216"/>
            <a:chOff x="-1691243" y="3359710"/>
            <a:chExt cx="836110" cy="836108"/>
          </a:xfrm>
        </p:grpSpPr>
        <p:sp>
          <p:nvSpPr>
            <p:cNvPr id="97" name="타원 96"/>
            <p:cNvSpPr/>
            <p:nvPr/>
          </p:nvSpPr>
          <p:spPr>
            <a:xfrm>
              <a:off x="-1691243" y="3359710"/>
              <a:ext cx="836110" cy="836108"/>
            </a:xfrm>
            <a:prstGeom prst="ellipse">
              <a:avLst/>
            </a:prstGeom>
            <a:gradFill flip="none" rotWithShape="1">
              <a:gsLst>
                <a:gs pos="0">
                  <a:srgbClr val="70AD47">
                    <a:lumMod val="20000"/>
                    <a:lumOff val="80000"/>
                  </a:srgbClr>
                </a:gs>
                <a:gs pos="100000">
                  <a:srgbClr val="70AD47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0325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28600" dist="38100" dir="17400000" rotWithShape="0">
                <a:prstClr val="black">
                  <a:alpha val="4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고딕 EB" pitchFamily="18" charset="-127"/>
                <a:ea typeface="Rix고딕 EB" pitchFamily="18" charset="-127"/>
                <a:cs typeface="+mn-cs"/>
              </a:endParaRPr>
            </a:p>
          </p:txBody>
        </p:sp>
        <p:sp>
          <p:nvSpPr>
            <p:cNvPr id="98" name="Text Box 258"/>
            <p:cNvSpPr txBox="1">
              <a:spLocks noChangeArrowheads="1"/>
            </p:cNvSpPr>
            <p:nvPr/>
          </p:nvSpPr>
          <p:spPr bwMode="auto">
            <a:xfrm>
              <a:off x="-1660397" y="3647408"/>
              <a:ext cx="774417" cy="242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rgbClr val="5B9BD5">
                  <a:gamma/>
                  <a:shade val="60000"/>
                  <a:invGamma/>
                </a:srgbClr>
              </a:prstShdw>
            </a:effectLst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prstMaterial="metal">
                <a:bevelT w="1270"/>
                <a:contourClr>
                  <a:schemeClr val="accent1">
                    <a:shade val="75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chemeClr val="tx1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프로젝트 대응전략의</a:t>
              </a:r>
              <a:endParaRPr lang="en-US" altLang="ko-KR" sz="110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 marL="0" marR="0" lvl="0" indent="0" algn="ct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고딕 EB" pitchFamily="18" charset="-127"/>
                  <a:ea typeface="Rix고딕 EB" pitchFamily="18" charset="-127"/>
                </a:rPr>
                <a:t>실 효율성</a:t>
              </a:r>
              <a:endParaRPr lang="en-US" altLang="ko-KR" sz="110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Rix고딕 EB" pitchFamily="18" charset="-127"/>
                <a:ea typeface="Rix고딕 EB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64340" y="2217604"/>
            <a:ext cx="2359333" cy="396237"/>
            <a:chOff x="1424928" y="2089823"/>
            <a:chExt cx="1644865" cy="332543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1424928" y="2089823"/>
              <a:ext cx="1644865" cy="33254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76200" dir="5400000" sx="95000" sy="95000" kx="-800400" algn="b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4" name="월드컵 SCM을 통한"/>
            <p:cNvSpPr txBox="1"/>
            <p:nvPr/>
          </p:nvSpPr>
          <p:spPr bwMode="auto">
            <a:xfrm>
              <a:off x="1424929" y="2143419"/>
              <a:ext cx="1644864" cy="20664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latinLnBrk="0" hangingPunct="0">
                <a:tabLst>
                  <a:tab pos="177800" algn="l"/>
                  <a:tab pos="803275" algn="l"/>
                </a:tabLst>
                <a:defRPr/>
              </a:pPr>
              <a:r>
                <a:rPr lang="ko-KR" altLang="en-US" sz="1600" spc="-150">
                  <a:ln w="1905"/>
                  <a:solidFill>
                    <a:sysClr val="window" lastClr="FFFFFF"/>
                  </a:solidFill>
                  <a:latin typeface="다음_SemiBold" pitchFamily="2" charset="-127"/>
                  <a:ea typeface="다음_SemiBold" pitchFamily="2" charset="-127"/>
                </a:rPr>
                <a:t>사업품질관리 요소</a:t>
              </a:r>
              <a:endParaRPr kumimoji="0" lang="ko-KR" altLang="en-US" sz="1600" b="0" i="0" u="none" strike="noStrike" kern="1200" cap="none" spc="-150" normalizeH="0" baseline="0" noProof="0" dirty="0">
                <a:ln w="1905"/>
                <a:solidFill>
                  <a:sysClr val="window" lastClr="FFFFFF"/>
                </a:solidFill>
                <a:effectLst/>
                <a:uLnTx/>
                <a:uFillTx/>
                <a:latin typeface="다음_SemiBold" pitchFamily="2" charset="-127"/>
                <a:ea typeface="다음_SemiBold" pitchFamily="2" charset="-127"/>
              </a:endParaRPr>
            </a:p>
          </p:txBody>
        </p:sp>
      </p:grpSp>
      <p:sp>
        <p:nvSpPr>
          <p:cNvPr id="112" name="직사각형 111"/>
          <p:cNvSpPr/>
          <p:nvPr/>
        </p:nvSpPr>
        <p:spPr bwMode="auto">
          <a:xfrm>
            <a:off x="770393" y="6294994"/>
            <a:ext cx="9172926" cy="615553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사업의 안정적인 관리와 시스템 이해와 경험치를 통한 구축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성공적인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사업완수를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위한 기술자들이 필요합니다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3999712" y="2401117"/>
            <a:ext cx="2650132" cy="23966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rgbClr val="89BC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068156" y="2410983"/>
            <a:ext cx="2650132" cy="18182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rgbClr val="89BC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 dirty="0"/>
          </a:p>
        </p:txBody>
      </p:sp>
      <p:grpSp>
        <p:nvGrpSpPr>
          <p:cNvPr id="116" name="그룹 115"/>
          <p:cNvGrpSpPr/>
          <p:nvPr/>
        </p:nvGrpSpPr>
        <p:grpSpPr>
          <a:xfrm>
            <a:off x="7214281" y="2232601"/>
            <a:ext cx="2359333" cy="396237"/>
            <a:chOff x="7651069" y="2104820"/>
            <a:chExt cx="1644865" cy="332543"/>
          </a:xfrm>
        </p:grpSpPr>
        <p:sp>
          <p:nvSpPr>
            <p:cNvPr id="99" name="모서리가 둥근 직사각형 98"/>
            <p:cNvSpPr/>
            <p:nvPr/>
          </p:nvSpPr>
          <p:spPr>
            <a:xfrm>
              <a:off x="7651069" y="2104820"/>
              <a:ext cx="1644865" cy="33254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76200" dir="5400000" sx="95000" sy="95000" kx="-800400" algn="b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0" name="월드컵 SCM을 통한"/>
            <p:cNvSpPr txBox="1"/>
            <p:nvPr/>
          </p:nvSpPr>
          <p:spPr bwMode="auto">
            <a:xfrm>
              <a:off x="7651070" y="2158416"/>
              <a:ext cx="1644864" cy="20664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latinLnBrk="0" hangingPunct="0">
                <a:tabLst>
                  <a:tab pos="177800" algn="l"/>
                  <a:tab pos="803275" algn="l"/>
                </a:tabLst>
                <a:defRPr/>
              </a:pPr>
              <a:r>
                <a:rPr lang="ko-KR" altLang="en-US" sz="1600" spc="-150" dirty="0">
                  <a:ln w="1905"/>
                  <a:solidFill>
                    <a:sysClr val="window" lastClr="FFFFFF"/>
                  </a:solidFill>
                  <a:latin typeface="다음_SemiBold" pitchFamily="2" charset="-127"/>
                  <a:ea typeface="다음_SemiBold" pitchFamily="2" charset="-127"/>
                </a:rPr>
                <a:t>위험관리요소</a:t>
              </a:r>
              <a:endParaRPr kumimoji="0" lang="ko-KR" altLang="en-US" sz="1600" b="0" i="0" u="none" strike="noStrike" kern="1200" cap="none" spc="-150" normalizeH="0" baseline="0" noProof="0" dirty="0">
                <a:ln w="1905"/>
                <a:solidFill>
                  <a:sysClr val="window" lastClr="FFFFFF"/>
                </a:solidFill>
                <a:effectLst/>
                <a:uLnTx/>
                <a:uFillTx/>
                <a:latin typeface="다음_SemiBold" pitchFamily="2" charset="-127"/>
                <a:ea typeface="다음_SemiBold" pitchFamily="2" charset="-127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4169490" y="2232601"/>
            <a:ext cx="2359333" cy="396237"/>
            <a:chOff x="4577703" y="2104820"/>
            <a:chExt cx="1644865" cy="332543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4577703" y="2104820"/>
              <a:ext cx="1644865" cy="33254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76200" dir="5400000" sx="95000" sy="95000" kx="-800400" algn="b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2" name="월드컵 SCM을 통한"/>
            <p:cNvSpPr txBox="1"/>
            <p:nvPr/>
          </p:nvSpPr>
          <p:spPr bwMode="auto">
            <a:xfrm>
              <a:off x="4577704" y="2158416"/>
              <a:ext cx="1644864" cy="20664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latinLnBrk="0" hangingPunct="0">
                <a:tabLst>
                  <a:tab pos="177800" algn="l"/>
                  <a:tab pos="803275" algn="l"/>
                </a:tabLst>
                <a:defRPr/>
              </a:pPr>
              <a:r>
                <a:rPr lang="ko-KR" altLang="en-US" sz="1600" spc="-150">
                  <a:ln w="1905"/>
                  <a:solidFill>
                    <a:sysClr val="window" lastClr="FFFFFF"/>
                  </a:solidFill>
                  <a:latin typeface="다음_SemiBold" pitchFamily="2" charset="-127"/>
                  <a:ea typeface="다음_SemiBold" pitchFamily="2" charset="-127"/>
                </a:rPr>
                <a:t>시스템 구축 요소</a:t>
              </a:r>
              <a:endParaRPr kumimoji="0" lang="ko-KR" altLang="en-US" sz="1600" b="0" i="0" u="none" strike="noStrike" kern="1200" cap="none" spc="-150" normalizeH="0" baseline="0" noProof="0" dirty="0">
                <a:ln w="1905"/>
                <a:solidFill>
                  <a:sysClr val="window" lastClr="FFFFFF"/>
                </a:solidFill>
                <a:effectLst/>
                <a:uLnTx/>
                <a:uFillTx/>
                <a:latin typeface="다음_SemiBold" pitchFamily="2" charset="-127"/>
                <a:ea typeface="다음_SemiBold" pitchFamily="2" charset="-127"/>
              </a:endParaRPr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4024436" y="2717041"/>
            <a:ext cx="2656148" cy="13234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다양한 유사 시스템 구축 경험</a:t>
            </a:r>
            <a:endParaRPr lang="en-US" altLang="ko-KR" sz="1400" b="1" spc="-100" dirty="0"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DB</a:t>
            </a: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통합 및 마이그레이션 경험</a:t>
            </a:r>
            <a:endParaRPr lang="en-US" altLang="ko-KR" sz="1400" b="1" spc="-100" dirty="0"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검증된 </a:t>
            </a:r>
            <a:r>
              <a:rPr lang="en-US" altLang="ko-KR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UI/UX </a:t>
            </a: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적용</a:t>
            </a:r>
            <a:endParaRPr lang="en-US" altLang="ko-KR" sz="1400" b="1" spc="-100" dirty="0"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구축 후 운영 안정화 지원</a:t>
            </a:r>
            <a:endParaRPr lang="en-US" altLang="ko-KR" sz="1400" b="1" spc="-100" dirty="0">
              <a:solidFill>
                <a:srgbClr val="0070C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075503" y="2717041"/>
            <a:ext cx="2717425" cy="1384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인천인천테크노파크의</a:t>
            </a: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방향성 이해</a:t>
            </a:r>
            <a:br>
              <a:rPr lang="en-US" altLang="ko-KR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</a:br>
            <a:endParaRPr lang="en-US" altLang="ko-KR" sz="1400" b="1" spc="-100" dirty="0"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숨어있는 사업리스크의 이해</a:t>
            </a:r>
            <a:endParaRPr lang="en-US" altLang="ko-KR" sz="1400" b="1" spc="-100" dirty="0"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b="1" spc="-100" dirty="0"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b="1" spc="-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구축후</a:t>
            </a: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en-US" altLang="ko-KR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HW/SW</a:t>
            </a:r>
            <a:r>
              <a:rPr lang="ko-KR" altLang="en-US" sz="1400" b="1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안정화 </a:t>
            </a:r>
            <a:endParaRPr lang="en-US" altLang="ko-KR" sz="1400" b="1" spc="-100" dirty="0"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99956" y="4309156"/>
            <a:ext cx="500844" cy="304206"/>
            <a:chOff x="1249775" y="4715404"/>
            <a:chExt cx="1509512" cy="916856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861" y="4715404"/>
              <a:ext cx="762426" cy="9168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775" y="4831311"/>
              <a:ext cx="685553" cy="731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540" y="2799485"/>
            <a:ext cx="746292" cy="22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158327-C725-957E-2259-C763C122C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40" y="3070231"/>
            <a:ext cx="813492" cy="1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22"/>
          <p:cNvSpPr>
            <a:spLocks noChangeArrowheads="1"/>
          </p:cNvSpPr>
          <p:nvPr/>
        </p:nvSpPr>
        <p:spPr bwMode="auto">
          <a:xfrm>
            <a:off x="322324" y="202290"/>
            <a:ext cx="2922908" cy="35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000" tIns="72000" rIns="72000" bIns="72000" anchor="ctr">
            <a:no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핵심전략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 rot="16200000">
            <a:off x="4937581" y="790353"/>
            <a:ext cx="1019175" cy="887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89BCDB">
                <a:alpha val="41000"/>
              </a:srgbClr>
            </a:solidFill>
          </a:ln>
          <a:effectLst>
            <a:glow rad="38100">
              <a:srgbClr val="009AD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223282" y="4690387"/>
            <a:ext cx="1830705" cy="1114425"/>
          </a:xfrm>
          <a:prstGeom prst="roundRect">
            <a:avLst>
              <a:gd name="adj" fmla="val 50000"/>
            </a:avLst>
          </a:prstGeom>
          <a:solidFill>
            <a:srgbClr val="008AC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sysClr val="window" lastClr="FFFFFF"/>
              </a:solidFill>
              <a:latin typeface="Calibri"/>
              <a:ea typeface="맑은 고딕"/>
              <a:sym typeface="Monotype Sorts"/>
            </a:endParaRPr>
          </a:p>
        </p:txBody>
      </p:sp>
      <p:sp>
        <p:nvSpPr>
          <p:cNvPr id="9" name="TextBox 19"/>
          <p:cNvSpPr txBox="1"/>
          <p:nvPr/>
        </p:nvSpPr>
        <p:spPr bwMode="auto">
          <a:xfrm>
            <a:off x="2084607" y="5079694"/>
            <a:ext cx="557845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0" lang="en-US" altLang="ko-KR" spc="-150" dirty="0">
                <a:solidFill>
                  <a:sysClr val="window" lastClr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Samsung InterFace" charset="0"/>
              </a:rPr>
              <a:t>UI/UX</a:t>
            </a:r>
            <a:endParaRPr kumimoji="0" lang="ko-KR" altLang="en-US" spc="-150" dirty="0">
              <a:solidFill>
                <a:sysClr val="window" lastClr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Samsung InterFace" charset="0"/>
            </a:endParaRPr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1396404" y="5028258"/>
            <a:ext cx="587376" cy="452437"/>
          </a:xfrm>
          <a:custGeom>
            <a:avLst/>
            <a:gdLst/>
            <a:ahLst/>
            <a:cxnLst>
              <a:cxn ang="0">
                <a:pos x="1510" y="930"/>
              </a:cxn>
              <a:cxn ang="0">
                <a:pos x="2388" y="1050"/>
              </a:cxn>
              <a:cxn ang="0">
                <a:pos x="1454" y="1482"/>
              </a:cxn>
              <a:cxn ang="0">
                <a:pos x="1382" y="1410"/>
              </a:cxn>
              <a:cxn ang="0">
                <a:pos x="3456" y="2970"/>
              </a:cxn>
              <a:cxn ang="0">
                <a:pos x="2362" y="2986"/>
              </a:cxn>
              <a:cxn ang="0">
                <a:pos x="1916" y="2580"/>
              </a:cxn>
              <a:cxn ang="0">
                <a:pos x="1768" y="2174"/>
              </a:cxn>
              <a:cxn ang="0">
                <a:pos x="1202" y="2042"/>
              </a:cxn>
              <a:cxn ang="0">
                <a:pos x="1386" y="2180"/>
              </a:cxn>
              <a:cxn ang="0">
                <a:pos x="1702" y="2536"/>
              </a:cxn>
              <a:cxn ang="0">
                <a:pos x="1540" y="2900"/>
              </a:cxn>
              <a:cxn ang="0">
                <a:pos x="1072" y="2902"/>
              </a:cxn>
              <a:cxn ang="0">
                <a:pos x="882" y="2502"/>
              </a:cxn>
              <a:cxn ang="0">
                <a:pos x="934" y="1736"/>
              </a:cxn>
              <a:cxn ang="0">
                <a:pos x="1132" y="1022"/>
              </a:cxn>
              <a:cxn ang="0">
                <a:pos x="1114" y="462"/>
              </a:cxn>
              <a:cxn ang="0">
                <a:pos x="2544" y="226"/>
              </a:cxn>
              <a:cxn ang="0">
                <a:pos x="2858" y="382"/>
              </a:cxn>
              <a:cxn ang="0">
                <a:pos x="3156" y="602"/>
              </a:cxn>
              <a:cxn ang="0">
                <a:pos x="2950" y="170"/>
              </a:cxn>
              <a:cxn ang="0">
                <a:pos x="2588" y="16"/>
              </a:cxn>
              <a:cxn ang="0">
                <a:pos x="414" y="32"/>
              </a:cxn>
              <a:cxn ang="0">
                <a:pos x="10" y="506"/>
              </a:cxn>
              <a:cxn ang="0">
                <a:pos x="72" y="906"/>
              </a:cxn>
              <a:cxn ang="0">
                <a:pos x="344" y="1170"/>
              </a:cxn>
              <a:cxn ang="0">
                <a:pos x="874" y="1232"/>
              </a:cxn>
              <a:cxn ang="0">
                <a:pos x="668" y="2030"/>
              </a:cxn>
              <a:cxn ang="0">
                <a:pos x="672" y="2578"/>
              </a:cxn>
              <a:cxn ang="0">
                <a:pos x="800" y="2930"/>
              </a:cxn>
              <a:cxn ang="0">
                <a:pos x="1088" y="3146"/>
              </a:cxn>
              <a:cxn ang="0">
                <a:pos x="2728" y="3612"/>
              </a:cxn>
              <a:cxn ang="0">
                <a:pos x="3584" y="3146"/>
              </a:cxn>
              <a:cxn ang="0">
                <a:pos x="618" y="1018"/>
              </a:cxn>
              <a:cxn ang="0">
                <a:pos x="300" y="866"/>
              </a:cxn>
              <a:cxn ang="0">
                <a:pos x="254" y="436"/>
              </a:cxn>
              <a:cxn ang="0">
                <a:pos x="592" y="220"/>
              </a:cxn>
              <a:cxn ang="0">
                <a:pos x="884" y="446"/>
              </a:cxn>
              <a:cxn ang="0">
                <a:pos x="932" y="852"/>
              </a:cxn>
              <a:cxn ang="0">
                <a:pos x="2382" y="1884"/>
              </a:cxn>
              <a:cxn ang="0">
                <a:pos x="4070" y="2680"/>
              </a:cxn>
              <a:cxn ang="0">
                <a:pos x="3862" y="824"/>
              </a:cxn>
              <a:cxn ang="0">
                <a:pos x="3598" y="956"/>
              </a:cxn>
              <a:cxn ang="0">
                <a:pos x="4014" y="1226"/>
              </a:cxn>
              <a:cxn ang="0">
                <a:pos x="4192" y="1696"/>
              </a:cxn>
              <a:cxn ang="0">
                <a:pos x="4074" y="2152"/>
              </a:cxn>
              <a:cxn ang="0">
                <a:pos x="3698" y="2472"/>
              </a:cxn>
              <a:cxn ang="0">
                <a:pos x="3224" y="2516"/>
              </a:cxn>
              <a:cxn ang="0">
                <a:pos x="2794" y="2266"/>
              </a:cxn>
              <a:cxn ang="0">
                <a:pos x="2592" y="1808"/>
              </a:cxn>
              <a:cxn ang="0">
                <a:pos x="2688" y="1344"/>
              </a:cxn>
              <a:cxn ang="0">
                <a:pos x="3048" y="1006"/>
              </a:cxn>
              <a:cxn ang="0">
                <a:pos x="3424" y="2460"/>
              </a:cxn>
              <a:cxn ang="0">
                <a:pos x="3850" y="2298"/>
              </a:cxn>
              <a:cxn ang="0">
                <a:pos x="4096" y="1918"/>
              </a:cxn>
              <a:cxn ang="0">
                <a:pos x="4078" y="1486"/>
              </a:cxn>
              <a:cxn ang="0">
                <a:pos x="3804" y="1130"/>
              </a:cxn>
              <a:cxn ang="0">
                <a:pos x="3396" y="1002"/>
              </a:cxn>
              <a:cxn ang="0">
                <a:pos x="2960" y="1144"/>
              </a:cxn>
              <a:cxn ang="0">
                <a:pos x="2696" y="1508"/>
              </a:cxn>
              <a:cxn ang="0">
                <a:pos x="2692" y="1942"/>
              </a:cxn>
              <a:cxn ang="0">
                <a:pos x="2950" y="2312"/>
              </a:cxn>
              <a:cxn ang="0">
                <a:pos x="3386" y="2460"/>
              </a:cxn>
            </a:cxnLst>
            <a:rect l="0" t="0" r="r" b="b"/>
            <a:pathLst>
              <a:path w="4704" h="3622">
                <a:moveTo>
                  <a:pt x="2616" y="924"/>
                </a:moveTo>
                <a:lnTo>
                  <a:pt x="2616" y="924"/>
                </a:lnTo>
                <a:lnTo>
                  <a:pt x="2606" y="916"/>
                </a:lnTo>
                <a:lnTo>
                  <a:pt x="2594" y="910"/>
                </a:lnTo>
                <a:lnTo>
                  <a:pt x="2582" y="906"/>
                </a:lnTo>
                <a:lnTo>
                  <a:pt x="2568" y="904"/>
                </a:lnTo>
                <a:lnTo>
                  <a:pt x="1570" y="898"/>
                </a:lnTo>
                <a:lnTo>
                  <a:pt x="1570" y="898"/>
                </a:lnTo>
                <a:lnTo>
                  <a:pt x="1556" y="898"/>
                </a:lnTo>
                <a:lnTo>
                  <a:pt x="1542" y="902"/>
                </a:lnTo>
                <a:lnTo>
                  <a:pt x="1530" y="910"/>
                </a:lnTo>
                <a:lnTo>
                  <a:pt x="1518" y="918"/>
                </a:lnTo>
                <a:lnTo>
                  <a:pt x="1510" y="930"/>
                </a:lnTo>
                <a:lnTo>
                  <a:pt x="1502" y="942"/>
                </a:lnTo>
                <a:lnTo>
                  <a:pt x="1498" y="956"/>
                </a:lnTo>
                <a:lnTo>
                  <a:pt x="1496" y="970"/>
                </a:lnTo>
                <a:lnTo>
                  <a:pt x="1496" y="970"/>
                </a:lnTo>
                <a:lnTo>
                  <a:pt x="1498" y="984"/>
                </a:lnTo>
                <a:lnTo>
                  <a:pt x="1502" y="998"/>
                </a:lnTo>
                <a:lnTo>
                  <a:pt x="1508" y="1010"/>
                </a:lnTo>
                <a:lnTo>
                  <a:pt x="1518" y="1022"/>
                </a:lnTo>
                <a:lnTo>
                  <a:pt x="1528" y="1030"/>
                </a:lnTo>
                <a:lnTo>
                  <a:pt x="1540" y="1038"/>
                </a:lnTo>
                <a:lnTo>
                  <a:pt x="1554" y="1042"/>
                </a:lnTo>
                <a:lnTo>
                  <a:pt x="1570" y="1044"/>
                </a:lnTo>
                <a:lnTo>
                  <a:pt x="2388" y="1050"/>
                </a:lnTo>
                <a:lnTo>
                  <a:pt x="2382" y="986"/>
                </a:lnTo>
                <a:lnTo>
                  <a:pt x="2614" y="942"/>
                </a:lnTo>
                <a:lnTo>
                  <a:pt x="2616" y="924"/>
                </a:lnTo>
                <a:close/>
                <a:moveTo>
                  <a:pt x="1382" y="1410"/>
                </a:moveTo>
                <a:lnTo>
                  <a:pt x="1382" y="1410"/>
                </a:lnTo>
                <a:lnTo>
                  <a:pt x="1384" y="1424"/>
                </a:lnTo>
                <a:lnTo>
                  <a:pt x="1388" y="1438"/>
                </a:lnTo>
                <a:lnTo>
                  <a:pt x="1394" y="1450"/>
                </a:lnTo>
                <a:lnTo>
                  <a:pt x="1402" y="1462"/>
                </a:lnTo>
                <a:lnTo>
                  <a:pt x="1414" y="1470"/>
                </a:lnTo>
                <a:lnTo>
                  <a:pt x="1426" y="1476"/>
                </a:lnTo>
                <a:lnTo>
                  <a:pt x="1440" y="1482"/>
                </a:lnTo>
                <a:lnTo>
                  <a:pt x="1454" y="1482"/>
                </a:lnTo>
                <a:lnTo>
                  <a:pt x="2270" y="1490"/>
                </a:lnTo>
                <a:lnTo>
                  <a:pt x="2204" y="1342"/>
                </a:lnTo>
                <a:lnTo>
                  <a:pt x="1456" y="1336"/>
                </a:lnTo>
                <a:lnTo>
                  <a:pt x="1456" y="1336"/>
                </a:lnTo>
                <a:lnTo>
                  <a:pt x="1440" y="1338"/>
                </a:lnTo>
                <a:lnTo>
                  <a:pt x="1426" y="1342"/>
                </a:lnTo>
                <a:lnTo>
                  <a:pt x="1414" y="1350"/>
                </a:lnTo>
                <a:lnTo>
                  <a:pt x="1404" y="1358"/>
                </a:lnTo>
                <a:lnTo>
                  <a:pt x="1394" y="1368"/>
                </a:lnTo>
                <a:lnTo>
                  <a:pt x="1388" y="1380"/>
                </a:lnTo>
                <a:lnTo>
                  <a:pt x="1384" y="1394"/>
                </a:lnTo>
                <a:lnTo>
                  <a:pt x="1382" y="1410"/>
                </a:lnTo>
                <a:lnTo>
                  <a:pt x="1382" y="1410"/>
                </a:lnTo>
                <a:close/>
                <a:moveTo>
                  <a:pt x="4248" y="2506"/>
                </a:moveTo>
                <a:lnTo>
                  <a:pt x="4170" y="2522"/>
                </a:lnTo>
                <a:lnTo>
                  <a:pt x="4120" y="2752"/>
                </a:lnTo>
                <a:lnTo>
                  <a:pt x="3922" y="2728"/>
                </a:lnTo>
                <a:lnTo>
                  <a:pt x="3888" y="2722"/>
                </a:lnTo>
                <a:lnTo>
                  <a:pt x="3770" y="2928"/>
                </a:lnTo>
                <a:lnTo>
                  <a:pt x="3622" y="2858"/>
                </a:lnTo>
                <a:lnTo>
                  <a:pt x="3622" y="2858"/>
                </a:lnTo>
                <a:lnTo>
                  <a:pt x="3594" y="2888"/>
                </a:lnTo>
                <a:lnTo>
                  <a:pt x="3564" y="2914"/>
                </a:lnTo>
                <a:lnTo>
                  <a:pt x="3530" y="2936"/>
                </a:lnTo>
                <a:lnTo>
                  <a:pt x="3494" y="2954"/>
                </a:lnTo>
                <a:lnTo>
                  <a:pt x="3456" y="2970"/>
                </a:lnTo>
                <a:lnTo>
                  <a:pt x="3416" y="2982"/>
                </a:lnTo>
                <a:lnTo>
                  <a:pt x="3374" y="2990"/>
                </a:lnTo>
                <a:lnTo>
                  <a:pt x="3332" y="2994"/>
                </a:lnTo>
                <a:lnTo>
                  <a:pt x="3332" y="2994"/>
                </a:lnTo>
                <a:lnTo>
                  <a:pt x="3314" y="2992"/>
                </a:lnTo>
                <a:lnTo>
                  <a:pt x="3314" y="2992"/>
                </a:lnTo>
                <a:lnTo>
                  <a:pt x="3094" y="2990"/>
                </a:lnTo>
                <a:lnTo>
                  <a:pt x="3184" y="2836"/>
                </a:lnTo>
                <a:lnTo>
                  <a:pt x="2994" y="2922"/>
                </a:lnTo>
                <a:lnTo>
                  <a:pt x="2880" y="2716"/>
                </a:lnTo>
                <a:lnTo>
                  <a:pt x="2646" y="2740"/>
                </a:lnTo>
                <a:lnTo>
                  <a:pt x="2612" y="2562"/>
                </a:lnTo>
                <a:lnTo>
                  <a:pt x="2362" y="2986"/>
                </a:lnTo>
                <a:lnTo>
                  <a:pt x="1762" y="2982"/>
                </a:lnTo>
                <a:lnTo>
                  <a:pt x="1762" y="2982"/>
                </a:lnTo>
                <a:lnTo>
                  <a:pt x="1782" y="2958"/>
                </a:lnTo>
                <a:lnTo>
                  <a:pt x="1782" y="2958"/>
                </a:lnTo>
                <a:lnTo>
                  <a:pt x="1812" y="2918"/>
                </a:lnTo>
                <a:lnTo>
                  <a:pt x="1838" y="2874"/>
                </a:lnTo>
                <a:lnTo>
                  <a:pt x="1862" y="2830"/>
                </a:lnTo>
                <a:lnTo>
                  <a:pt x="1880" y="2782"/>
                </a:lnTo>
                <a:lnTo>
                  <a:pt x="1896" y="2734"/>
                </a:lnTo>
                <a:lnTo>
                  <a:pt x="1906" y="2684"/>
                </a:lnTo>
                <a:lnTo>
                  <a:pt x="1914" y="2632"/>
                </a:lnTo>
                <a:lnTo>
                  <a:pt x="1916" y="2580"/>
                </a:lnTo>
                <a:lnTo>
                  <a:pt x="1916" y="2580"/>
                </a:lnTo>
                <a:lnTo>
                  <a:pt x="1916" y="2550"/>
                </a:lnTo>
                <a:lnTo>
                  <a:pt x="1914" y="2522"/>
                </a:lnTo>
                <a:lnTo>
                  <a:pt x="1912" y="2494"/>
                </a:lnTo>
                <a:lnTo>
                  <a:pt x="1908" y="2466"/>
                </a:lnTo>
                <a:lnTo>
                  <a:pt x="1902" y="2438"/>
                </a:lnTo>
                <a:lnTo>
                  <a:pt x="1894" y="2412"/>
                </a:lnTo>
                <a:lnTo>
                  <a:pt x="1886" y="2386"/>
                </a:lnTo>
                <a:lnTo>
                  <a:pt x="1878" y="2360"/>
                </a:lnTo>
                <a:lnTo>
                  <a:pt x="1868" y="2334"/>
                </a:lnTo>
                <a:lnTo>
                  <a:pt x="1856" y="2310"/>
                </a:lnTo>
                <a:lnTo>
                  <a:pt x="1832" y="2262"/>
                </a:lnTo>
                <a:lnTo>
                  <a:pt x="1802" y="2216"/>
                </a:lnTo>
                <a:lnTo>
                  <a:pt x="1768" y="2174"/>
                </a:lnTo>
                <a:lnTo>
                  <a:pt x="2314" y="2178"/>
                </a:lnTo>
                <a:lnTo>
                  <a:pt x="2194" y="2110"/>
                </a:lnTo>
                <a:lnTo>
                  <a:pt x="2262" y="1966"/>
                </a:lnTo>
                <a:lnTo>
                  <a:pt x="1418" y="1960"/>
                </a:lnTo>
                <a:lnTo>
                  <a:pt x="1306" y="1958"/>
                </a:lnTo>
                <a:lnTo>
                  <a:pt x="1306" y="1958"/>
                </a:lnTo>
                <a:lnTo>
                  <a:pt x="1284" y="1960"/>
                </a:lnTo>
                <a:lnTo>
                  <a:pt x="1264" y="1966"/>
                </a:lnTo>
                <a:lnTo>
                  <a:pt x="1246" y="1976"/>
                </a:lnTo>
                <a:lnTo>
                  <a:pt x="1230" y="1990"/>
                </a:lnTo>
                <a:lnTo>
                  <a:pt x="1218" y="2006"/>
                </a:lnTo>
                <a:lnTo>
                  <a:pt x="1208" y="2024"/>
                </a:lnTo>
                <a:lnTo>
                  <a:pt x="1202" y="2042"/>
                </a:lnTo>
                <a:lnTo>
                  <a:pt x="1198" y="2064"/>
                </a:lnTo>
                <a:lnTo>
                  <a:pt x="1198" y="2064"/>
                </a:lnTo>
                <a:lnTo>
                  <a:pt x="1200" y="2086"/>
                </a:lnTo>
                <a:lnTo>
                  <a:pt x="1206" y="2106"/>
                </a:lnTo>
                <a:lnTo>
                  <a:pt x="1216" y="2124"/>
                </a:lnTo>
                <a:lnTo>
                  <a:pt x="1230" y="2140"/>
                </a:lnTo>
                <a:lnTo>
                  <a:pt x="1244" y="2152"/>
                </a:lnTo>
                <a:lnTo>
                  <a:pt x="1262" y="2162"/>
                </a:lnTo>
                <a:lnTo>
                  <a:pt x="1282" y="2168"/>
                </a:lnTo>
                <a:lnTo>
                  <a:pt x="1304" y="2172"/>
                </a:lnTo>
                <a:lnTo>
                  <a:pt x="1304" y="2172"/>
                </a:lnTo>
                <a:lnTo>
                  <a:pt x="1346" y="2174"/>
                </a:lnTo>
                <a:lnTo>
                  <a:pt x="1386" y="2180"/>
                </a:lnTo>
                <a:lnTo>
                  <a:pt x="1424" y="2190"/>
                </a:lnTo>
                <a:lnTo>
                  <a:pt x="1460" y="2204"/>
                </a:lnTo>
                <a:lnTo>
                  <a:pt x="1496" y="2222"/>
                </a:lnTo>
                <a:lnTo>
                  <a:pt x="1528" y="2242"/>
                </a:lnTo>
                <a:lnTo>
                  <a:pt x="1560" y="2266"/>
                </a:lnTo>
                <a:lnTo>
                  <a:pt x="1588" y="2292"/>
                </a:lnTo>
                <a:lnTo>
                  <a:pt x="1614" y="2320"/>
                </a:lnTo>
                <a:lnTo>
                  <a:pt x="1638" y="2352"/>
                </a:lnTo>
                <a:lnTo>
                  <a:pt x="1656" y="2386"/>
                </a:lnTo>
                <a:lnTo>
                  <a:pt x="1674" y="2420"/>
                </a:lnTo>
                <a:lnTo>
                  <a:pt x="1688" y="2458"/>
                </a:lnTo>
                <a:lnTo>
                  <a:pt x="1696" y="2496"/>
                </a:lnTo>
                <a:lnTo>
                  <a:pt x="1702" y="2536"/>
                </a:lnTo>
                <a:lnTo>
                  <a:pt x="1704" y="2578"/>
                </a:lnTo>
                <a:lnTo>
                  <a:pt x="1704" y="2578"/>
                </a:lnTo>
                <a:lnTo>
                  <a:pt x="1702" y="2614"/>
                </a:lnTo>
                <a:lnTo>
                  <a:pt x="1698" y="2648"/>
                </a:lnTo>
                <a:lnTo>
                  <a:pt x="1690" y="2682"/>
                </a:lnTo>
                <a:lnTo>
                  <a:pt x="1680" y="2714"/>
                </a:lnTo>
                <a:lnTo>
                  <a:pt x="1666" y="2746"/>
                </a:lnTo>
                <a:lnTo>
                  <a:pt x="1650" y="2776"/>
                </a:lnTo>
                <a:lnTo>
                  <a:pt x="1632" y="2804"/>
                </a:lnTo>
                <a:lnTo>
                  <a:pt x="1612" y="2830"/>
                </a:lnTo>
                <a:lnTo>
                  <a:pt x="1590" y="2856"/>
                </a:lnTo>
                <a:lnTo>
                  <a:pt x="1566" y="2878"/>
                </a:lnTo>
                <a:lnTo>
                  <a:pt x="1540" y="2900"/>
                </a:lnTo>
                <a:lnTo>
                  <a:pt x="1512" y="2918"/>
                </a:lnTo>
                <a:lnTo>
                  <a:pt x="1482" y="2934"/>
                </a:lnTo>
                <a:lnTo>
                  <a:pt x="1452" y="2948"/>
                </a:lnTo>
                <a:lnTo>
                  <a:pt x="1418" y="2960"/>
                </a:lnTo>
                <a:lnTo>
                  <a:pt x="1386" y="2968"/>
                </a:lnTo>
                <a:lnTo>
                  <a:pt x="1296" y="2972"/>
                </a:lnTo>
                <a:lnTo>
                  <a:pt x="1296" y="2972"/>
                </a:lnTo>
                <a:lnTo>
                  <a:pt x="1256" y="2968"/>
                </a:lnTo>
                <a:lnTo>
                  <a:pt x="1216" y="2962"/>
                </a:lnTo>
                <a:lnTo>
                  <a:pt x="1176" y="2952"/>
                </a:lnTo>
                <a:lnTo>
                  <a:pt x="1140" y="2940"/>
                </a:lnTo>
                <a:lnTo>
                  <a:pt x="1106" y="2922"/>
                </a:lnTo>
                <a:lnTo>
                  <a:pt x="1072" y="2902"/>
                </a:lnTo>
                <a:lnTo>
                  <a:pt x="1042" y="2880"/>
                </a:lnTo>
                <a:lnTo>
                  <a:pt x="1012" y="2854"/>
                </a:lnTo>
                <a:lnTo>
                  <a:pt x="986" y="2826"/>
                </a:lnTo>
                <a:lnTo>
                  <a:pt x="962" y="2794"/>
                </a:lnTo>
                <a:lnTo>
                  <a:pt x="942" y="2762"/>
                </a:lnTo>
                <a:lnTo>
                  <a:pt x="924" y="2726"/>
                </a:lnTo>
                <a:lnTo>
                  <a:pt x="910" y="2688"/>
                </a:lnTo>
                <a:lnTo>
                  <a:pt x="898" y="2648"/>
                </a:lnTo>
                <a:lnTo>
                  <a:pt x="888" y="2606"/>
                </a:lnTo>
                <a:lnTo>
                  <a:pt x="884" y="2564"/>
                </a:lnTo>
                <a:lnTo>
                  <a:pt x="884" y="2556"/>
                </a:lnTo>
                <a:lnTo>
                  <a:pt x="884" y="2556"/>
                </a:lnTo>
                <a:lnTo>
                  <a:pt x="882" y="2502"/>
                </a:lnTo>
                <a:lnTo>
                  <a:pt x="878" y="2442"/>
                </a:lnTo>
                <a:lnTo>
                  <a:pt x="878" y="2442"/>
                </a:lnTo>
                <a:lnTo>
                  <a:pt x="874" y="2360"/>
                </a:lnTo>
                <a:lnTo>
                  <a:pt x="872" y="2266"/>
                </a:lnTo>
                <a:lnTo>
                  <a:pt x="872" y="2216"/>
                </a:lnTo>
                <a:lnTo>
                  <a:pt x="872" y="2164"/>
                </a:lnTo>
                <a:lnTo>
                  <a:pt x="874" y="2110"/>
                </a:lnTo>
                <a:lnTo>
                  <a:pt x="878" y="2054"/>
                </a:lnTo>
                <a:lnTo>
                  <a:pt x="884" y="1994"/>
                </a:lnTo>
                <a:lnTo>
                  <a:pt x="894" y="1932"/>
                </a:lnTo>
                <a:lnTo>
                  <a:pt x="904" y="1870"/>
                </a:lnTo>
                <a:lnTo>
                  <a:pt x="918" y="1804"/>
                </a:lnTo>
                <a:lnTo>
                  <a:pt x="934" y="1736"/>
                </a:lnTo>
                <a:lnTo>
                  <a:pt x="954" y="1666"/>
                </a:lnTo>
                <a:lnTo>
                  <a:pt x="978" y="1594"/>
                </a:lnTo>
                <a:lnTo>
                  <a:pt x="1004" y="1518"/>
                </a:lnTo>
                <a:lnTo>
                  <a:pt x="1004" y="1518"/>
                </a:lnTo>
                <a:lnTo>
                  <a:pt x="1032" y="1448"/>
                </a:lnTo>
                <a:lnTo>
                  <a:pt x="1054" y="1378"/>
                </a:lnTo>
                <a:lnTo>
                  <a:pt x="1076" y="1306"/>
                </a:lnTo>
                <a:lnTo>
                  <a:pt x="1094" y="1234"/>
                </a:lnTo>
                <a:lnTo>
                  <a:pt x="1094" y="1234"/>
                </a:lnTo>
                <a:lnTo>
                  <a:pt x="1112" y="1148"/>
                </a:lnTo>
                <a:lnTo>
                  <a:pt x="1112" y="1148"/>
                </a:lnTo>
                <a:lnTo>
                  <a:pt x="1122" y="1084"/>
                </a:lnTo>
                <a:lnTo>
                  <a:pt x="1132" y="1022"/>
                </a:lnTo>
                <a:lnTo>
                  <a:pt x="1132" y="1022"/>
                </a:lnTo>
                <a:lnTo>
                  <a:pt x="1138" y="960"/>
                </a:lnTo>
                <a:lnTo>
                  <a:pt x="1142" y="900"/>
                </a:lnTo>
                <a:lnTo>
                  <a:pt x="1144" y="844"/>
                </a:lnTo>
                <a:lnTo>
                  <a:pt x="1144" y="792"/>
                </a:lnTo>
                <a:lnTo>
                  <a:pt x="1144" y="742"/>
                </a:lnTo>
                <a:lnTo>
                  <a:pt x="1140" y="696"/>
                </a:lnTo>
                <a:lnTo>
                  <a:pt x="1134" y="618"/>
                </a:lnTo>
                <a:lnTo>
                  <a:pt x="1134" y="618"/>
                </a:lnTo>
                <a:lnTo>
                  <a:pt x="1128" y="572"/>
                </a:lnTo>
                <a:lnTo>
                  <a:pt x="1122" y="522"/>
                </a:lnTo>
                <a:lnTo>
                  <a:pt x="1114" y="462"/>
                </a:lnTo>
                <a:lnTo>
                  <a:pt x="1114" y="462"/>
                </a:lnTo>
                <a:lnTo>
                  <a:pt x="1112" y="450"/>
                </a:lnTo>
                <a:lnTo>
                  <a:pt x="1112" y="450"/>
                </a:lnTo>
                <a:lnTo>
                  <a:pt x="1102" y="418"/>
                </a:lnTo>
                <a:lnTo>
                  <a:pt x="1090" y="386"/>
                </a:lnTo>
                <a:lnTo>
                  <a:pt x="1076" y="354"/>
                </a:lnTo>
                <a:lnTo>
                  <a:pt x="1060" y="324"/>
                </a:lnTo>
                <a:lnTo>
                  <a:pt x="1044" y="296"/>
                </a:lnTo>
                <a:lnTo>
                  <a:pt x="1026" y="268"/>
                </a:lnTo>
                <a:lnTo>
                  <a:pt x="1006" y="242"/>
                </a:lnTo>
                <a:lnTo>
                  <a:pt x="986" y="216"/>
                </a:lnTo>
                <a:lnTo>
                  <a:pt x="1580" y="220"/>
                </a:lnTo>
                <a:lnTo>
                  <a:pt x="2540" y="226"/>
                </a:lnTo>
                <a:lnTo>
                  <a:pt x="2544" y="226"/>
                </a:lnTo>
                <a:lnTo>
                  <a:pt x="2544" y="226"/>
                </a:lnTo>
                <a:lnTo>
                  <a:pt x="2570" y="228"/>
                </a:lnTo>
                <a:lnTo>
                  <a:pt x="2598" y="230"/>
                </a:lnTo>
                <a:lnTo>
                  <a:pt x="2598" y="230"/>
                </a:lnTo>
                <a:lnTo>
                  <a:pt x="2632" y="236"/>
                </a:lnTo>
                <a:lnTo>
                  <a:pt x="2666" y="246"/>
                </a:lnTo>
                <a:lnTo>
                  <a:pt x="2698" y="258"/>
                </a:lnTo>
                <a:lnTo>
                  <a:pt x="2728" y="274"/>
                </a:lnTo>
                <a:lnTo>
                  <a:pt x="2758" y="290"/>
                </a:lnTo>
                <a:lnTo>
                  <a:pt x="2786" y="310"/>
                </a:lnTo>
                <a:lnTo>
                  <a:pt x="2812" y="332"/>
                </a:lnTo>
                <a:lnTo>
                  <a:pt x="2836" y="356"/>
                </a:lnTo>
                <a:lnTo>
                  <a:pt x="2858" y="382"/>
                </a:lnTo>
                <a:lnTo>
                  <a:pt x="2878" y="410"/>
                </a:lnTo>
                <a:lnTo>
                  <a:pt x="2896" y="440"/>
                </a:lnTo>
                <a:lnTo>
                  <a:pt x="2910" y="470"/>
                </a:lnTo>
                <a:lnTo>
                  <a:pt x="2922" y="502"/>
                </a:lnTo>
                <a:lnTo>
                  <a:pt x="2932" y="536"/>
                </a:lnTo>
                <a:lnTo>
                  <a:pt x="2940" y="572"/>
                </a:lnTo>
                <a:lnTo>
                  <a:pt x="2942" y="606"/>
                </a:lnTo>
                <a:lnTo>
                  <a:pt x="2942" y="606"/>
                </a:lnTo>
                <a:lnTo>
                  <a:pt x="2944" y="616"/>
                </a:lnTo>
                <a:lnTo>
                  <a:pt x="2944" y="616"/>
                </a:lnTo>
                <a:lnTo>
                  <a:pt x="2948" y="648"/>
                </a:lnTo>
                <a:lnTo>
                  <a:pt x="3012" y="534"/>
                </a:lnTo>
                <a:lnTo>
                  <a:pt x="3156" y="602"/>
                </a:lnTo>
                <a:lnTo>
                  <a:pt x="3156" y="602"/>
                </a:lnTo>
                <a:lnTo>
                  <a:pt x="3154" y="590"/>
                </a:lnTo>
                <a:lnTo>
                  <a:pt x="3154" y="590"/>
                </a:lnTo>
                <a:lnTo>
                  <a:pt x="3150" y="540"/>
                </a:lnTo>
                <a:lnTo>
                  <a:pt x="3140" y="492"/>
                </a:lnTo>
                <a:lnTo>
                  <a:pt x="3128" y="446"/>
                </a:lnTo>
                <a:lnTo>
                  <a:pt x="3112" y="400"/>
                </a:lnTo>
                <a:lnTo>
                  <a:pt x="3092" y="356"/>
                </a:lnTo>
                <a:lnTo>
                  <a:pt x="3068" y="314"/>
                </a:lnTo>
                <a:lnTo>
                  <a:pt x="3042" y="276"/>
                </a:lnTo>
                <a:lnTo>
                  <a:pt x="3014" y="238"/>
                </a:lnTo>
                <a:lnTo>
                  <a:pt x="2984" y="202"/>
                </a:lnTo>
                <a:lnTo>
                  <a:pt x="2950" y="170"/>
                </a:lnTo>
                <a:lnTo>
                  <a:pt x="2912" y="140"/>
                </a:lnTo>
                <a:lnTo>
                  <a:pt x="2874" y="114"/>
                </a:lnTo>
                <a:lnTo>
                  <a:pt x="2834" y="88"/>
                </a:lnTo>
                <a:lnTo>
                  <a:pt x="2792" y="68"/>
                </a:lnTo>
                <a:lnTo>
                  <a:pt x="2748" y="50"/>
                </a:lnTo>
                <a:lnTo>
                  <a:pt x="2702" y="36"/>
                </a:lnTo>
                <a:lnTo>
                  <a:pt x="2702" y="36"/>
                </a:lnTo>
                <a:lnTo>
                  <a:pt x="2688" y="28"/>
                </a:lnTo>
                <a:lnTo>
                  <a:pt x="2674" y="22"/>
                </a:lnTo>
                <a:lnTo>
                  <a:pt x="2658" y="18"/>
                </a:lnTo>
                <a:lnTo>
                  <a:pt x="2642" y="16"/>
                </a:lnTo>
                <a:lnTo>
                  <a:pt x="2588" y="16"/>
                </a:lnTo>
                <a:lnTo>
                  <a:pt x="2588" y="16"/>
                </a:lnTo>
                <a:lnTo>
                  <a:pt x="2544" y="14"/>
                </a:lnTo>
                <a:lnTo>
                  <a:pt x="1612" y="8"/>
                </a:lnTo>
                <a:lnTo>
                  <a:pt x="624" y="0"/>
                </a:lnTo>
                <a:lnTo>
                  <a:pt x="620" y="0"/>
                </a:lnTo>
                <a:lnTo>
                  <a:pt x="620" y="0"/>
                </a:lnTo>
                <a:lnTo>
                  <a:pt x="576" y="0"/>
                </a:lnTo>
                <a:lnTo>
                  <a:pt x="576" y="0"/>
                </a:lnTo>
                <a:lnTo>
                  <a:pt x="548" y="2"/>
                </a:lnTo>
                <a:lnTo>
                  <a:pt x="518" y="6"/>
                </a:lnTo>
                <a:lnTo>
                  <a:pt x="490" y="12"/>
                </a:lnTo>
                <a:lnTo>
                  <a:pt x="462" y="18"/>
                </a:lnTo>
                <a:lnTo>
                  <a:pt x="462" y="18"/>
                </a:lnTo>
                <a:lnTo>
                  <a:pt x="414" y="32"/>
                </a:lnTo>
                <a:lnTo>
                  <a:pt x="368" y="52"/>
                </a:lnTo>
                <a:lnTo>
                  <a:pt x="322" y="74"/>
                </a:lnTo>
                <a:lnTo>
                  <a:pt x="280" y="100"/>
                </a:lnTo>
                <a:lnTo>
                  <a:pt x="238" y="128"/>
                </a:lnTo>
                <a:lnTo>
                  <a:pt x="200" y="160"/>
                </a:lnTo>
                <a:lnTo>
                  <a:pt x="166" y="196"/>
                </a:lnTo>
                <a:lnTo>
                  <a:pt x="132" y="234"/>
                </a:lnTo>
                <a:lnTo>
                  <a:pt x="104" y="274"/>
                </a:lnTo>
                <a:lnTo>
                  <a:pt x="78" y="316"/>
                </a:lnTo>
                <a:lnTo>
                  <a:pt x="54" y="360"/>
                </a:lnTo>
                <a:lnTo>
                  <a:pt x="36" y="408"/>
                </a:lnTo>
                <a:lnTo>
                  <a:pt x="20" y="456"/>
                </a:lnTo>
                <a:lnTo>
                  <a:pt x="10" y="506"/>
                </a:lnTo>
                <a:lnTo>
                  <a:pt x="2" y="558"/>
                </a:lnTo>
                <a:lnTo>
                  <a:pt x="0" y="612"/>
                </a:lnTo>
                <a:lnTo>
                  <a:pt x="0" y="612"/>
                </a:lnTo>
                <a:lnTo>
                  <a:pt x="0" y="644"/>
                </a:lnTo>
                <a:lnTo>
                  <a:pt x="2" y="674"/>
                </a:lnTo>
                <a:lnTo>
                  <a:pt x="6" y="706"/>
                </a:lnTo>
                <a:lnTo>
                  <a:pt x="12" y="736"/>
                </a:lnTo>
                <a:lnTo>
                  <a:pt x="18" y="766"/>
                </a:lnTo>
                <a:lnTo>
                  <a:pt x="26" y="794"/>
                </a:lnTo>
                <a:lnTo>
                  <a:pt x="36" y="824"/>
                </a:lnTo>
                <a:lnTo>
                  <a:pt x="46" y="852"/>
                </a:lnTo>
                <a:lnTo>
                  <a:pt x="58" y="878"/>
                </a:lnTo>
                <a:lnTo>
                  <a:pt x="72" y="906"/>
                </a:lnTo>
                <a:lnTo>
                  <a:pt x="86" y="932"/>
                </a:lnTo>
                <a:lnTo>
                  <a:pt x="102" y="956"/>
                </a:lnTo>
                <a:lnTo>
                  <a:pt x="120" y="980"/>
                </a:lnTo>
                <a:lnTo>
                  <a:pt x="138" y="1004"/>
                </a:lnTo>
                <a:lnTo>
                  <a:pt x="156" y="1026"/>
                </a:lnTo>
                <a:lnTo>
                  <a:pt x="176" y="1048"/>
                </a:lnTo>
                <a:lnTo>
                  <a:pt x="198" y="1068"/>
                </a:lnTo>
                <a:lnTo>
                  <a:pt x="220" y="1088"/>
                </a:lnTo>
                <a:lnTo>
                  <a:pt x="244" y="1106"/>
                </a:lnTo>
                <a:lnTo>
                  <a:pt x="268" y="1124"/>
                </a:lnTo>
                <a:lnTo>
                  <a:pt x="292" y="1140"/>
                </a:lnTo>
                <a:lnTo>
                  <a:pt x="318" y="1156"/>
                </a:lnTo>
                <a:lnTo>
                  <a:pt x="344" y="1170"/>
                </a:lnTo>
                <a:lnTo>
                  <a:pt x="372" y="1182"/>
                </a:lnTo>
                <a:lnTo>
                  <a:pt x="400" y="1192"/>
                </a:lnTo>
                <a:lnTo>
                  <a:pt x="428" y="1202"/>
                </a:lnTo>
                <a:lnTo>
                  <a:pt x="458" y="1212"/>
                </a:lnTo>
                <a:lnTo>
                  <a:pt x="486" y="1218"/>
                </a:lnTo>
                <a:lnTo>
                  <a:pt x="518" y="1224"/>
                </a:lnTo>
                <a:lnTo>
                  <a:pt x="548" y="1228"/>
                </a:lnTo>
                <a:lnTo>
                  <a:pt x="578" y="1230"/>
                </a:lnTo>
                <a:lnTo>
                  <a:pt x="610" y="1232"/>
                </a:lnTo>
                <a:lnTo>
                  <a:pt x="610" y="1232"/>
                </a:lnTo>
                <a:lnTo>
                  <a:pt x="630" y="1230"/>
                </a:lnTo>
                <a:lnTo>
                  <a:pt x="874" y="1232"/>
                </a:lnTo>
                <a:lnTo>
                  <a:pt x="874" y="1232"/>
                </a:lnTo>
                <a:lnTo>
                  <a:pt x="860" y="1284"/>
                </a:lnTo>
                <a:lnTo>
                  <a:pt x="844" y="1338"/>
                </a:lnTo>
                <a:lnTo>
                  <a:pt x="826" y="1390"/>
                </a:lnTo>
                <a:lnTo>
                  <a:pt x="808" y="1442"/>
                </a:lnTo>
                <a:lnTo>
                  <a:pt x="808" y="1442"/>
                </a:lnTo>
                <a:lnTo>
                  <a:pt x="776" y="1524"/>
                </a:lnTo>
                <a:lnTo>
                  <a:pt x="750" y="1604"/>
                </a:lnTo>
                <a:lnTo>
                  <a:pt x="728" y="1682"/>
                </a:lnTo>
                <a:lnTo>
                  <a:pt x="710" y="1756"/>
                </a:lnTo>
                <a:lnTo>
                  <a:pt x="696" y="1828"/>
                </a:lnTo>
                <a:lnTo>
                  <a:pt x="684" y="1898"/>
                </a:lnTo>
                <a:lnTo>
                  <a:pt x="674" y="1966"/>
                </a:lnTo>
                <a:lnTo>
                  <a:pt x="668" y="2030"/>
                </a:lnTo>
                <a:lnTo>
                  <a:pt x="662" y="2092"/>
                </a:lnTo>
                <a:lnTo>
                  <a:pt x="660" y="2152"/>
                </a:lnTo>
                <a:lnTo>
                  <a:pt x="658" y="2208"/>
                </a:lnTo>
                <a:lnTo>
                  <a:pt x="658" y="2264"/>
                </a:lnTo>
                <a:lnTo>
                  <a:pt x="662" y="2364"/>
                </a:lnTo>
                <a:lnTo>
                  <a:pt x="666" y="2454"/>
                </a:lnTo>
                <a:lnTo>
                  <a:pt x="666" y="2454"/>
                </a:lnTo>
                <a:lnTo>
                  <a:pt x="670" y="2512"/>
                </a:lnTo>
                <a:lnTo>
                  <a:pt x="672" y="2562"/>
                </a:lnTo>
                <a:lnTo>
                  <a:pt x="672" y="2562"/>
                </a:lnTo>
                <a:lnTo>
                  <a:pt x="672" y="2568"/>
                </a:lnTo>
                <a:lnTo>
                  <a:pt x="672" y="2578"/>
                </a:lnTo>
                <a:lnTo>
                  <a:pt x="672" y="2578"/>
                </a:lnTo>
                <a:lnTo>
                  <a:pt x="676" y="2610"/>
                </a:lnTo>
                <a:lnTo>
                  <a:pt x="680" y="2640"/>
                </a:lnTo>
                <a:lnTo>
                  <a:pt x="684" y="2668"/>
                </a:lnTo>
                <a:lnTo>
                  <a:pt x="692" y="2698"/>
                </a:lnTo>
                <a:lnTo>
                  <a:pt x="698" y="2726"/>
                </a:lnTo>
                <a:lnTo>
                  <a:pt x="708" y="2754"/>
                </a:lnTo>
                <a:lnTo>
                  <a:pt x="718" y="2782"/>
                </a:lnTo>
                <a:lnTo>
                  <a:pt x="730" y="2808"/>
                </a:lnTo>
                <a:lnTo>
                  <a:pt x="742" y="2834"/>
                </a:lnTo>
                <a:lnTo>
                  <a:pt x="754" y="2860"/>
                </a:lnTo>
                <a:lnTo>
                  <a:pt x="770" y="2884"/>
                </a:lnTo>
                <a:lnTo>
                  <a:pt x="784" y="2908"/>
                </a:lnTo>
                <a:lnTo>
                  <a:pt x="800" y="2930"/>
                </a:lnTo>
                <a:lnTo>
                  <a:pt x="818" y="2952"/>
                </a:lnTo>
                <a:lnTo>
                  <a:pt x="836" y="2974"/>
                </a:lnTo>
                <a:lnTo>
                  <a:pt x="856" y="2994"/>
                </a:lnTo>
                <a:lnTo>
                  <a:pt x="876" y="3014"/>
                </a:lnTo>
                <a:lnTo>
                  <a:pt x="896" y="3034"/>
                </a:lnTo>
                <a:lnTo>
                  <a:pt x="918" y="3050"/>
                </a:lnTo>
                <a:lnTo>
                  <a:pt x="940" y="3068"/>
                </a:lnTo>
                <a:lnTo>
                  <a:pt x="962" y="3084"/>
                </a:lnTo>
                <a:lnTo>
                  <a:pt x="986" y="3098"/>
                </a:lnTo>
                <a:lnTo>
                  <a:pt x="1010" y="3112"/>
                </a:lnTo>
                <a:lnTo>
                  <a:pt x="1036" y="3124"/>
                </a:lnTo>
                <a:lnTo>
                  <a:pt x="1062" y="3136"/>
                </a:lnTo>
                <a:lnTo>
                  <a:pt x="1088" y="3146"/>
                </a:lnTo>
                <a:lnTo>
                  <a:pt x="1114" y="3154"/>
                </a:lnTo>
                <a:lnTo>
                  <a:pt x="1142" y="3162"/>
                </a:lnTo>
                <a:lnTo>
                  <a:pt x="1170" y="3170"/>
                </a:lnTo>
                <a:lnTo>
                  <a:pt x="1198" y="3174"/>
                </a:lnTo>
                <a:lnTo>
                  <a:pt x="1226" y="3178"/>
                </a:lnTo>
                <a:lnTo>
                  <a:pt x="1256" y="3182"/>
                </a:lnTo>
                <a:lnTo>
                  <a:pt x="1256" y="3182"/>
                </a:lnTo>
                <a:lnTo>
                  <a:pt x="1276" y="3188"/>
                </a:lnTo>
                <a:lnTo>
                  <a:pt x="1296" y="3190"/>
                </a:lnTo>
                <a:lnTo>
                  <a:pt x="2238" y="3196"/>
                </a:lnTo>
                <a:lnTo>
                  <a:pt x="2184" y="3290"/>
                </a:lnTo>
                <a:lnTo>
                  <a:pt x="2542" y="3306"/>
                </a:lnTo>
                <a:lnTo>
                  <a:pt x="2728" y="3612"/>
                </a:lnTo>
                <a:lnTo>
                  <a:pt x="2970" y="3202"/>
                </a:lnTo>
                <a:lnTo>
                  <a:pt x="3300" y="3204"/>
                </a:lnTo>
                <a:lnTo>
                  <a:pt x="3300" y="3204"/>
                </a:lnTo>
                <a:lnTo>
                  <a:pt x="3318" y="3206"/>
                </a:lnTo>
                <a:lnTo>
                  <a:pt x="3318" y="3206"/>
                </a:lnTo>
                <a:lnTo>
                  <a:pt x="3354" y="3204"/>
                </a:lnTo>
                <a:lnTo>
                  <a:pt x="3388" y="3202"/>
                </a:lnTo>
                <a:lnTo>
                  <a:pt x="3424" y="3198"/>
                </a:lnTo>
                <a:lnTo>
                  <a:pt x="3456" y="3190"/>
                </a:lnTo>
                <a:lnTo>
                  <a:pt x="3490" y="3182"/>
                </a:lnTo>
                <a:lnTo>
                  <a:pt x="3522" y="3172"/>
                </a:lnTo>
                <a:lnTo>
                  <a:pt x="3554" y="3160"/>
                </a:lnTo>
                <a:lnTo>
                  <a:pt x="3584" y="3146"/>
                </a:lnTo>
                <a:lnTo>
                  <a:pt x="3614" y="3132"/>
                </a:lnTo>
                <a:lnTo>
                  <a:pt x="3644" y="3114"/>
                </a:lnTo>
                <a:lnTo>
                  <a:pt x="3672" y="3096"/>
                </a:lnTo>
                <a:lnTo>
                  <a:pt x="3698" y="3078"/>
                </a:lnTo>
                <a:lnTo>
                  <a:pt x="3724" y="3056"/>
                </a:lnTo>
                <a:lnTo>
                  <a:pt x="3748" y="3034"/>
                </a:lnTo>
                <a:lnTo>
                  <a:pt x="3772" y="3010"/>
                </a:lnTo>
                <a:lnTo>
                  <a:pt x="3794" y="2986"/>
                </a:lnTo>
                <a:lnTo>
                  <a:pt x="4154" y="3622"/>
                </a:lnTo>
                <a:lnTo>
                  <a:pt x="4346" y="3320"/>
                </a:lnTo>
                <a:lnTo>
                  <a:pt x="4704" y="3310"/>
                </a:lnTo>
                <a:lnTo>
                  <a:pt x="4248" y="2506"/>
                </a:lnTo>
                <a:close/>
                <a:moveTo>
                  <a:pt x="618" y="1018"/>
                </a:moveTo>
                <a:lnTo>
                  <a:pt x="618" y="1018"/>
                </a:lnTo>
                <a:lnTo>
                  <a:pt x="610" y="1018"/>
                </a:lnTo>
                <a:lnTo>
                  <a:pt x="600" y="1020"/>
                </a:lnTo>
                <a:lnTo>
                  <a:pt x="600" y="1020"/>
                </a:lnTo>
                <a:lnTo>
                  <a:pt x="560" y="1016"/>
                </a:lnTo>
                <a:lnTo>
                  <a:pt x="522" y="1008"/>
                </a:lnTo>
                <a:lnTo>
                  <a:pt x="484" y="998"/>
                </a:lnTo>
                <a:lnTo>
                  <a:pt x="448" y="984"/>
                </a:lnTo>
                <a:lnTo>
                  <a:pt x="414" y="966"/>
                </a:lnTo>
                <a:lnTo>
                  <a:pt x="382" y="944"/>
                </a:lnTo>
                <a:lnTo>
                  <a:pt x="352" y="922"/>
                </a:lnTo>
                <a:lnTo>
                  <a:pt x="324" y="896"/>
                </a:lnTo>
                <a:lnTo>
                  <a:pt x="300" y="866"/>
                </a:lnTo>
                <a:lnTo>
                  <a:pt x="276" y="836"/>
                </a:lnTo>
                <a:lnTo>
                  <a:pt x="258" y="802"/>
                </a:lnTo>
                <a:lnTo>
                  <a:pt x="242" y="768"/>
                </a:lnTo>
                <a:lnTo>
                  <a:pt x="228" y="732"/>
                </a:lnTo>
                <a:lnTo>
                  <a:pt x="220" y="694"/>
                </a:lnTo>
                <a:lnTo>
                  <a:pt x="214" y="654"/>
                </a:lnTo>
                <a:lnTo>
                  <a:pt x="212" y="614"/>
                </a:lnTo>
                <a:lnTo>
                  <a:pt x="212" y="614"/>
                </a:lnTo>
                <a:lnTo>
                  <a:pt x="214" y="576"/>
                </a:lnTo>
                <a:lnTo>
                  <a:pt x="220" y="538"/>
                </a:lnTo>
                <a:lnTo>
                  <a:pt x="228" y="502"/>
                </a:lnTo>
                <a:lnTo>
                  <a:pt x="240" y="468"/>
                </a:lnTo>
                <a:lnTo>
                  <a:pt x="254" y="436"/>
                </a:lnTo>
                <a:lnTo>
                  <a:pt x="272" y="404"/>
                </a:lnTo>
                <a:lnTo>
                  <a:pt x="292" y="374"/>
                </a:lnTo>
                <a:lnTo>
                  <a:pt x="314" y="348"/>
                </a:lnTo>
                <a:lnTo>
                  <a:pt x="340" y="322"/>
                </a:lnTo>
                <a:lnTo>
                  <a:pt x="366" y="298"/>
                </a:lnTo>
                <a:lnTo>
                  <a:pt x="394" y="278"/>
                </a:lnTo>
                <a:lnTo>
                  <a:pt x="426" y="260"/>
                </a:lnTo>
                <a:lnTo>
                  <a:pt x="458" y="244"/>
                </a:lnTo>
                <a:lnTo>
                  <a:pt x="492" y="232"/>
                </a:lnTo>
                <a:lnTo>
                  <a:pt x="526" y="222"/>
                </a:lnTo>
                <a:lnTo>
                  <a:pt x="564" y="216"/>
                </a:lnTo>
                <a:lnTo>
                  <a:pt x="564" y="216"/>
                </a:lnTo>
                <a:lnTo>
                  <a:pt x="592" y="220"/>
                </a:lnTo>
                <a:lnTo>
                  <a:pt x="622" y="226"/>
                </a:lnTo>
                <a:lnTo>
                  <a:pt x="650" y="234"/>
                </a:lnTo>
                <a:lnTo>
                  <a:pt x="678" y="246"/>
                </a:lnTo>
                <a:lnTo>
                  <a:pt x="704" y="258"/>
                </a:lnTo>
                <a:lnTo>
                  <a:pt x="730" y="272"/>
                </a:lnTo>
                <a:lnTo>
                  <a:pt x="754" y="288"/>
                </a:lnTo>
                <a:lnTo>
                  <a:pt x="776" y="306"/>
                </a:lnTo>
                <a:lnTo>
                  <a:pt x="798" y="326"/>
                </a:lnTo>
                <a:lnTo>
                  <a:pt x="818" y="348"/>
                </a:lnTo>
                <a:lnTo>
                  <a:pt x="838" y="370"/>
                </a:lnTo>
                <a:lnTo>
                  <a:pt x="854" y="394"/>
                </a:lnTo>
                <a:lnTo>
                  <a:pt x="870" y="418"/>
                </a:lnTo>
                <a:lnTo>
                  <a:pt x="884" y="446"/>
                </a:lnTo>
                <a:lnTo>
                  <a:pt x="896" y="472"/>
                </a:lnTo>
                <a:lnTo>
                  <a:pt x="906" y="502"/>
                </a:lnTo>
                <a:lnTo>
                  <a:pt x="906" y="502"/>
                </a:lnTo>
                <a:lnTo>
                  <a:pt x="914" y="566"/>
                </a:lnTo>
                <a:lnTo>
                  <a:pt x="918" y="602"/>
                </a:lnTo>
                <a:lnTo>
                  <a:pt x="922" y="634"/>
                </a:lnTo>
                <a:lnTo>
                  <a:pt x="922" y="634"/>
                </a:lnTo>
                <a:lnTo>
                  <a:pt x="922" y="640"/>
                </a:lnTo>
                <a:lnTo>
                  <a:pt x="922" y="640"/>
                </a:lnTo>
                <a:lnTo>
                  <a:pt x="930" y="714"/>
                </a:lnTo>
                <a:lnTo>
                  <a:pt x="932" y="756"/>
                </a:lnTo>
                <a:lnTo>
                  <a:pt x="932" y="802"/>
                </a:lnTo>
                <a:lnTo>
                  <a:pt x="932" y="852"/>
                </a:lnTo>
                <a:lnTo>
                  <a:pt x="928" y="904"/>
                </a:lnTo>
                <a:lnTo>
                  <a:pt x="924" y="962"/>
                </a:lnTo>
                <a:lnTo>
                  <a:pt x="918" y="1020"/>
                </a:lnTo>
                <a:lnTo>
                  <a:pt x="618" y="1018"/>
                </a:lnTo>
                <a:close/>
                <a:moveTo>
                  <a:pt x="2934" y="818"/>
                </a:moveTo>
                <a:lnTo>
                  <a:pt x="2712" y="782"/>
                </a:lnTo>
                <a:lnTo>
                  <a:pt x="2674" y="1004"/>
                </a:lnTo>
                <a:lnTo>
                  <a:pt x="2452" y="1038"/>
                </a:lnTo>
                <a:lnTo>
                  <a:pt x="2484" y="1260"/>
                </a:lnTo>
                <a:lnTo>
                  <a:pt x="2284" y="1362"/>
                </a:lnTo>
                <a:lnTo>
                  <a:pt x="2384" y="1564"/>
                </a:lnTo>
                <a:lnTo>
                  <a:pt x="2224" y="1722"/>
                </a:lnTo>
                <a:lnTo>
                  <a:pt x="2382" y="1884"/>
                </a:lnTo>
                <a:lnTo>
                  <a:pt x="2278" y="2084"/>
                </a:lnTo>
                <a:lnTo>
                  <a:pt x="2478" y="2188"/>
                </a:lnTo>
                <a:lnTo>
                  <a:pt x="2442" y="2410"/>
                </a:lnTo>
                <a:lnTo>
                  <a:pt x="2664" y="2448"/>
                </a:lnTo>
                <a:lnTo>
                  <a:pt x="2698" y="2670"/>
                </a:lnTo>
                <a:lnTo>
                  <a:pt x="2920" y="2638"/>
                </a:lnTo>
                <a:lnTo>
                  <a:pt x="3022" y="2838"/>
                </a:lnTo>
                <a:lnTo>
                  <a:pt x="3224" y="2738"/>
                </a:lnTo>
                <a:lnTo>
                  <a:pt x="3382" y="2898"/>
                </a:lnTo>
                <a:lnTo>
                  <a:pt x="3544" y="2740"/>
                </a:lnTo>
                <a:lnTo>
                  <a:pt x="3744" y="2844"/>
                </a:lnTo>
                <a:lnTo>
                  <a:pt x="3848" y="2644"/>
                </a:lnTo>
                <a:lnTo>
                  <a:pt x="4070" y="2680"/>
                </a:lnTo>
                <a:lnTo>
                  <a:pt x="4108" y="2458"/>
                </a:lnTo>
                <a:lnTo>
                  <a:pt x="4330" y="2424"/>
                </a:lnTo>
                <a:lnTo>
                  <a:pt x="4298" y="2202"/>
                </a:lnTo>
                <a:lnTo>
                  <a:pt x="4498" y="2100"/>
                </a:lnTo>
                <a:lnTo>
                  <a:pt x="4398" y="1898"/>
                </a:lnTo>
                <a:lnTo>
                  <a:pt x="4558" y="1740"/>
                </a:lnTo>
                <a:lnTo>
                  <a:pt x="4400" y="1578"/>
                </a:lnTo>
                <a:lnTo>
                  <a:pt x="4504" y="1378"/>
                </a:lnTo>
                <a:lnTo>
                  <a:pt x="4304" y="1274"/>
                </a:lnTo>
                <a:lnTo>
                  <a:pt x="4340" y="1052"/>
                </a:lnTo>
                <a:lnTo>
                  <a:pt x="4118" y="1014"/>
                </a:lnTo>
                <a:lnTo>
                  <a:pt x="4084" y="792"/>
                </a:lnTo>
                <a:lnTo>
                  <a:pt x="3862" y="824"/>
                </a:lnTo>
                <a:lnTo>
                  <a:pt x="3760" y="624"/>
                </a:lnTo>
                <a:lnTo>
                  <a:pt x="3558" y="724"/>
                </a:lnTo>
                <a:lnTo>
                  <a:pt x="3400" y="564"/>
                </a:lnTo>
                <a:lnTo>
                  <a:pt x="3238" y="722"/>
                </a:lnTo>
                <a:lnTo>
                  <a:pt x="3038" y="618"/>
                </a:lnTo>
                <a:lnTo>
                  <a:pt x="2934" y="818"/>
                </a:lnTo>
                <a:close/>
                <a:moveTo>
                  <a:pt x="3398" y="928"/>
                </a:moveTo>
                <a:lnTo>
                  <a:pt x="3398" y="928"/>
                </a:lnTo>
                <a:lnTo>
                  <a:pt x="3438" y="930"/>
                </a:lnTo>
                <a:lnTo>
                  <a:pt x="3480" y="934"/>
                </a:lnTo>
                <a:lnTo>
                  <a:pt x="3520" y="938"/>
                </a:lnTo>
                <a:lnTo>
                  <a:pt x="3558" y="946"/>
                </a:lnTo>
                <a:lnTo>
                  <a:pt x="3598" y="956"/>
                </a:lnTo>
                <a:lnTo>
                  <a:pt x="3636" y="966"/>
                </a:lnTo>
                <a:lnTo>
                  <a:pt x="3672" y="980"/>
                </a:lnTo>
                <a:lnTo>
                  <a:pt x="3708" y="994"/>
                </a:lnTo>
                <a:lnTo>
                  <a:pt x="3744" y="1010"/>
                </a:lnTo>
                <a:lnTo>
                  <a:pt x="3778" y="1028"/>
                </a:lnTo>
                <a:lnTo>
                  <a:pt x="3812" y="1048"/>
                </a:lnTo>
                <a:lnTo>
                  <a:pt x="3844" y="1070"/>
                </a:lnTo>
                <a:lnTo>
                  <a:pt x="3876" y="1092"/>
                </a:lnTo>
                <a:lnTo>
                  <a:pt x="3906" y="1116"/>
                </a:lnTo>
                <a:lnTo>
                  <a:pt x="3936" y="1142"/>
                </a:lnTo>
                <a:lnTo>
                  <a:pt x="3962" y="1168"/>
                </a:lnTo>
                <a:lnTo>
                  <a:pt x="3990" y="1196"/>
                </a:lnTo>
                <a:lnTo>
                  <a:pt x="4014" y="1226"/>
                </a:lnTo>
                <a:lnTo>
                  <a:pt x="4038" y="1256"/>
                </a:lnTo>
                <a:lnTo>
                  <a:pt x="4060" y="1288"/>
                </a:lnTo>
                <a:lnTo>
                  <a:pt x="4080" y="1320"/>
                </a:lnTo>
                <a:lnTo>
                  <a:pt x="4100" y="1354"/>
                </a:lnTo>
                <a:lnTo>
                  <a:pt x="4116" y="1388"/>
                </a:lnTo>
                <a:lnTo>
                  <a:pt x="4132" y="1424"/>
                </a:lnTo>
                <a:lnTo>
                  <a:pt x="4146" y="1460"/>
                </a:lnTo>
                <a:lnTo>
                  <a:pt x="4160" y="1498"/>
                </a:lnTo>
                <a:lnTo>
                  <a:pt x="4170" y="1536"/>
                </a:lnTo>
                <a:lnTo>
                  <a:pt x="4178" y="1576"/>
                </a:lnTo>
                <a:lnTo>
                  <a:pt x="4186" y="1614"/>
                </a:lnTo>
                <a:lnTo>
                  <a:pt x="4190" y="1656"/>
                </a:lnTo>
                <a:lnTo>
                  <a:pt x="4192" y="1696"/>
                </a:lnTo>
                <a:lnTo>
                  <a:pt x="4194" y="1738"/>
                </a:lnTo>
                <a:lnTo>
                  <a:pt x="4194" y="1738"/>
                </a:lnTo>
                <a:lnTo>
                  <a:pt x="4192" y="1778"/>
                </a:lnTo>
                <a:lnTo>
                  <a:pt x="4188" y="1820"/>
                </a:lnTo>
                <a:lnTo>
                  <a:pt x="4184" y="1860"/>
                </a:lnTo>
                <a:lnTo>
                  <a:pt x="4176" y="1898"/>
                </a:lnTo>
                <a:lnTo>
                  <a:pt x="4166" y="1938"/>
                </a:lnTo>
                <a:lnTo>
                  <a:pt x="4156" y="1976"/>
                </a:lnTo>
                <a:lnTo>
                  <a:pt x="4142" y="2012"/>
                </a:lnTo>
                <a:lnTo>
                  <a:pt x="4128" y="2050"/>
                </a:lnTo>
                <a:lnTo>
                  <a:pt x="4112" y="2084"/>
                </a:lnTo>
                <a:lnTo>
                  <a:pt x="4094" y="2118"/>
                </a:lnTo>
                <a:lnTo>
                  <a:pt x="4074" y="2152"/>
                </a:lnTo>
                <a:lnTo>
                  <a:pt x="4054" y="2184"/>
                </a:lnTo>
                <a:lnTo>
                  <a:pt x="4030" y="2216"/>
                </a:lnTo>
                <a:lnTo>
                  <a:pt x="4006" y="2246"/>
                </a:lnTo>
                <a:lnTo>
                  <a:pt x="3980" y="2276"/>
                </a:lnTo>
                <a:lnTo>
                  <a:pt x="3954" y="2302"/>
                </a:lnTo>
                <a:lnTo>
                  <a:pt x="3926" y="2330"/>
                </a:lnTo>
                <a:lnTo>
                  <a:pt x="3896" y="2354"/>
                </a:lnTo>
                <a:lnTo>
                  <a:pt x="3866" y="2378"/>
                </a:lnTo>
                <a:lnTo>
                  <a:pt x="3834" y="2400"/>
                </a:lnTo>
                <a:lnTo>
                  <a:pt x="3802" y="2420"/>
                </a:lnTo>
                <a:lnTo>
                  <a:pt x="3768" y="2440"/>
                </a:lnTo>
                <a:lnTo>
                  <a:pt x="3734" y="2458"/>
                </a:lnTo>
                <a:lnTo>
                  <a:pt x="3698" y="2472"/>
                </a:lnTo>
                <a:lnTo>
                  <a:pt x="3662" y="2486"/>
                </a:lnTo>
                <a:lnTo>
                  <a:pt x="3624" y="2500"/>
                </a:lnTo>
                <a:lnTo>
                  <a:pt x="3586" y="2510"/>
                </a:lnTo>
                <a:lnTo>
                  <a:pt x="3546" y="2518"/>
                </a:lnTo>
                <a:lnTo>
                  <a:pt x="3508" y="2526"/>
                </a:lnTo>
                <a:lnTo>
                  <a:pt x="3468" y="2530"/>
                </a:lnTo>
                <a:lnTo>
                  <a:pt x="3426" y="2532"/>
                </a:lnTo>
                <a:lnTo>
                  <a:pt x="3386" y="2534"/>
                </a:lnTo>
                <a:lnTo>
                  <a:pt x="3386" y="2534"/>
                </a:lnTo>
                <a:lnTo>
                  <a:pt x="3344" y="2532"/>
                </a:lnTo>
                <a:lnTo>
                  <a:pt x="3304" y="2528"/>
                </a:lnTo>
                <a:lnTo>
                  <a:pt x="3262" y="2524"/>
                </a:lnTo>
                <a:lnTo>
                  <a:pt x="3224" y="2516"/>
                </a:lnTo>
                <a:lnTo>
                  <a:pt x="3184" y="2506"/>
                </a:lnTo>
                <a:lnTo>
                  <a:pt x="3146" y="2496"/>
                </a:lnTo>
                <a:lnTo>
                  <a:pt x="3110" y="2482"/>
                </a:lnTo>
                <a:lnTo>
                  <a:pt x="3074" y="2468"/>
                </a:lnTo>
                <a:lnTo>
                  <a:pt x="3038" y="2452"/>
                </a:lnTo>
                <a:lnTo>
                  <a:pt x="3004" y="2434"/>
                </a:lnTo>
                <a:lnTo>
                  <a:pt x="2970" y="2414"/>
                </a:lnTo>
                <a:lnTo>
                  <a:pt x="2938" y="2394"/>
                </a:lnTo>
                <a:lnTo>
                  <a:pt x="2906" y="2370"/>
                </a:lnTo>
                <a:lnTo>
                  <a:pt x="2876" y="2346"/>
                </a:lnTo>
                <a:lnTo>
                  <a:pt x="2848" y="2320"/>
                </a:lnTo>
                <a:lnTo>
                  <a:pt x="2820" y="2294"/>
                </a:lnTo>
                <a:lnTo>
                  <a:pt x="2794" y="2266"/>
                </a:lnTo>
                <a:lnTo>
                  <a:pt x="2768" y="2236"/>
                </a:lnTo>
                <a:lnTo>
                  <a:pt x="2744" y="2206"/>
                </a:lnTo>
                <a:lnTo>
                  <a:pt x="2722" y="2174"/>
                </a:lnTo>
                <a:lnTo>
                  <a:pt x="2702" y="2142"/>
                </a:lnTo>
                <a:lnTo>
                  <a:pt x="2682" y="2108"/>
                </a:lnTo>
                <a:lnTo>
                  <a:pt x="2666" y="2074"/>
                </a:lnTo>
                <a:lnTo>
                  <a:pt x="2650" y="2038"/>
                </a:lnTo>
                <a:lnTo>
                  <a:pt x="2636" y="2002"/>
                </a:lnTo>
                <a:lnTo>
                  <a:pt x="2622" y="1964"/>
                </a:lnTo>
                <a:lnTo>
                  <a:pt x="2612" y="1926"/>
                </a:lnTo>
                <a:lnTo>
                  <a:pt x="2604" y="1886"/>
                </a:lnTo>
                <a:lnTo>
                  <a:pt x="2598" y="1848"/>
                </a:lnTo>
                <a:lnTo>
                  <a:pt x="2592" y="1808"/>
                </a:lnTo>
                <a:lnTo>
                  <a:pt x="2590" y="1766"/>
                </a:lnTo>
                <a:lnTo>
                  <a:pt x="2588" y="1726"/>
                </a:lnTo>
                <a:lnTo>
                  <a:pt x="2588" y="1726"/>
                </a:lnTo>
                <a:lnTo>
                  <a:pt x="2590" y="1684"/>
                </a:lnTo>
                <a:lnTo>
                  <a:pt x="2594" y="1644"/>
                </a:lnTo>
                <a:lnTo>
                  <a:pt x="2598" y="1602"/>
                </a:lnTo>
                <a:lnTo>
                  <a:pt x="2606" y="1564"/>
                </a:lnTo>
                <a:lnTo>
                  <a:pt x="2616" y="1524"/>
                </a:lnTo>
                <a:lnTo>
                  <a:pt x="2626" y="1486"/>
                </a:lnTo>
                <a:lnTo>
                  <a:pt x="2640" y="1450"/>
                </a:lnTo>
                <a:lnTo>
                  <a:pt x="2654" y="1414"/>
                </a:lnTo>
                <a:lnTo>
                  <a:pt x="2670" y="1378"/>
                </a:lnTo>
                <a:lnTo>
                  <a:pt x="2688" y="1344"/>
                </a:lnTo>
                <a:lnTo>
                  <a:pt x="2708" y="1310"/>
                </a:lnTo>
                <a:lnTo>
                  <a:pt x="2730" y="1278"/>
                </a:lnTo>
                <a:lnTo>
                  <a:pt x="2752" y="1246"/>
                </a:lnTo>
                <a:lnTo>
                  <a:pt x="2776" y="1216"/>
                </a:lnTo>
                <a:lnTo>
                  <a:pt x="2802" y="1188"/>
                </a:lnTo>
                <a:lnTo>
                  <a:pt x="2828" y="1160"/>
                </a:lnTo>
                <a:lnTo>
                  <a:pt x="2856" y="1134"/>
                </a:lnTo>
                <a:lnTo>
                  <a:pt x="2886" y="1108"/>
                </a:lnTo>
                <a:lnTo>
                  <a:pt x="2916" y="1084"/>
                </a:lnTo>
                <a:lnTo>
                  <a:pt x="2948" y="1062"/>
                </a:lnTo>
                <a:lnTo>
                  <a:pt x="2980" y="1042"/>
                </a:lnTo>
                <a:lnTo>
                  <a:pt x="3014" y="1022"/>
                </a:lnTo>
                <a:lnTo>
                  <a:pt x="3048" y="1006"/>
                </a:lnTo>
                <a:lnTo>
                  <a:pt x="3084" y="990"/>
                </a:lnTo>
                <a:lnTo>
                  <a:pt x="3120" y="976"/>
                </a:lnTo>
                <a:lnTo>
                  <a:pt x="3158" y="964"/>
                </a:lnTo>
                <a:lnTo>
                  <a:pt x="3196" y="952"/>
                </a:lnTo>
                <a:lnTo>
                  <a:pt x="3236" y="944"/>
                </a:lnTo>
                <a:lnTo>
                  <a:pt x="3274" y="938"/>
                </a:lnTo>
                <a:lnTo>
                  <a:pt x="3316" y="932"/>
                </a:lnTo>
                <a:lnTo>
                  <a:pt x="3356" y="930"/>
                </a:lnTo>
                <a:lnTo>
                  <a:pt x="3398" y="928"/>
                </a:lnTo>
                <a:lnTo>
                  <a:pt x="3398" y="928"/>
                </a:lnTo>
                <a:close/>
                <a:moveTo>
                  <a:pt x="3386" y="2460"/>
                </a:moveTo>
                <a:lnTo>
                  <a:pt x="3386" y="2460"/>
                </a:lnTo>
                <a:lnTo>
                  <a:pt x="3424" y="2460"/>
                </a:lnTo>
                <a:lnTo>
                  <a:pt x="3460" y="2458"/>
                </a:lnTo>
                <a:lnTo>
                  <a:pt x="3496" y="2452"/>
                </a:lnTo>
                <a:lnTo>
                  <a:pt x="3532" y="2446"/>
                </a:lnTo>
                <a:lnTo>
                  <a:pt x="3568" y="2438"/>
                </a:lnTo>
                <a:lnTo>
                  <a:pt x="3602" y="2430"/>
                </a:lnTo>
                <a:lnTo>
                  <a:pt x="3636" y="2418"/>
                </a:lnTo>
                <a:lnTo>
                  <a:pt x="3670" y="2406"/>
                </a:lnTo>
                <a:lnTo>
                  <a:pt x="3702" y="2390"/>
                </a:lnTo>
                <a:lnTo>
                  <a:pt x="3734" y="2376"/>
                </a:lnTo>
                <a:lnTo>
                  <a:pt x="3764" y="2358"/>
                </a:lnTo>
                <a:lnTo>
                  <a:pt x="3794" y="2340"/>
                </a:lnTo>
                <a:lnTo>
                  <a:pt x="3824" y="2318"/>
                </a:lnTo>
                <a:lnTo>
                  <a:pt x="3850" y="2298"/>
                </a:lnTo>
                <a:lnTo>
                  <a:pt x="3878" y="2274"/>
                </a:lnTo>
                <a:lnTo>
                  <a:pt x="3904" y="2250"/>
                </a:lnTo>
                <a:lnTo>
                  <a:pt x="3928" y="2226"/>
                </a:lnTo>
                <a:lnTo>
                  <a:pt x="3950" y="2200"/>
                </a:lnTo>
                <a:lnTo>
                  <a:pt x="3972" y="2172"/>
                </a:lnTo>
                <a:lnTo>
                  <a:pt x="3992" y="2144"/>
                </a:lnTo>
                <a:lnTo>
                  <a:pt x="4012" y="2114"/>
                </a:lnTo>
                <a:lnTo>
                  <a:pt x="4030" y="2084"/>
                </a:lnTo>
                <a:lnTo>
                  <a:pt x="4046" y="2052"/>
                </a:lnTo>
                <a:lnTo>
                  <a:pt x="4062" y="2020"/>
                </a:lnTo>
                <a:lnTo>
                  <a:pt x="4074" y="1988"/>
                </a:lnTo>
                <a:lnTo>
                  <a:pt x="4086" y="1954"/>
                </a:lnTo>
                <a:lnTo>
                  <a:pt x="4096" y="1918"/>
                </a:lnTo>
                <a:lnTo>
                  <a:pt x="4104" y="1884"/>
                </a:lnTo>
                <a:lnTo>
                  <a:pt x="4112" y="1848"/>
                </a:lnTo>
                <a:lnTo>
                  <a:pt x="4116" y="1812"/>
                </a:lnTo>
                <a:lnTo>
                  <a:pt x="4120" y="1774"/>
                </a:lnTo>
                <a:lnTo>
                  <a:pt x="4120" y="1736"/>
                </a:lnTo>
                <a:lnTo>
                  <a:pt x="4120" y="1736"/>
                </a:lnTo>
                <a:lnTo>
                  <a:pt x="4120" y="1700"/>
                </a:lnTo>
                <a:lnTo>
                  <a:pt x="4118" y="1662"/>
                </a:lnTo>
                <a:lnTo>
                  <a:pt x="4114" y="1626"/>
                </a:lnTo>
                <a:lnTo>
                  <a:pt x="4106" y="1590"/>
                </a:lnTo>
                <a:lnTo>
                  <a:pt x="4098" y="1554"/>
                </a:lnTo>
                <a:lnTo>
                  <a:pt x="4090" y="1520"/>
                </a:lnTo>
                <a:lnTo>
                  <a:pt x="4078" y="1486"/>
                </a:lnTo>
                <a:lnTo>
                  <a:pt x="4066" y="1452"/>
                </a:lnTo>
                <a:lnTo>
                  <a:pt x="4052" y="1420"/>
                </a:lnTo>
                <a:lnTo>
                  <a:pt x="4036" y="1388"/>
                </a:lnTo>
                <a:lnTo>
                  <a:pt x="4018" y="1358"/>
                </a:lnTo>
                <a:lnTo>
                  <a:pt x="4000" y="1328"/>
                </a:lnTo>
                <a:lnTo>
                  <a:pt x="3978" y="1300"/>
                </a:lnTo>
                <a:lnTo>
                  <a:pt x="3958" y="1272"/>
                </a:lnTo>
                <a:lnTo>
                  <a:pt x="3934" y="1244"/>
                </a:lnTo>
                <a:lnTo>
                  <a:pt x="3910" y="1220"/>
                </a:lnTo>
                <a:lnTo>
                  <a:pt x="3886" y="1194"/>
                </a:lnTo>
                <a:lnTo>
                  <a:pt x="3860" y="1172"/>
                </a:lnTo>
                <a:lnTo>
                  <a:pt x="3832" y="1150"/>
                </a:lnTo>
                <a:lnTo>
                  <a:pt x="3804" y="1130"/>
                </a:lnTo>
                <a:lnTo>
                  <a:pt x="3774" y="1110"/>
                </a:lnTo>
                <a:lnTo>
                  <a:pt x="3744" y="1092"/>
                </a:lnTo>
                <a:lnTo>
                  <a:pt x="3712" y="1076"/>
                </a:lnTo>
                <a:lnTo>
                  <a:pt x="3680" y="1062"/>
                </a:lnTo>
                <a:lnTo>
                  <a:pt x="3648" y="1048"/>
                </a:lnTo>
                <a:lnTo>
                  <a:pt x="3614" y="1036"/>
                </a:lnTo>
                <a:lnTo>
                  <a:pt x="3578" y="1026"/>
                </a:lnTo>
                <a:lnTo>
                  <a:pt x="3544" y="1018"/>
                </a:lnTo>
                <a:lnTo>
                  <a:pt x="3508" y="1010"/>
                </a:lnTo>
                <a:lnTo>
                  <a:pt x="3472" y="1006"/>
                </a:lnTo>
                <a:lnTo>
                  <a:pt x="3434" y="1002"/>
                </a:lnTo>
                <a:lnTo>
                  <a:pt x="3396" y="1002"/>
                </a:lnTo>
                <a:lnTo>
                  <a:pt x="3396" y="1002"/>
                </a:lnTo>
                <a:lnTo>
                  <a:pt x="3360" y="1002"/>
                </a:lnTo>
                <a:lnTo>
                  <a:pt x="3322" y="1004"/>
                </a:lnTo>
                <a:lnTo>
                  <a:pt x="3286" y="1010"/>
                </a:lnTo>
                <a:lnTo>
                  <a:pt x="3250" y="1016"/>
                </a:lnTo>
                <a:lnTo>
                  <a:pt x="3214" y="1024"/>
                </a:lnTo>
                <a:lnTo>
                  <a:pt x="3180" y="1032"/>
                </a:lnTo>
                <a:lnTo>
                  <a:pt x="3146" y="1044"/>
                </a:lnTo>
                <a:lnTo>
                  <a:pt x="3112" y="1056"/>
                </a:lnTo>
                <a:lnTo>
                  <a:pt x="3080" y="1072"/>
                </a:lnTo>
                <a:lnTo>
                  <a:pt x="3048" y="1088"/>
                </a:lnTo>
                <a:lnTo>
                  <a:pt x="3018" y="1104"/>
                </a:lnTo>
                <a:lnTo>
                  <a:pt x="2988" y="1124"/>
                </a:lnTo>
                <a:lnTo>
                  <a:pt x="2960" y="1144"/>
                </a:lnTo>
                <a:lnTo>
                  <a:pt x="2932" y="1164"/>
                </a:lnTo>
                <a:lnTo>
                  <a:pt x="2904" y="1188"/>
                </a:lnTo>
                <a:lnTo>
                  <a:pt x="2880" y="1212"/>
                </a:lnTo>
                <a:lnTo>
                  <a:pt x="2854" y="1236"/>
                </a:lnTo>
                <a:lnTo>
                  <a:pt x="2832" y="1262"/>
                </a:lnTo>
                <a:lnTo>
                  <a:pt x="2810" y="1290"/>
                </a:lnTo>
                <a:lnTo>
                  <a:pt x="2790" y="1318"/>
                </a:lnTo>
                <a:lnTo>
                  <a:pt x="2770" y="1348"/>
                </a:lnTo>
                <a:lnTo>
                  <a:pt x="2752" y="1378"/>
                </a:lnTo>
                <a:lnTo>
                  <a:pt x="2736" y="1410"/>
                </a:lnTo>
                <a:lnTo>
                  <a:pt x="2722" y="1442"/>
                </a:lnTo>
                <a:lnTo>
                  <a:pt x="2708" y="1476"/>
                </a:lnTo>
                <a:lnTo>
                  <a:pt x="2696" y="1508"/>
                </a:lnTo>
                <a:lnTo>
                  <a:pt x="2686" y="1544"/>
                </a:lnTo>
                <a:lnTo>
                  <a:pt x="2678" y="1578"/>
                </a:lnTo>
                <a:lnTo>
                  <a:pt x="2670" y="1614"/>
                </a:lnTo>
                <a:lnTo>
                  <a:pt x="2666" y="1652"/>
                </a:lnTo>
                <a:lnTo>
                  <a:pt x="2662" y="1688"/>
                </a:lnTo>
                <a:lnTo>
                  <a:pt x="2662" y="1726"/>
                </a:lnTo>
                <a:lnTo>
                  <a:pt x="2662" y="1726"/>
                </a:lnTo>
                <a:lnTo>
                  <a:pt x="2662" y="1764"/>
                </a:lnTo>
                <a:lnTo>
                  <a:pt x="2664" y="1800"/>
                </a:lnTo>
                <a:lnTo>
                  <a:pt x="2670" y="1836"/>
                </a:lnTo>
                <a:lnTo>
                  <a:pt x="2676" y="1872"/>
                </a:lnTo>
                <a:lnTo>
                  <a:pt x="2684" y="1908"/>
                </a:lnTo>
                <a:lnTo>
                  <a:pt x="2692" y="1942"/>
                </a:lnTo>
                <a:lnTo>
                  <a:pt x="2704" y="1976"/>
                </a:lnTo>
                <a:lnTo>
                  <a:pt x="2716" y="2010"/>
                </a:lnTo>
                <a:lnTo>
                  <a:pt x="2732" y="2042"/>
                </a:lnTo>
                <a:lnTo>
                  <a:pt x="2748" y="2074"/>
                </a:lnTo>
                <a:lnTo>
                  <a:pt x="2764" y="2104"/>
                </a:lnTo>
                <a:lnTo>
                  <a:pt x="2784" y="2134"/>
                </a:lnTo>
                <a:lnTo>
                  <a:pt x="2804" y="2164"/>
                </a:lnTo>
                <a:lnTo>
                  <a:pt x="2824" y="2190"/>
                </a:lnTo>
                <a:lnTo>
                  <a:pt x="2848" y="2218"/>
                </a:lnTo>
                <a:lnTo>
                  <a:pt x="2872" y="2242"/>
                </a:lnTo>
                <a:lnTo>
                  <a:pt x="2896" y="2268"/>
                </a:lnTo>
                <a:lnTo>
                  <a:pt x="2922" y="2290"/>
                </a:lnTo>
                <a:lnTo>
                  <a:pt x="2950" y="2312"/>
                </a:lnTo>
                <a:lnTo>
                  <a:pt x="2978" y="2332"/>
                </a:lnTo>
                <a:lnTo>
                  <a:pt x="3008" y="2352"/>
                </a:lnTo>
                <a:lnTo>
                  <a:pt x="3038" y="2370"/>
                </a:lnTo>
                <a:lnTo>
                  <a:pt x="3070" y="2386"/>
                </a:lnTo>
                <a:lnTo>
                  <a:pt x="3102" y="2402"/>
                </a:lnTo>
                <a:lnTo>
                  <a:pt x="3136" y="2414"/>
                </a:lnTo>
                <a:lnTo>
                  <a:pt x="3168" y="2426"/>
                </a:lnTo>
                <a:lnTo>
                  <a:pt x="3204" y="2436"/>
                </a:lnTo>
                <a:lnTo>
                  <a:pt x="3238" y="2444"/>
                </a:lnTo>
                <a:lnTo>
                  <a:pt x="3274" y="2452"/>
                </a:lnTo>
                <a:lnTo>
                  <a:pt x="3312" y="2456"/>
                </a:lnTo>
                <a:lnTo>
                  <a:pt x="3348" y="2460"/>
                </a:lnTo>
                <a:lnTo>
                  <a:pt x="3386" y="2460"/>
                </a:lnTo>
                <a:lnTo>
                  <a:pt x="3386" y="2460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 rot="16200000">
            <a:off x="4937580" y="1963515"/>
            <a:ext cx="1019175" cy="88795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89BCDB">
                <a:alpha val="41000"/>
              </a:srgbClr>
            </a:solidFill>
          </a:ln>
          <a:effectLst>
            <a:glow rad="38100">
              <a:srgbClr val="009AD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1223282" y="5863550"/>
            <a:ext cx="1830705" cy="1114425"/>
          </a:xfrm>
          <a:prstGeom prst="roundRect">
            <a:avLst>
              <a:gd name="adj" fmla="val 50000"/>
            </a:avLst>
          </a:prstGeom>
          <a:solidFill>
            <a:srgbClr val="336ED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sysClr val="window" lastClr="FFFFFF"/>
              </a:solidFill>
              <a:latin typeface="Calibri"/>
              <a:ea typeface="맑은 고딕"/>
              <a:sym typeface="Monotype Sorts"/>
            </a:endParaRPr>
          </a:p>
        </p:txBody>
      </p:sp>
      <p:sp>
        <p:nvSpPr>
          <p:cNvPr id="15" name="TextBox 19"/>
          <p:cNvSpPr txBox="1"/>
          <p:nvPr/>
        </p:nvSpPr>
        <p:spPr bwMode="auto">
          <a:xfrm>
            <a:off x="2070179" y="6259803"/>
            <a:ext cx="572273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0" lang="ko-KR" altLang="en-US" spc="-150">
                <a:solidFill>
                  <a:sysClr val="window" lastClr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Samsung InterFace" charset="0"/>
              </a:rPr>
              <a:t>안정화</a:t>
            </a:r>
            <a:endParaRPr kumimoji="0" lang="ko-KR" altLang="en-US" spc="-150" dirty="0">
              <a:solidFill>
                <a:sysClr val="window" lastClr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Samsung InterFace" charset="0"/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1455140" y="6131837"/>
            <a:ext cx="469900" cy="476250"/>
          </a:xfrm>
          <a:custGeom>
            <a:avLst/>
            <a:gdLst/>
            <a:ahLst/>
            <a:cxnLst>
              <a:cxn ang="0">
                <a:pos x="240" y="198"/>
              </a:cxn>
              <a:cxn ang="0">
                <a:pos x="231" y="155"/>
              </a:cxn>
              <a:cxn ang="0">
                <a:pos x="165" y="144"/>
              </a:cxn>
              <a:cxn ang="0">
                <a:pos x="95" y="127"/>
              </a:cxn>
              <a:cxn ang="0">
                <a:pos x="40" y="160"/>
              </a:cxn>
              <a:cxn ang="0">
                <a:pos x="33" y="203"/>
              </a:cxn>
              <a:cxn ang="0">
                <a:pos x="0" y="231"/>
              </a:cxn>
              <a:cxn ang="0">
                <a:pos x="24" y="294"/>
              </a:cxn>
              <a:cxn ang="0">
                <a:pos x="45" y="363"/>
              </a:cxn>
              <a:cxn ang="0">
                <a:pos x="101" y="395"/>
              </a:cxn>
              <a:cxn ang="0">
                <a:pos x="156" y="377"/>
              </a:cxn>
              <a:cxn ang="0">
                <a:pos x="236" y="362"/>
              </a:cxn>
              <a:cxn ang="0">
                <a:pos x="235" y="330"/>
              </a:cxn>
              <a:cxn ang="0">
                <a:pos x="275" y="288"/>
              </a:cxn>
              <a:cxn ang="0">
                <a:pos x="273" y="226"/>
              </a:cxn>
              <a:cxn ang="0">
                <a:pos x="111" y="315"/>
              </a:cxn>
              <a:cxn ang="0">
                <a:pos x="76" y="273"/>
              </a:cxn>
              <a:cxn ang="0">
                <a:pos x="85" y="226"/>
              </a:cxn>
              <a:cxn ang="0">
                <a:pos x="135" y="200"/>
              </a:cxn>
              <a:cxn ang="0">
                <a:pos x="177" y="217"/>
              </a:cxn>
              <a:cxn ang="0">
                <a:pos x="195" y="261"/>
              </a:cxn>
              <a:cxn ang="0">
                <a:pos x="168" y="309"/>
              </a:cxn>
              <a:cxn ang="0">
                <a:pos x="393" y="177"/>
              </a:cxn>
              <a:cxn ang="0">
                <a:pos x="384" y="156"/>
              </a:cxn>
              <a:cxn ang="0">
                <a:pos x="393" y="132"/>
              </a:cxn>
              <a:cxn ang="0">
                <a:pos x="365" y="108"/>
              </a:cxn>
              <a:cxn ang="0">
                <a:pos x="335" y="80"/>
              </a:cxn>
              <a:cxn ang="0">
                <a:pos x="301" y="80"/>
              </a:cxn>
              <a:cxn ang="0">
                <a:pos x="278" y="102"/>
              </a:cxn>
              <a:cxn ang="0">
                <a:pos x="243" y="132"/>
              </a:cxn>
              <a:cxn ang="0">
                <a:pos x="252" y="148"/>
              </a:cxn>
              <a:cxn ang="0">
                <a:pos x="245" y="177"/>
              </a:cxn>
              <a:cxn ang="0">
                <a:pos x="262" y="208"/>
              </a:cxn>
              <a:cxn ang="0">
                <a:pos x="292" y="217"/>
              </a:cxn>
              <a:cxn ang="0">
                <a:pos x="335" y="233"/>
              </a:cxn>
              <a:cxn ang="0">
                <a:pos x="344" y="217"/>
              </a:cxn>
              <a:cxn ang="0">
                <a:pos x="375" y="208"/>
              </a:cxn>
              <a:cxn ang="0">
                <a:pos x="393" y="177"/>
              </a:cxn>
              <a:cxn ang="0">
                <a:pos x="299" y="182"/>
              </a:cxn>
              <a:cxn ang="0">
                <a:pos x="285" y="156"/>
              </a:cxn>
              <a:cxn ang="0">
                <a:pos x="295" y="132"/>
              </a:cxn>
              <a:cxn ang="0">
                <a:pos x="318" y="121"/>
              </a:cxn>
              <a:cxn ang="0">
                <a:pos x="346" y="137"/>
              </a:cxn>
              <a:cxn ang="0">
                <a:pos x="351" y="161"/>
              </a:cxn>
              <a:cxn ang="0">
                <a:pos x="332" y="186"/>
              </a:cxn>
              <a:cxn ang="0">
                <a:pos x="215" y="61"/>
              </a:cxn>
              <a:cxn ang="0">
                <a:pos x="224" y="85"/>
              </a:cxn>
              <a:cxn ang="0">
                <a:pos x="247" y="88"/>
              </a:cxn>
              <a:cxn ang="0">
                <a:pos x="273" y="95"/>
              </a:cxn>
              <a:cxn ang="0">
                <a:pos x="287" y="76"/>
              </a:cxn>
              <a:cxn ang="0">
                <a:pos x="306" y="59"/>
              </a:cxn>
              <a:cxn ang="0">
                <a:pos x="304" y="36"/>
              </a:cxn>
              <a:cxn ang="0">
                <a:pos x="290" y="12"/>
              </a:cxn>
              <a:cxn ang="0">
                <a:pos x="269" y="0"/>
              </a:cxn>
              <a:cxn ang="0">
                <a:pos x="242" y="1"/>
              </a:cxn>
              <a:cxn ang="0">
                <a:pos x="222" y="12"/>
              </a:cxn>
              <a:cxn ang="0">
                <a:pos x="215" y="38"/>
              </a:cxn>
              <a:cxn ang="0">
                <a:pos x="208" y="61"/>
              </a:cxn>
              <a:cxn ang="0">
                <a:pos x="243" y="31"/>
              </a:cxn>
              <a:cxn ang="0">
                <a:pos x="273" y="34"/>
              </a:cxn>
              <a:cxn ang="0">
                <a:pos x="269" y="64"/>
              </a:cxn>
              <a:cxn ang="0">
                <a:pos x="240" y="61"/>
              </a:cxn>
            </a:cxnLst>
            <a:rect l="0" t="0" r="r" b="b"/>
            <a:pathLst>
              <a:path w="393" h="396">
                <a:moveTo>
                  <a:pt x="273" y="226"/>
                </a:moveTo>
                <a:lnTo>
                  <a:pt x="252" y="226"/>
                </a:lnTo>
                <a:lnTo>
                  <a:pt x="252" y="226"/>
                </a:lnTo>
                <a:lnTo>
                  <a:pt x="247" y="212"/>
                </a:lnTo>
                <a:lnTo>
                  <a:pt x="240" y="198"/>
                </a:lnTo>
                <a:lnTo>
                  <a:pt x="231" y="186"/>
                </a:lnTo>
                <a:lnTo>
                  <a:pt x="221" y="175"/>
                </a:lnTo>
                <a:lnTo>
                  <a:pt x="231" y="156"/>
                </a:lnTo>
                <a:lnTo>
                  <a:pt x="231" y="156"/>
                </a:lnTo>
                <a:lnTo>
                  <a:pt x="231" y="155"/>
                </a:lnTo>
                <a:lnTo>
                  <a:pt x="177" y="123"/>
                </a:lnTo>
                <a:lnTo>
                  <a:pt x="177" y="123"/>
                </a:lnTo>
                <a:lnTo>
                  <a:pt x="175" y="127"/>
                </a:lnTo>
                <a:lnTo>
                  <a:pt x="165" y="144"/>
                </a:lnTo>
                <a:lnTo>
                  <a:pt x="165" y="144"/>
                </a:lnTo>
                <a:lnTo>
                  <a:pt x="151" y="142"/>
                </a:lnTo>
                <a:lnTo>
                  <a:pt x="135" y="141"/>
                </a:lnTo>
                <a:lnTo>
                  <a:pt x="120" y="142"/>
                </a:lnTo>
                <a:lnTo>
                  <a:pt x="106" y="146"/>
                </a:lnTo>
                <a:lnTo>
                  <a:pt x="95" y="127"/>
                </a:lnTo>
                <a:lnTo>
                  <a:pt x="95" y="127"/>
                </a:lnTo>
                <a:lnTo>
                  <a:pt x="94" y="125"/>
                </a:lnTo>
                <a:lnTo>
                  <a:pt x="40" y="158"/>
                </a:lnTo>
                <a:lnTo>
                  <a:pt x="40" y="158"/>
                </a:lnTo>
                <a:lnTo>
                  <a:pt x="40" y="160"/>
                </a:lnTo>
                <a:lnTo>
                  <a:pt x="52" y="179"/>
                </a:lnTo>
                <a:lnTo>
                  <a:pt x="52" y="179"/>
                </a:lnTo>
                <a:lnTo>
                  <a:pt x="41" y="189"/>
                </a:lnTo>
                <a:lnTo>
                  <a:pt x="33" y="203"/>
                </a:lnTo>
                <a:lnTo>
                  <a:pt x="33" y="203"/>
                </a:lnTo>
                <a:lnTo>
                  <a:pt x="28" y="215"/>
                </a:lnTo>
                <a:lnTo>
                  <a:pt x="22" y="231"/>
                </a:lnTo>
                <a:lnTo>
                  <a:pt x="1" y="231"/>
                </a:lnTo>
                <a:lnTo>
                  <a:pt x="1" y="231"/>
                </a:lnTo>
                <a:lnTo>
                  <a:pt x="0" y="231"/>
                </a:lnTo>
                <a:lnTo>
                  <a:pt x="0" y="294"/>
                </a:lnTo>
                <a:lnTo>
                  <a:pt x="0" y="294"/>
                </a:lnTo>
                <a:lnTo>
                  <a:pt x="3" y="294"/>
                </a:lnTo>
                <a:lnTo>
                  <a:pt x="24" y="294"/>
                </a:lnTo>
                <a:lnTo>
                  <a:pt x="24" y="294"/>
                </a:lnTo>
                <a:lnTo>
                  <a:pt x="29" y="308"/>
                </a:lnTo>
                <a:lnTo>
                  <a:pt x="36" y="322"/>
                </a:lnTo>
                <a:lnTo>
                  <a:pt x="45" y="334"/>
                </a:lnTo>
                <a:lnTo>
                  <a:pt x="55" y="346"/>
                </a:lnTo>
                <a:lnTo>
                  <a:pt x="45" y="363"/>
                </a:lnTo>
                <a:lnTo>
                  <a:pt x="45" y="363"/>
                </a:lnTo>
                <a:lnTo>
                  <a:pt x="45" y="367"/>
                </a:lnTo>
                <a:lnTo>
                  <a:pt x="99" y="396"/>
                </a:lnTo>
                <a:lnTo>
                  <a:pt x="99" y="396"/>
                </a:lnTo>
                <a:lnTo>
                  <a:pt x="101" y="395"/>
                </a:lnTo>
                <a:lnTo>
                  <a:pt x="111" y="375"/>
                </a:lnTo>
                <a:lnTo>
                  <a:pt x="111" y="375"/>
                </a:lnTo>
                <a:lnTo>
                  <a:pt x="125" y="379"/>
                </a:lnTo>
                <a:lnTo>
                  <a:pt x="141" y="379"/>
                </a:lnTo>
                <a:lnTo>
                  <a:pt x="156" y="377"/>
                </a:lnTo>
                <a:lnTo>
                  <a:pt x="170" y="375"/>
                </a:lnTo>
                <a:lnTo>
                  <a:pt x="181" y="393"/>
                </a:lnTo>
                <a:lnTo>
                  <a:pt x="181" y="393"/>
                </a:lnTo>
                <a:lnTo>
                  <a:pt x="182" y="395"/>
                </a:lnTo>
                <a:lnTo>
                  <a:pt x="236" y="362"/>
                </a:lnTo>
                <a:lnTo>
                  <a:pt x="236" y="362"/>
                </a:lnTo>
                <a:lnTo>
                  <a:pt x="236" y="360"/>
                </a:lnTo>
                <a:lnTo>
                  <a:pt x="224" y="342"/>
                </a:lnTo>
                <a:lnTo>
                  <a:pt x="224" y="342"/>
                </a:lnTo>
                <a:lnTo>
                  <a:pt x="235" y="330"/>
                </a:lnTo>
                <a:lnTo>
                  <a:pt x="243" y="318"/>
                </a:lnTo>
                <a:lnTo>
                  <a:pt x="243" y="318"/>
                </a:lnTo>
                <a:lnTo>
                  <a:pt x="248" y="304"/>
                </a:lnTo>
                <a:lnTo>
                  <a:pt x="254" y="290"/>
                </a:lnTo>
                <a:lnTo>
                  <a:pt x="275" y="288"/>
                </a:lnTo>
                <a:lnTo>
                  <a:pt x="275" y="288"/>
                </a:lnTo>
                <a:lnTo>
                  <a:pt x="276" y="288"/>
                </a:lnTo>
                <a:lnTo>
                  <a:pt x="276" y="226"/>
                </a:lnTo>
                <a:lnTo>
                  <a:pt x="276" y="226"/>
                </a:lnTo>
                <a:lnTo>
                  <a:pt x="273" y="226"/>
                </a:lnTo>
                <a:lnTo>
                  <a:pt x="273" y="226"/>
                </a:lnTo>
                <a:close/>
                <a:moveTo>
                  <a:pt x="135" y="320"/>
                </a:moveTo>
                <a:lnTo>
                  <a:pt x="135" y="320"/>
                </a:lnTo>
                <a:lnTo>
                  <a:pt x="123" y="318"/>
                </a:lnTo>
                <a:lnTo>
                  <a:pt x="111" y="315"/>
                </a:lnTo>
                <a:lnTo>
                  <a:pt x="101" y="309"/>
                </a:lnTo>
                <a:lnTo>
                  <a:pt x="92" y="302"/>
                </a:lnTo>
                <a:lnTo>
                  <a:pt x="85" y="294"/>
                </a:lnTo>
                <a:lnTo>
                  <a:pt x="80" y="283"/>
                </a:lnTo>
                <a:lnTo>
                  <a:pt x="76" y="273"/>
                </a:lnTo>
                <a:lnTo>
                  <a:pt x="75" y="261"/>
                </a:lnTo>
                <a:lnTo>
                  <a:pt x="75" y="261"/>
                </a:lnTo>
                <a:lnTo>
                  <a:pt x="76" y="248"/>
                </a:lnTo>
                <a:lnTo>
                  <a:pt x="80" y="236"/>
                </a:lnTo>
                <a:lnTo>
                  <a:pt x="85" y="226"/>
                </a:lnTo>
                <a:lnTo>
                  <a:pt x="92" y="217"/>
                </a:lnTo>
                <a:lnTo>
                  <a:pt x="101" y="210"/>
                </a:lnTo>
                <a:lnTo>
                  <a:pt x="111" y="205"/>
                </a:lnTo>
                <a:lnTo>
                  <a:pt x="123" y="201"/>
                </a:lnTo>
                <a:lnTo>
                  <a:pt x="135" y="200"/>
                </a:lnTo>
                <a:lnTo>
                  <a:pt x="135" y="200"/>
                </a:lnTo>
                <a:lnTo>
                  <a:pt x="148" y="201"/>
                </a:lnTo>
                <a:lnTo>
                  <a:pt x="158" y="205"/>
                </a:lnTo>
                <a:lnTo>
                  <a:pt x="168" y="210"/>
                </a:lnTo>
                <a:lnTo>
                  <a:pt x="177" y="217"/>
                </a:lnTo>
                <a:lnTo>
                  <a:pt x="184" y="226"/>
                </a:lnTo>
                <a:lnTo>
                  <a:pt x="191" y="236"/>
                </a:lnTo>
                <a:lnTo>
                  <a:pt x="195" y="248"/>
                </a:lnTo>
                <a:lnTo>
                  <a:pt x="195" y="261"/>
                </a:lnTo>
                <a:lnTo>
                  <a:pt x="195" y="261"/>
                </a:lnTo>
                <a:lnTo>
                  <a:pt x="195" y="273"/>
                </a:lnTo>
                <a:lnTo>
                  <a:pt x="191" y="283"/>
                </a:lnTo>
                <a:lnTo>
                  <a:pt x="184" y="294"/>
                </a:lnTo>
                <a:lnTo>
                  <a:pt x="177" y="302"/>
                </a:lnTo>
                <a:lnTo>
                  <a:pt x="168" y="309"/>
                </a:lnTo>
                <a:lnTo>
                  <a:pt x="158" y="315"/>
                </a:lnTo>
                <a:lnTo>
                  <a:pt x="148" y="318"/>
                </a:lnTo>
                <a:lnTo>
                  <a:pt x="135" y="320"/>
                </a:lnTo>
                <a:lnTo>
                  <a:pt x="135" y="320"/>
                </a:lnTo>
                <a:close/>
                <a:moveTo>
                  <a:pt x="393" y="177"/>
                </a:moveTo>
                <a:lnTo>
                  <a:pt x="382" y="172"/>
                </a:lnTo>
                <a:lnTo>
                  <a:pt x="382" y="172"/>
                </a:lnTo>
                <a:lnTo>
                  <a:pt x="384" y="163"/>
                </a:lnTo>
                <a:lnTo>
                  <a:pt x="384" y="156"/>
                </a:lnTo>
                <a:lnTo>
                  <a:pt x="384" y="156"/>
                </a:lnTo>
                <a:lnTo>
                  <a:pt x="384" y="148"/>
                </a:lnTo>
                <a:lnTo>
                  <a:pt x="382" y="139"/>
                </a:lnTo>
                <a:lnTo>
                  <a:pt x="393" y="134"/>
                </a:lnTo>
                <a:lnTo>
                  <a:pt x="393" y="134"/>
                </a:lnTo>
                <a:lnTo>
                  <a:pt x="393" y="132"/>
                </a:lnTo>
                <a:lnTo>
                  <a:pt x="377" y="102"/>
                </a:lnTo>
                <a:lnTo>
                  <a:pt x="377" y="102"/>
                </a:lnTo>
                <a:lnTo>
                  <a:pt x="375" y="102"/>
                </a:lnTo>
                <a:lnTo>
                  <a:pt x="365" y="108"/>
                </a:lnTo>
                <a:lnTo>
                  <a:pt x="365" y="108"/>
                </a:lnTo>
                <a:lnTo>
                  <a:pt x="358" y="102"/>
                </a:lnTo>
                <a:lnTo>
                  <a:pt x="351" y="99"/>
                </a:lnTo>
                <a:lnTo>
                  <a:pt x="344" y="94"/>
                </a:lnTo>
                <a:lnTo>
                  <a:pt x="335" y="92"/>
                </a:lnTo>
                <a:lnTo>
                  <a:pt x="335" y="80"/>
                </a:lnTo>
                <a:lnTo>
                  <a:pt x="335" y="80"/>
                </a:lnTo>
                <a:lnTo>
                  <a:pt x="335" y="78"/>
                </a:lnTo>
                <a:lnTo>
                  <a:pt x="301" y="78"/>
                </a:lnTo>
                <a:lnTo>
                  <a:pt x="301" y="78"/>
                </a:lnTo>
                <a:lnTo>
                  <a:pt x="301" y="80"/>
                </a:lnTo>
                <a:lnTo>
                  <a:pt x="301" y="92"/>
                </a:lnTo>
                <a:lnTo>
                  <a:pt x="301" y="92"/>
                </a:lnTo>
                <a:lnTo>
                  <a:pt x="292" y="94"/>
                </a:lnTo>
                <a:lnTo>
                  <a:pt x="285" y="99"/>
                </a:lnTo>
                <a:lnTo>
                  <a:pt x="278" y="102"/>
                </a:lnTo>
                <a:lnTo>
                  <a:pt x="273" y="108"/>
                </a:lnTo>
                <a:lnTo>
                  <a:pt x="262" y="102"/>
                </a:lnTo>
                <a:lnTo>
                  <a:pt x="262" y="102"/>
                </a:lnTo>
                <a:lnTo>
                  <a:pt x="261" y="102"/>
                </a:lnTo>
                <a:lnTo>
                  <a:pt x="243" y="132"/>
                </a:lnTo>
                <a:lnTo>
                  <a:pt x="243" y="132"/>
                </a:lnTo>
                <a:lnTo>
                  <a:pt x="245" y="134"/>
                </a:lnTo>
                <a:lnTo>
                  <a:pt x="254" y="139"/>
                </a:lnTo>
                <a:lnTo>
                  <a:pt x="254" y="139"/>
                </a:lnTo>
                <a:lnTo>
                  <a:pt x="252" y="148"/>
                </a:lnTo>
                <a:lnTo>
                  <a:pt x="252" y="156"/>
                </a:lnTo>
                <a:lnTo>
                  <a:pt x="252" y="156"/>
                </a:lnTo>
                <a:lnTo>
                  <a:pt x="252" y="163"/>
                </a:lnTo>
                <a:lnTo>
                  <a:pt x="254" y="172"/>
                </a:lnTo>
                <a:lnTo>
                  <a:pt x="245" y="177"/>
                </a:lnTo>
                <a:lnTo>
                  <a:pt x="245" y="177"/>
                </a:lnTo>
                <a:lnTo>
                  <a:pt x="243" y="179"/>
                </a:lnTo>
                <a:lnTo>
                  <a:pt x="261" y="208"/>
                </a:lnTo>
                <a:lnTo>
                  <a:pt x="261" y="208"/>
                </a:lnTo>
                <a:lnTo>
                  <a:pt x="262" y="208"/>
                </a:lnTo>
                <a:lnTo>
                  <a:pt x="273" y="203"/>
                </a:lnTo>
                <a:lnTo>
                  <a:pt x="273" y="203"/>
                </a:lnTo>
                <a:lnTo>
                  <a:pt x="278" y="208"/>
                </a:lnTo>
                <a:lnTo>
                  <a:pt x="285" y="212"/>
                </a:lnTo>
                <a:lnTo>
                  <a:pt x="292" y="217"/>
                </a:lnTo>
                <a:lnTo>
                  <a:pt x="301" y="219"/>
                </a:lnTo>
                <a:lnTo>
                  <a:pt x="301" y="231"/>
                </a:lnTo>
                <a:lnTo>
                  <a:pt x="301" y="231"/>
                </a:lnTo>
                <a:lnTo>
                  <a:pt x="301" y="233"/>
                </a:lnTo>
                <a:lnTo>
                  <a:pt x="335" y="233"/>
                </a:lnTo>
                <a:lnTo>
                  <a:pt x="335" y="233"/>
                </a:lnTo>
                <a:lnTo>
                  <a:pt x="335" y="231"/>
                </a:lnTo>
                <a:lnTo>
                  <a:pt x="335" y="219"/>
                </a:lnTo>
                <a:lnTo>
                  <a:pt x="335" y="219"/>
                </a:lnTo>
                <a:lnTo>
                  <a:pt x="344" y="217"/>
                </a:lnTo>
                <a:lnTo>
                  <a:pt x="351" y="212"/>
                </a:lnTo>
                <a:lnTo>
                  <a:pt x="358" y="208"/>
                </a:lnTo>
                <a:lnTo>
                  <a:pt x="365" y="203"/>
                </a:lnTo>
                <a:lnTo>
                  <a:pt x="375" y="208"/>
                </a:lnTo>
                <a:lnTo>
                  <a:pt x="375" y="208"/>
                </a:lnTo>
                <a:lnTo>
                  <a:pt x="377" y="208"/>
                </a:lnTo>
                <a:lnTo>
                  <a:pt x="393" y="179"/>
                </a:lnTo>
                <a:lnTo>
                  <a:pt x="393" y="179"/>
                </a:lnTo>
                <a:lnTo>
                  <a:pt x="393" y="177"/>
                </a:lnTo>
                <a:lnTo>
                  <a:pt x="393" y="177"/>
                </a:lnTo>
                <a:close/>
                <a:moveTo>
                  <a:pt x="318" y="189"/>
                </a:moveTo>
                <a:lnTo>
                  <a:pt x="318" y="189"/>
                </a:lnTo>
                <a:lnTo>
                  <a:pt x="311" y="188"/>
                </a:lnTo>
                <a:lnTo>
                  <a:pt x="306" y="186"/>
                </a:lnTo>
                <a:lnTo>
                  <a:pt x="299" y="182"/>
                </a:lnTo>
                <a:lnTo>
                  <a:pt x="295" y="179"/>
                </a:lnTo>
                <a:lnTo>
                  <a:pt x="290" y="174"/>
                </a:lnTo>
                <a:lnTo>
                  <a:pt x="288" y="168"/>
                </a:lnTo>
                <a:lnTo>
                  <a:pt x="285" y="161"/>
                </a:lnTo>
                <a:lnTo>
                  <a:pt x="285" y="156"/>
                </a:lnTo>
                <a:lnTo>
                  <a:pt x="285" y="156"/>
                </a:lnTo>
                <a:lnTo>
                  <a:pt x="285" y="149"/>
                </a:lnTo>
                <a:lnTo>
                  <a:pt x="288" y="142"/>
                </a:lnTo>
                <a:lnTo>
                  <a:pt x="290" y="137"/>
                </a:lnTo>
                <a:lnTo>
                  <a:pt x="295" y="132"/>
                </a:lnTo>
                <a:lnTo>
                  <a:pt x="299" y="128"/>
                </a:lnTo>
                <a:lnTo>
                  <a:pt x="306" y="125"/>
                </a:lnTo>
                <a:lnTo>
                  <a:pt x="311" y="123"/>
                </a:lnTo>
                <a:lnTo>
                  <a:pt x="318" y="121"/>
                </a:lnTo>
                <a:lnTo>
                  <a:pt x="318" y="121"/>
                </a:lnTo>
                <a:lnTo>
                  <a:pt x="325" y="123"/>
                </a:lnTo>
                <a:lnTo>
                  <a:pt x="332" y="125"/>
                </a:lnTo>
                <a:lnTo>
                  <a:pt x="337" y="128"/>
                </a:lnTo>
                <a:lnTo>
                  <a:pt x="342" y="132"/>
                </a:lnTo>
                <a:lnTo>
                  <a:pt x="346" y="137"/>
                </a:lnTo>
                <a:lnTo>
                  <a:pt x="349" y="142"/>
                </a:lnTo>
                <a:lnTo>
                  <a:pt x="351" y="149"/>
                </a:lnTo>
                <a:lnTo>
                  <a:pt x="351" y="156"/>
                </a:lnTo>
                <a:lnTo>
                  <a:pt x="351" y="156"/>
                </a:lnTo>
                <a:lnTo>
                  <a:pt x="351" y="161"/>
                </a:lnTo>
                <a:lnTo>
                  <a:pt x="349" y="168"/>
                </a:lnTo>
                <a:lnTo>
                  <a:pt x="346" y="174"/>
                </a:lnTo>
                <a:lnTo>
                  <a:pt x="342" y="179"/>
                </a:lnTo>
                <a:lnTo>
                  <a:pt x="337" y="182"/>
                </a:lnTo>
                <a:lnTo>
                  <a:pt x="332" y="186"/>
                </a:lnTo>
                <a:lnTo>
                  <a:pt x="325" y="188"/>
                </a:lnTo>
                <a:lnTo>
                  <a:pt x="318" y="189"/>
                </a:lnTo>
                <a:lnTo>
                  <a:pt x="318" y="189"/>
                </a:lnTo>
                <a:close/>
                <a:moveTo>
                  <a:pt x="208" y="61"/>
                </a:moveTo>
                <a:lnTo>
                  <a:pt x="215" y="61"/>
                </a:lnTo>
                <a:lnTo>
                  <a:pt x="215" y="61"/>
                </a:lnTo>
                <a:lnTo>
                  <a:pt x="221" y="69"/>
                </a:lnTo>
                <a:lnTo>
                  <a:pt x="228" y="78"/>
                </a:lnTo>
                <a:lnTo>
                  <a:pt x="224" y="85"/>
                </a:lnTo>
                <a:lnTo>
                  <a:pt x="224" y="85"/>
                </a:lnTo>
                <a:lnTo>
                  <a:pt x="224" y="85"/>
                </a:lnTo>
                <a:lnTo>
                  <a:pt x="243" y="95"/>
                </a:lnTo>
                <a:lnTo>
                  <a:pt x="243" y="95"/>
                </a:lnTo>
                <a:lnTo>
                  <a:pt x="243" y="95"/>
                </a:lnTo>
                <a:lnTo>
                  <a:pt x="247" y="88"/>
                </a:lnTo>
                <a:lnTo>
                  <a:pt x="247" y="88"/>
                </a:lnTo>
                <a:lnTo>
                  <a:pt x="257" y="90"/>
                </a:lnTo>
                <a:lnTo>
                  <a:pt x="268" y="88"/>
                </a:lnTo>
                <a:lnTo>
                  <a:pt x="273" y="95"/>
                </a:lnTo>
                <a:lnTo>
                  <a:pt x="273" y="95"/>
                </a:lnTo>
                <a:lnTo>
                  <a:pt x="273" y="95"/>
                </a:lnTo>
                <a:lnTo>
                  <a:pt x="292" y="83"/>
                </a:lnTo>
                <a:lnTo>
                  <a:pt x="292" y="83"/>
                </a:lnTo>
                <a:lnTo>
                  <a:pt x="292" y="83"/>
                </a:lnTo>
                <a:lnTo>
                  <a:pt x="287" y="76"/>
                </a:lnTo>
                <a:lnTo>
                  <a:pt x="287" y="76"/>
                </a:lnTo>
                <a:lnTo>
                  <a:pt x="294" y="68"/>
                </a:lnTo>
                <a:lnTo>
                  <a:pt x="294" y="68"/>
                </a:lnTo>
                <a:lnTo>
                  <a:pt x="297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57"/>
                </a:lnTo>
                <a:lnTo>
                  <a:pt x="306" y="36"/>
                </a:lnTo>
                <a:lnTo>
                  <a:pt x="306" y="36"/>
                </a:lnTo>
                <a:lnTo>
                  <a:pt x="304" y="36"/>
                </a:lnTo>
                <a:lnTo>
                  <a:pt x="297" y="36"/>
                </a:lnTo>
                <a:lnTo>
                  <a:pt x="297" y="36"/>
                </a:lnTo>
                <a:lnTo>
                  <a:pt x="294" y="26"/>
                </a:lnTo>
                <a:lnTo>
                  <a:pt x="287" y="17"/>
                </a:lnTo>
                <a:lnTo>
                  <a:pt x="290" y="12"/>
                </a:lnTo>
                <a:lnTo>
                  <a:pt x="290" y="12"/>
                </a:lnTo>
                <a:lnTo>
                  <a:pt x="290" y="10"/>
                </a:lnTo>
                <a:lnTo>
                  <a:pt x="271" y="0"/>
                </a:lnTo>
                <a:lnTo>
                  <a:pt x="271" y="0"/>
                </a:lnTo>
                <a:lnTo>
                  <a:pt x="269" y="0"/>
                </a:lnTo>
                <a:lnTo>
                  <a:pt x="266" y="7"/>
                </a:lnTo>
                <a:lnTo>
                  <a:pt x="266" y="7"/>
                </a:lnTo>
                <a:lnTo>
                  <a:pt x="255" y="5"/>
                </a:lnTo>
                <a:lnTo>
                  <a:pt x="245" y="7"/>
                </a:lnTo>
                <a:lnTo>
                  <a:pt x="242" y="1"/>
                </a:lnTo>
                <a:lnTo>
                  <a:pt x="242" y="1"/>
                </a:lnTo>
                <a:lnTo>
                  <a:pt x="242" y="0"/>
                </a:lnTo>
                <a:lnTo>
                  <a:pt x="222" y="12"/>
                </a:lnTo>
                <a:lnTo>
                  <a:pt x="222" y="12"/>
                </a:lnTo>
                <a:lnTo>
                  <a:pt x="222" y="12"/>
                </a:lnTo>
                <a:lnTo>
                  <a:pt x="226" y="19"/>
                </a:lnTo>
                <a:lnTo>
                  <a:pt x="226" y="19"/>
                </a:lnTo>
                <a:lnTo>
                  <a:pt x="219" y="27"/>
                </a:lnTo>
                <a:lnTo>
                  <a:pt x="219" y="27"/>
                </a:lnTo>
                <a:lnTo>
                  <a:pt x="215" y="38"/>
                </a:lnTo>
                <a:lnTo>
                  <a:pt x="208" y="38"/>
                </a:lnTo>
                <a:lnTo>
                  <a:pt x="208" y="38"/>
                </a:lnTo>
                <a:lnTo>
                  <a:pt x="207" y="38"/>
                </a:lnTo>
                <a:lnTo>
                  <a:pt x="208" y="61"/>
                </a:lnTo>
                <a:lnTo>
                  <a:pt x="208" y="61"/>
                </a:lnTo>
                <a:lnTo>
                  <a:pt x="208" y="61"/>
                </a:lnTo>
                <a:lnTo>
                  <a:pt x="208" y="61"/>
                </a:lnTo>
                <a:close/>
                <a:moveTo>
                  <a:pt x="238" y="38"/>
                </a:moveTo>
                <a:lnTo>
                  <a:pt x="238" y="38"/>
                </a:lnTo>
                <a:lnTo>
                  <a:pt x="243" y="31"/>
                </a:lnTo>
                <a:lnTo>
                  <a:pt x="250" y="27"/>
                </a:lnTo>
                <a:lnTo>
                  <a:pt x="259" y="26"/>
                </a:lnTo>
                <a:lnTo>
                  <a:pt x="268" y="29"/>
                </a:lnTo>
                <a:lnTo>
                  <a:pt x="268" y="29"/>
                </a:lnTo>
                <a:lnTo>
                  <a:pt x="273" y="34"/>
                </a:lnTo>
                <a:lnTo>
                  <a:pt x="278" y="41"/>
                </a:lnTo>
                <a:lnTo>
                  <a:pt x="278" y="50"/>
                </a:lnTo>
                <a:lnTo>
                  <a:pt x="276" y="59"/>
                </a:lnTo>
                <a:lnTo>
                  <a:pt x="276" y="59"/>
                </a:lnTo>
                <a:lnTo>
                  <a:pt x="269" y="64"/>
                </a:lnTo>
                <a:lnTo>
                  <a:pt x="262" y="68"/>
                </a:lnTo>
                <a:lnTo>
                  <a:pt x="255" y="69"/>
                </a:lnTo>
                <a:lnTo>
                  <a:pt x="247" y="66"/>
                </a:lnTo>
                <a:lnTo>
                  <a:pt x="247" y="66"/>
                </a:lnTo>
                <a:lnTo>
                  <a:pt x="240" y="61"/>
                </a:lnTo>
                <a:lnTo>
                  <a:pt x="236" y="54"/>
                </a:lnTo>
                <a:lnTo>
                  <a:pt x="236" y="45"/>
                </a:lnTo>
                <a:lnTo>
                  <a:pt x="238" y="38"/>
                </a:lnTo>
                <a:lnTo>
                  <a:pt x="238" y="38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 rot="16200000">
            <a:off x="4937579" y="-384397"/>
            <a:ext cx="1019175" cy="88795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89BCDB">
                <a:alpha val="41000"/>
              </a:srgbClr>
            </a:solidFill>
          </a:ln>
          <a:effectLst>
            <a:glow rad="38100">
              <a:srgbClr val="009AD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1223282" y="3515637"/>
            <a:ext cx="1830705" cy="1114425"/>
          </a:xfrm>
          <a:prstGeom prst="roundRect">
            <a:avLst>
              <a:gd name="adj" fmla="val 50000"/>
            </a:avLst>
          </a:prstGeom>
          <a:solidFill>
            <a:srgbClr val="336ED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sysClr val="window" lastClr="FFFFFF"/>
              </a:solidFill>
              <a:latin typeface="Calibri"/>
              <a:ea typeface="맑은 고딕"/>
              <a:sym typeface="Monotype Sorts"/>
            </a:endParaRPr>
          </a:p>
        </p:txBody>
      </p:sp>
      <p:sp>
        <p:nvSpPr>
          <p:cNvPr id="21" name="TextBox 19"/>
          <p:cNvSpPr txBox="1"/>
          <p:nvPr/>
        </p:nvSpPr>
        <p:spPr bwMode="auto">
          <a:xfrm>
            <a:off x="2070179" y="3925341"/>
            <a:ext cx="572273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0" lang="ko-KR" altLang="en-US" spc="-150">
                <a:solidFill>
                  <a:sysClr val="window" lastClr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Samsung InterFace" charset="0"/>
              </a:rPr>
              <a:t>이해도</a:t>
            </a:r>
            <a:endParaRPr kumimoji="0" lang="ko-KR" altLang="en-US" spc="-150" dirty="0">
              <a:solidFill>
                <a:sysClr val="window" lastClr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Samsung InterFace" charset="0"/>
            </a:endParaRPr>
          </a:p>
        </p:txBody>
      </p:sp>
      <p:sp>
        <p:nvSpPr>
          <p:cNvPr id="22" name="Freeform 6"/>
          <p:cNvSpPr>
            <a:spLocks/>
          </p:cNvSpPr>
          <p:nvPr/>
        </p:nvSpPr>
        <p:spPr bwMode="auto">
          <a:xfrm>
            <a:off x="1440853" y="3775987"/>
            <a:ext cx="506412" cy="488950"/>
          </a:xfrm>
          <a:custGeom>
            <a:avLst/>
            <a:gdLst>
              <a:gd name="T0" fmla="*/ 1858 w 2178"/>
              <a:gd name="T1" fmla="*/ 1 h 2107"/>
              <a:gd name="T2" fmla="*/ 1778 w 2178"/>
              <a:gd name="T3" fmla="*/ 20 h 2107"/>
              <a:gd name="T4" fmla="*/ 1710 w 2178"/>
              <a:gd name="T5" fmla="*/ 58 h 2107"/>
              <a:gd name="T6" fmla="*/ 1654 w 2178"/>
              <a:gd name="T7" fmla="*/ 113 h 2107"/>
              <a:gd name="T8" fmla="*/ 1614 w 2178"/>
              <a:gd name="T9" fmla="*/ 181 h 2107"/>
              <a:gd name="T10" fmla="*/ 1595 w 2178"/>
              <a:gd name="T11" fmla="*/ 259 h 2107"/>
              <a:gd name="T12" fmla="*/ 1599 w 2178"/>
              <a:gd name="T13" fmla="*/ 1696 h 2107"/>
              <a:gd name="T14" fmla="*/ 1609 w 2178"/>
              <a:gd name="T15" fmla="*/ 1669 h 2107"/>
              <a:gd name="T16" fmla="*/ 1634 w 2178"/>
              <a:gd name="T17" fmla="*/ 1633 h 2107"/>
              <a:gd name="T18" fmla="*/ 1666 w 2178"/>
              <a:gd name="T19" fmla="*/ 1604 h 2107"/>
              <a:gd name="T20" fmla="*/ 1707 w 2178"/>
              <a:gd name="T21" fmla="*/ 1582 h 2107"/>
              <a:gd name="T22" fmla="*/ 1754 w 2178"/>
              <a:gd name="T23" fmla="*/ 1569 h 2107"/>
              <a:gd name="T24" fmla="*/ 1788 w 2178"/>
              <a:gd name="T25" fmla="*/ 1566 h 2107"/>
              <a:gd name="T26" fmla="*/ 1834 w 2178"/>
              <a:gd name="T27" fmla="*/ 1571 h 2107"/>
              <a:gd name="T28" fmla="*/ 1876 w 2178"/>
              <a:gd name="T29" fmla="*/ 1585 h 2107"/>
              <a:gd name="T30" fmla="*/ 1902 w 2178"/>
              <a:gd name="T31" fmla="*/ 1599 h 2107"/>
              <a:gd name="T32" fmla="*/ 1939 w 2178"/>
              <a:gd name="T33" fmla="*/ 1629 h 2107"/>
              <a:gd name="T34" fmla="*/ 1966 w 2178"/>
              <a:gd name="T35" fmla="*/ 1668 h 2107"/>
              <a:gd name="T36" fmla="*/ 1976 w 2178"/>
              <a:gd name="T37" fmla="*/ 1696 h 2107"/>
              <a:gd name="T38" fmla="*/ 1982 w 2178"/>
              <a:gd name="T39" fmla="*/ 1735 h 2107"/>
              <a:gd name="T40" fmla="*/ 1980 w 2178"/>
              <a:gd name="T41" fmla="*/ 1758 h 2107"/>
              <a:gd name="T42" fmla="*/ 1972 w 2178"/>
              <a:gd name="T43" fmla="*/ 1789 h 2107"/>
              <a:gd name="T44" fmla="*/ 1958 w 2178"/>
              <a:gd name="T45" fmla="*/ 1818 h 2107"/>
              <a:gd name="T46" fmla="*/ 1929 w 2178"/>
              <a:gd name="T47" fmla="*/ 1852 h 2107"/>
              <a:gd name="T48" fmla="*/ 1891 w 2178"/>
              <a:gd name="T49" fmla="*/ 1878 h 2107"/>
              <a:gd name="T50" fmla="*/ 1869 w 2178"/>
              <a:gd name="T51" fmla="*/ 1889 h 2107"/>
              <a:gd name="T52" fmla="*/ 251 w 2178"/>
              <a:gd name="T53" fmla="*/ 1889 h 2107"/>
              <a:gd name="T54" fmla="*/ 237 w 2178"/>
              <a:gd name="T55" fmla="*/ 1886 h 2107"/>
              <a:gd name="T56" fmla="*/ 221 w 2178"/>
              <a:gd name="T57" fmla="*/ 1873 h 2107"/>
              <a:gd name="T58" fmla="*/ 215 w 2178"/>
              <a:gd name="T59" fmla="*/ 1853 h 2107"/>
              <a:gd name="T60" fmla="*/ 215 w 2178"/>
              <a:gd name="T61" fmla="*/ 537 h 2107"/>
              <a:gd name="T62" fmla="*/ 226 w 2178"/>
              <a:gd name="T63" fmla="*/ 519 h 2107"/>
              <a:gd name="T64" fmla="*/ 243 w 2178"/>
              <a:gd name="T65" fmla="*/ 509 h 2107"/>
              <a:gd name="T66" fmla="*/ 1523 w 2178"/>
              <a:gd name="T67" fmla="*/ 287 h 2107"/>
              <a:gd name="T68" fmla="*/ 228 w 2178"/>
              <a:gd name="T69" fmla="*/ 288 h 2107"/>
              <a:gd name="T70" fmla="*/ 155 w 2178"/>
              <a:gd name="T71" fmla="*/ 306 h 2107"/>
              <a:gd name="T72" fmla="*/ 92 w 2178"/>
              <a:gd name="T73" fmla="*/ 345 h 2107"/>
              <a:gd name="T74" fmla="*/ 43 w 2178"/>
              <a:gd name="T75" fmla="*/ 399 h 2107"/>
              <a:gd name="T76" fmla="*/ 11 w 2178"/>
              <a:gd name="T77" fmla="*/ 466 h 2107"/>
              <a:gd name="T78" fmla="*/ 0 w 2178"/>
              <a:gd name="T79" fmla="*/ 541 h 2107"/>
              <a:gd name="T80" fmla="*/ 1 w 2178"/>
              <a:gd name="T81" fmla="*/ 1879 h 2107"/>
              <a:gd name="T82" fmla="*/ 19 w 2178"/>
              <a:gd name="T83" fmla="*/ 1952 h 2107"/>
              <a:gd name="T84" fmla="*/ 58 w 2178"/>
              <a:gd name="T85" fmla="*/ 2015 h 2107"/>
              <a:gd name="T86" fmla="*/ 111 w 2178"/>
              <a:gd name="T87" fmla="*/ 2064 h 2107"/>
              <a:gd name="T88" fmla="*/ 178 w 2178"/>
              <a:gd name="T89" fmla="*/ 2096 h 2107"/>
              <a:gd name="T90" fmla="*/ 254 w 2178"/>
              <a:gd name="T91" fmla="*/ 2107 h 2107"/>
              <a:gd name="T92" fmla="*/ 1946 w 2178"/>
              <a:gd name="T93" fmla="*/ 2106 h 2107"/>
              <a:gd name="T94" fmla="*/ 2020 w 2178"/>
              <a:gd name="T95" fmla="*/ 2087 h 2107"/>
              <a:gd name="T96" fmla="*/ 2081 w 2178"/>
              <a:gd name="T97" fmla="*/ 2049 h 2107"/>
              <a:gd name="T98" fmla="*/ 2131 w 2178"/>
              <a:gd name="T99" fmla="*/ 1995 h 2107"/>
              <a:gd name="T100" fmla="*/ 2163 w 2178"/>
              <a:gd name="T101" fmla="*/ 1929 h 2107"/>
              <a:gd name="T102" fmla="*/ 2175 w 2178"/>
              <a:gd name="T103" fmla="*/ 1853 h 2107"/>
              <a:gd name="T104" fmla="*/ 2175 w 2178"/>
              <a:gd name="T105" fmla="*/ 329 h 2107"/>
              <a:gd name="T106" fmla="*/ 2178 w 2178"/>
              <a:gd name="T107" fmla="*/ 287 h 2107"/>
              <a:gd name="T108" fmla="*/ 2177 w 2178"/>
              <a:gd name="T109" fmla="*/ 257 h 2107"/>
              <a:gd name="T110" fmla="*/ 2169 w 2178"/>
              <a:gd name="T111" fmla="*/ 216 h 2107"/>
              <a:gd name="T112" fmla="*/ 2155 w 2178"/>
              <a:gd name="T113" fmla="*/ 175 h 2107"/>
              <a:gd name="T114" fmla="*/ 2112 w 2178"/>
              <a:gd name="T115" fmla="*/ 105 h 2107"/>
              <a:gd name="T116" fmla="*/ 2049 w 2178"/>
              <a:gd name="T117" fmla="*/ 49 h 2107"/>
              <a:gd name="T118" fmla="*/ 1973 w 2178"/>
              <a:gd name="T119" fmla="*/ 13 h 2107"/>
              <a:gd name="T120" fmla="*/ 1930 w 2178"/>
              <a:gd name="T121" fmla="*/ 3 h 2107"/>
              <a:gd name="T122" fmla="*/ 1886 w 2178"/>
              <a:gd name="T123" fmla="*/ 0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78" h="2107">
                <a:moveTo>
                  <a:pt x="1886" y="0"/>
                </a:moveTo>
                <a:lnTo>
                  <a:pt x="1886" y="0"/>
                </a:lnTo>
                <a:lnTo>
                  <a:pt x="1858" y="1"/>
                </a:lnTo>
                <a:lnTo>
                  <a:pt x="1831" y="5"/>
                </a:lnTo>
                <a:lnTo>
                  <a:pt x="1804" y="12"/>
                </a:lnTo>
                <a:lnTo>
                  <a:pt x="1778" y="20"/>
                </a:lnTo>
                <a:lnTo>
                  <a:pt x="1754" y="30"/>
                </a:lnTo>
                <a:lnTo>
                  <a:pt x="1732" y="43"/>
                </a:lnTo>
                <a:lnTo>
                  <a:pt x="1710" y="58"/>
                </a:lnTo>
                <a:lnTo>
                  <a:pt x="1690" y="74"/>
                </a:lnTo>
                <a:lnTo>
                  <a:pt x="1671" y="93"/>
                </a:lnTo>
                <a:lnTo>
                  <a:pt x="1654" y="113"/>
                </a:lnTo>
                <a:lnTo>
                  <a:pt x="1638" y="134"/>
                </a:lnTo>
                <a:lnTo>
                  <a:pt x="1626" y="156"/>
                </a:lnTo>
                <a:lnTo>
                  <a:pt x="1614" y="181"/>
                </a:lnTo>
                <a:lnTo>
                  <a:pt x="1606" y="205"/>
                </a:lnTo>
                <a:lnTo>
                  <a:pt x="1599" y="232"/>
                </a:lnTo>
                <a:lnTo>
                  <a:pt x="1595" y="259"/>
                </a:lnTo>
                <a:lnTo>
                  <a:pt x="1594" y="259"/>
                </a:lnTo>
                <a:lnTo>
                  <a:pt x="1594" y="1696"/>
                </a:lnTo>
                <a:lnTo>
                  <a:pt x="1599" y="1696"/>
                </a:lnTo>
                <a:lnTo>
                  <a:pt x="1599" y="1696"/>
                </a:lnTo>
                <a:lnTo>
                  <a:pt x="1603" y="1683"/>
                </a:lnTo>
                <a:lnTo>
                  <a:pt x="1609" y="1669"/>
                </a:lnTo>
                <a:lnTo>
                  <a:pt x="1616" y="1656"/>
                </a:lnTo>
                <a:lnTo>
                  <a:pt x="1624" y="1644"/>
                </a:lnTo>
                <a:lnTo>
                  <a:pt x="1634" y="1633"/>
                </a:lnTo>
                <a:lnTo>
                  <a:pt x="1644" y="1622"/>
                </a:lnTo>
                <a:lnTo>
                  <a:pt x="1655" y="1613"/>
                </a:lnTo>
                <a:lnTo>
                  <a:pt x="1666" y="1604"/>
                </a:lnTo>
                <a:lnTo>
                  <a:pt x="1679" y="1596"/>
                </a:lnTo>
                <a:lnTo>
                  <a:pt x="1693" y="1589"/>
                </a:lnTo>
                <a:lnTo>
                  <a:pt x="1707" y="1582"/>
                </a:lnTo>
                <a:lnTo>
                  <a:pt x="1722" y="1577"/>
                </a:lnTo>
                <a:lnTo>
                  <a:pt x="1739" y="1572"/>
                </a:lnTo>
                <a:lnTo>
                  <a:pt x="1754" y="1569"/>
                </a:lnTo>
                <a:lnTo>
                  <a:pt x="1771" y="1568"/>
                </a:lnTo>
                <a:lnTo>
                  <a:pt x="1788" y="1566"/>
                </a:lnTo>
                <a:lnTo>
                  <a:pt x="1788" y="1566"/>
                </a:lnTo>
                <a:lnTo>
                  <a:pt x="1804" y="1568"/>
                </a:lnTo>
                <a:lnTo>
                  <a:pt x="1819" y="1569"/>
                </a:lnTo>
                <a:lnTo>
                  <a:pt x="1834" y="1571"/>
                </a:lnTo>
                <a:lnTo>
                  <a:pt x="1849" y="1576"/>
                </a:lnTo>
                <a:lnTo>
                  <a:pt x="1863" y="1579"/>
                </a:lnTo>
                <a:lnTo>
                  <a:pt x="1876" y="1585"/>
                </a:lnTo>
                <a:lnTo>
                  <a:pt x="1889" y="1592"/>
                </a:lnTo>
                <a:lnTo>
                  <a:pt x="1902" y="1599"/>
                </a:lnTo>
                <a:lnTo>
                  <a:pt x="1902" y="1599"/>
                </a:lnTo>
                <a:lnTo>
                  <a:pt x="1915" y="1608"/>
                </a:lnTo>
                <a:lnTo>
                  <a:pt x="1927" y="1619"/>
                </a:lnTo>
                <a:lnTo>
                  <a:pt x="1939" y="1629"/>
                </a:lnTo>
                <a:lnTo>
                  <a:pt x="1948" y="1641"/>
                </a:lnTo>
                <a:lnTo>
                  <a:pt x="1958" y="1654"/>
                </a:lnTo>
                <a:lnTo>
                  <a:pt x="1966" y="1668"/>
                </a:lnTo>
                <a:lnTo>
                  <a:pt x="1972" y="1682"/>
                </a:lnTo>
                <a:lnTo>
                  <a:pt x="1976" y="1696"/>
                </a:lnTo>
                <a:lnTo>
                  <a:pt x="1976" y="1696"/>
                </a:lnTo>
                <a:lnTo>
                  <a:pt x="1981" y="1716"/>
                </a:lnTo>
                <a:lnTo>
                  <a:pt x="1982" y="1725"/>
                </a:lnTo>
                <a:lnTo>
                  <a:pt x="1982" y="1735"/>
                </a:lnTo>
                <a:lnTo>
                  <a:pt x="1982" y="1735"/>
                </a:lnTo>
                <a:lnTo>
                  <a:pt x="1982" y="1747"/>
                </a:lnTo>
                <a:lnTo>
                  <a:pt x="1980" y="1758"/>
                </a:lnTo>
                <a:lnTo>
                  <a:pt x="1979" y="1768"/>
                </a:lnTo>
                <a:lnTo>
                  <a:pt x="1975" y="1778"/>
                </a:lnTo>
                <a:lnTo>
                  <a:pt x="1972" y="1789"/>
                </a:lnTo>
                <a:lnTo>
                  <a:pt x="1968" y="1799"/>
                </a:lnTo>
                <a:lnTo>
                  <a:pt x="1962" y="1809"/>
                </a:lnTo>
                <a:lnTo>
                  <a:pt x="1958" y="1818"/>
                </a:lnTo>
                <a:lnTo>
                  <a:pt x="1951" y="1827"/>
                </a:lnTo>
                <a:lnTo>
                  <a:pt x="1944" y="1836"/>
                </a:lnTo>
                <a:lnTo>
                  <a:pt x="1929" y="1852"/>
                </a:lnTo>
                <a:lnTo>
                  <a:pt x="1911" y="1866"/>
                </a:lnTo>
                <a:lnTo>
                  <a:pt x="1891" y="1878"/>
                </a:lnTo>
                <a:lnTo>
                  <a:pt x="1891" y="1878"/>
                </a:lnTo>
                <a:lnTo>
                  <a:pt x="1881" y="1883"/>
                </a:lnTo>
                <a:lnTo>
                  <a:pt x="1869" y="1889"/>
                </a:lnTo>
                <a:lnTo>
                  <a:pt x="1869" y="1889"/>
                </a:lnTo>
                <a:lnTo>
                  <a:pt x="1866" y="1889"/>
                </a:lnTo>
                <a:lnTo>
                  <a:pt x="1708" y="1889"/>
                </a:lnTo>
                <a:lnTo>
                  <a:pt x="251" y="1889"/>
                </a:lnTo>
                <a:lnTo>
                  <a:pt x="251" y="1889"/>
                </a:lnTo>
                <a:lnTo>
                  <a:pt x="243" y="1888"/>
                </a:lnTo>
                <a:lnTo>
                  <a:pt x="237" y="1886"/>
                </a:lnTo>
                <a:lnTo>
                  <a:pt x="230" y="1883"/>
                </a:lnTo>
                <a:lnTo>
                  <a:pt x="226" y="1879"/>
                </a:lnTo>
                <a:lnTo>
                  <a:pt x="221" y="1873"/>
                </a:lnTo>
                <a:lnTo>
                  <a:pt x="218" y="1867"/>
                </a:lnTo>
                <a:lnTo>
                  <a:pt x="215" y="1860"/>
                </a:lnTo>
                <a:lnTo>
                  <a:pt x="215" y="1853"/>
                </a:lnTo>
                <a:lnTo>
                  <a:pt x="215" y="544"/>
                </a:lnTo>
                <a:lnTo>
                  <a:pt x="215" y="544"/>
                </a:lnTo>
                <a:lnTo>
                  <a:pt x="215" y="537"/>
                </a:lnTo>
                <a:lnTo>
                  <a:pt x="218" y="530"/>
                </a:lnTo>
                <a:lnTo>
                  <a:pt x="221" y="524"/>
                </a:lnTo>
                <a:lnTo>
                  <a:pt x="226" y="519"/>
                </a:lnTo>
                <a:lnTo>
                  <a:pt x="230" y="514"/>
                </a:lnTo>
                <a:lnTo>
                  <a:pt x="237" y="510"/>
                </a:lnTo>
                <a:lnTo>
                  <a:pt x="243" y="509"/>
                </a:lnTo>
                <a:lnTo>
                  <a:pt x="251" y="508"/>
                </a:lnTo>
                <a:lnTo>
                  <a:pt x="1523" y="508"/>
                </a:lnTo>
                <a:lnTo>
                  <a:pt x="1523" y="287"/>
                </a:lnTo>
                <a:lnTo>
                  <a:pt x="254" y="287"/>
                </a:lnTo>
                <a:lnTo>
                  <a:pt x="254" y="287"/>
                </a:lnTo>
                <a:lnTo>
                  <a:pt x="228" y="288"/>
                </a:lnTo>
                <a:lnTo>
                  <a:pt x="202" y="292"/>
                </a:lnTo>
                <a:lnTo>
                  <a:pt x="178" y="298"/>
                </a:lnTo>
                <a:lnTo>
                  <a:pt x="155" y="306"/>
                </a:lnTo>
                <a:lnTo>
                  <a:pt x="132" y="318"/>
                </a:lnTo>
                <a:lnTo>
                  <a:pt x="111" y="330"/>
                </a:lnTo>
                <a:lnTo>
                  <a:pt x="92" y="345"/>
                </a:lnTo>
                <a:lnTo>
                  <a:pt x="74" y="361"/>
                </a:lnTo>
                <a:lnTo>
                  <a:pt x="58" y="380"/>
                </a:lnTo>
                <a:lnTo>
                  <a:pt x="43" y="399"/>
                </a:lnTo>
                <a:lnTo>
                  <a:pt x="30" y="419"/>
                </a:lnTo>
                <a:lnTo>
                  <a:pt x="19" y="443"/>
                </a:lnTo>
                <a:lnTo>
                  <a:pt x="11" y="466"/>
                </a:lnTo>
                <a:lnTo>
                  <a:pt x="4" y="489"/>
                </a:lnTo>
                <a:lnTo>
                  <a:pt x="1" y="515"/>
                </a:lnTo>
                <a:lnTo>
                  <a:pt x="0" y="541"/>
                </a:lnTo>
                <a:lnTo>
                  <a:pt x="0" y="1853"/>
                </a:lnTo>
                <a:lnTo>
                  <a:pt x="0" y="1853"/>
                </a:lnTo>
                <a:lnTo>
                  <a:pt x="1" y="1879"/>
                </a:lnTo>
                <a:lnTo>
                  <a:pt x="4" y="1904"/>
                </a:lnTo>
                <a:lnTo>
                  <a:pt x="11" y="1929"/>
                </a:lnTo>
                <a:lnTo>
                  <a:pt x="19" y="1952"/>
                </a:lnTo>
                <a:lnTo>
                  <a:pt x="30" y="1974"/>
                </a:lnTo>
                <a:lnTo>
                  <a:pt x="43" y="1995"/>
                </a:lnTo>
                <a:lnTo>
                  <a:pt x="58" y="2015"/>
                </a:lnTo>
                <a:lnTo>
                  <a:pt x="74" y="2033"/>
                </a:lnTo>
                <a:lnTo>
                  <a:pt x="92" y="2049"/>
                </a:lnTo>
                <a:lnTo>
                  <a:pt x="111" y="2064"/>
                </a:lnTo>
                <a:lnTo>
                  <a:pt x="132" y="2077"/>
                </a:lnTo>
                <a:lnTo>
                  <a:pt x="155" y="2087"/>
                </a:lnTo>
                <a:lnTo>
                  <a:pt x="178" y="2096"/>
                </a:lnTo>
                <a:lnTo>
                  <a:pt x="202" y="2103"/>
                </a:lnTo>
                <a:lnTo>
                  <a:pt x="228" y="2106"/>
                </a:lnTo>
                <a:lnTo>
                  <a:pt x="254" y="2107"/>
                </a:lnTo>
                <a:lnTo>
                  <a:pt x="1920" y="2107"/>
                </a:lnTo>
                <a:lnTo>
                  <a:pt x="1920" y="2107"/>
                </a:lnTo>
                <a:lnTo>
                  <a:pt x="1946" y="2106"/>
                </a:lnTo>
                <a:lnTo>
                  <a:pt x="1972" y="2103"/>
                </a:lnTo>
                <a:lnTo>
                  <a:pt x="1996" y="2096"/>
                </a:lnTo>
                <a:lnTo>
                  <a:pt x="2020" y="2087"/>
                </a:lnTo>
                <a:lnTo>
                  <a:pt x="2042" y="2077"/>
                </a:lnTo>
                <a:lnTo>
                  <a:pt x="2063" y="2064"/>
                </a:lnTo>
                <a:lnTo>
                  <a:pt x="2081" y="2049"/>
                </a:lnTo>
                <a:lnTo>
                  <a:pt x="2100" y="2033"/>
                </a:lnTo>
                <a:lnTo>
                  <a:pt x="2116" y="2015"/>
                </a:lnTo>
                <a:lnTo>
                  <a:pt x="2131" y="1995"/>
                </a:lnTo>
                <a:lnTo>
                  <a:pt x="2144" y="1974"/>
                </a:lnTo>
                <a:lnTo>
                  <a:pt x="2155" y="1952"/>
                </a:lnTo>
                <a:lnTo>
                  <a:pt x="2163" y="1929"/>
                </a:lnTo>
                <a:lnTo>
                  <a:pt x="2169" y="1904"/>
                </a:lnTo>
                <a:lnTo>
                  <a:pt x="2173" y="1879"/>
                </a:lnTo>
                <a:lnTo>
                  <a:pt x="2175" y="1853"/>
                </a:lnTo>
                <a:lnTo>
                  <a:pt x="2175" y="1696"/>
                </a:lnTo>
                <a:lnTo>
                  <a:pt x="2175" y="541"/>
                </a:lnTo>
                <a:lnTo>
                  <a:pt x="2175" y="329"/>
                </a:lnTo>
                <a:lnTo>
                  <a:pt x="2175" y="329"/>
                </a:lnTo>
                <a:lnTo>
                  <a:pt x="2177" y="308"/>
                </a:lnTo>
                <a:lnTo>
                  <a:pt x="2178" y="287"/>
                </a:lnTo>
                <a:lnTo>
                  <a:pt x="2178" y="287"/>
                </a:lnTo>
                <a:lnTo>
                  <a:pt x="2178" y="273"/>
                </a:lnTo>
                <a:lnTo>
                  <a:pt x="2177" y="257"/>
                </a:lnTo>
                <a:lnTo>
                  <a:pt x="2175" y="244"/>
                </a:lnTo>
                <a:lnTo>
                  <a:pt x="2172" y="230"/>
                </a:lnTo>
                <a:lnTo>
                  <a:pt x="2169" y="216"/>
                </a:lnTo>
                <a:lnTo>
                  <a:pt x="2165" y="202"/>
                </a:lnTo>
                <a:lnTo>
                  <a:pt x="2161" y="189"/>
                </a:lnTo>
                <a:lnTo>
                  <a:pt x="2155" y="175"/>
                </a:lnTo>
                <a:lnTo>
                  <a:pt x="2143" y="150"/>
                </a:lnTo>
                <a:lnTo>
                  <a:pt x="2128" y="127"/>
                </a:lnTo>
                <a:lnTo>
                  <a:pt x="2112" y="105"/>
                </a:lnTo>
                <a:lnTo>
                  <a:pt x="2092" y="84"/>
                </a:lnTo>
                <a:lnTo>
                  <a:pt x="2072" y="65"/>
                </a:lnTo>
                <a:lnTo>
                  <a:pt x="2049" y="49"/>
                </a:lnTo>
                <a:lnTo>
                  <a:pt x="2025" y="35"/>
                </a:lnTo>
                <a:lnTo>
                  <a:pt x="2000" y="22"/>
                </a:lnTo>
                <a:lnTo>
                  <a:pt x="1973" y="13"/>
                </a:lnTo>
                <a:lnTo>
                  <a:pt x="1959" y="9"/>
                </a:lnTo>
                <a:lnTo>
                  <a:pt x="1945" y="6"/>
                </a:lnTo>
                <a:lnTo>
                  <a:pt x="1930" y="3"/>
                </a:lnTo>
                <a:lnTo>
                  <a:pt x="1916" y="1"/>
                </a:lnTo>
                <a:lnTo>
                  <a:pt x="1901" y="0"/>
                </a:lnTo>
                <a:lnTo>
                  <a:pt x="1886" y="0"/>
                </a:lnTo>
                <a:lnTo>
                  <a:pt x="1886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 rot="16200000">
            <a:off x="4937581" y="-1557560"/>
            <a:ext cx="1019175" cy="887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89BCDB">
                <a:alpha val="41000"/>
              </a:srgbClr>
            </a:solidFill>
          </a:ln>
          <a:effectLst>
            <a:glow rad="38100">
              <a:srgbClr val="009AD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1223282" y="2342475"/>
            <a:ext cx="1830705" cy="1114425"/>
          </a:xfrm>
          <a:prstGeom prst="roundRect">
            <a:avLst>
              <a:gd name="adj" fmla="val 50000"/>
            </a:avLst>
          </a:prstGeom>
          <a:solidFill>
            <a:srgbClr val="008AC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sysClr val="window" lastClr="FFFFFF"/>
              </a:solidFill>
              <a:latin typeface="Calibri"/>
              <a:ea typeface="맑은 고딕"/>
              <a:sym typeface="Monotype Sorts"/>
            </a:endParaRPr>
          </a:p>
        </p:txBody>
      </p:sp>
      <p:sp>
        <p:nvSpPr>
          <p:cNvPr id="27" name="TextBox 19"/>
          <p:cNvSpPr txBox="1"/>
          <p:nvPr/>
        </p:nvSpPr>
        <p:spPr bwMode="auto">
          <a:xfrm>
            <a:off x="2006262" y="2751671"/>
            <a:ext cx="763029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lang="ko-KR" altLang="en-US" spc="-150">
                <a:solidFill>
                  <a:sysClr val="window" lastClr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Samsung InterFace" charset="0"/>
              </a:rPr>
              <a:t>사업관리</a:t>
            </a:r>
            <a:endParaRPr kumimoji="0" lang="ko-KR" altLang="en-US" spc="-150" dirty="0">
              <a:solidFill>
                <a:sysClr val="window" lastClr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Samsung InterFace" charset="0"/>
            </a:endParaRPr>
          </a:p>
        </p:txBody>
      </p:sp>
      <p:grpSp>
        <p:nvGrpSpPr>
          <p:cNvPr id="28" name="Group 4"/>
          <p:cNvGrpSpPr>
            <a:grpSpLocks noChangeAspect="1"/>
          </p:cNvGrpSpPr>
          <p:nvPr/>
        </p:nvGrpSpPr>
        <p:grpSpPr bwMode="auto">
          <a:xfrm>
            <a:off x="1479367" y="2549494"/>
            <a:ext cx="421427" cy="616780"/>
            <a:chOff x="5342" y="1231"/>
            <a:chExt cx="984" cy="1440"/>
          </a:xfrm>
          <a:solidFill>
            <a:schemeClr val="bg1"/>
          </a:solidFill>
        </p:grpSpPr>
        <p:sp>
          <p:nvSpPr>
            <p:cNvPr id="29" name="Freeform 5"/>
            <p:cNvSpPr>
              <a:spLocks noEditPoints="1"/>
            </p:cNvSpPr>
            <p:nvPr/>
          </p:nvSpPr>
          <p:spPr bwMode="auto">
            <a:xfrm>
              <a:off x="5342" y="1231"/>
              <a:ext cx="984" cy="1146"/>
            </a:xfrm>
            <a:custGeom>
              <a:avLst/>
              <a:gdLst>
                <a:gd name="T0" fmla="*/ 376 w 984"/>
                <a:gd name="T1" fmla="*/ 1146 h 1146"/>
                <a:gd name="T2" fmla="*/ 320 w 984"/>
                <a:gd name="T3" fmla="*/ 1130 h 1146"/>
                <a:gd name="T4" fmla="*/ 276 w 984"/>
                <a:gd name="T5" fmla="*/ 1098 h 1146"/>
                <a:gd name="T6" fmla="*/ 250 w 984"/>
                <a:gd name="T7" fmla="*/ 1052 h 1146"/>
                <a:gd name="T8" fmla="*/ 242 w 984"/>
                <a:gd name="T9" fmla="*/ 1012 h 1146"/>
                <a:gd name="T10" fmla="*/ 230 w 984"/>
                <a:gd name="T11" fmla="*/ 948 h 1146"/>
                <a:gd name="T12" fmla="*/ 160 w 984"/>
                <a:gd name="T13" fmla="*/ 830 h 1146"/>
                <a:gd name="T14" fmla="*/ 108 w 984"/>
                <a:gd name="T15" fmla="*/ 768 h 1146"/>
                <a:gd name="T16" fmla="*/ 28 w 984"/>
                <a:gd name="T17" fmla="*/ 628 h 1146"/>
                <a:gd name="T18" fmla="*/ 0 w 984"/>
                <a:gd name="T19" fmla="*/ 472 h 1146"/>
                <a:gd name="T20" fmla="*/ 6 w 984"/>
                <a:gd name="T21" fmla="*/ 400 h 1146"/>
                <a:gd name="T22" fmla="*/ 38 w 984"/>
                <a:gd name="T23" fmla="*/ 288 h 1146"/>
                <a:gd name="T24" fmla="*/ 144 w 984"/>
                <a:gd name="T25" fmla="*/ 138 h 1146"/>
                <a:gd name="T26" fmla="*/ 300 w 984"/>
                <a:gd name="T27" fmla="*/ 36 h 1146"/>
                <a:gd name="T28" fmla="*/ 442 w 984"/>
                <a:gd name="T29" fmla="*/ 2 h 1146"/>
                <a:gd name="T30" fmla="*/ 518 w 984"/>
                <a:gd name="T31" fmla="*/ 0 h 1146"/>
                <a:gd name="T32" fmla="*/ 638 w 984"/>
                <a:gd name="T33" fmla="*/ 22 h 1146"/>
                <a:gd name="T34" fmla="*/ 806 w 984"/>
                <a:gd name="T35" fmla="*/ 108 h 1146"/>
                <a:gd name="T36" fmla="*/ 926 w 984"/>
                <a:gd name="T37" fmla="*/ 246 h 1146"/>
                <a:gd name="T38" fmla="*/ 974 w 984"/>
                <a:gd name="T39" fmla="*/ 376 h 1146"/>
                <a:gd name="T40" fmla="*/ 984 w 984"/>
                <a:gd name="T41" fmla="*/ 472 h 1146"/>
                <a:gd name="T42" fmla="*/ 968 w 984"/>
                <a:gd name="T43" fmla="*/ 590 h 1146"/>
                <a:gd name="T44" fmla="*/ 902 w 984"/>
                <a:gd name="T45" fmla="*/ 734 h 1146"/>
                <a:gd name="T46" fmla="*/ 876 w 984"/>
                <a:gd name="T47" fmla="*/ 768 h 1146"/>
                <a:gd name="T48" fmla="*/ 826 w 984"/>
                <a:gd name="T49" fmla="*/ 834 h 1146"/>
                <a:gd name="T50" fmla="*/ 764 w 984"/>
                <a:gd name="T51" fmla="*/ 956 h 1146"/>
                <a:gd name="T52" fmla="*/ 754 w 984"/>
                <a:gd name="T53" fmla="*/ 1012 h 1146"/>
                <a:gd name="T54" fmla="*/ 742 w 984"/>
                <a:gd name="T55" fmla="*/ 1064 h 1146"/>
                <a:gd name="T56" fmla="*/ 710 w 984"/>
                <a:gd name="T57" fmla="*/ 1106 h 1146"/>
                <a:gd name="T58" fmla="*/ 664 w 984"/>
                <a:gd name="T59" fmla="*/ 1136 h 1146"/>
                <a:gd name="T60" fmla="*/ 606 w 984"/>
                <a:gd name="T61" fmla="*/ 1146 h 1146"/>
                <a:gd name="T62" fmla="*/ 176 w 984"/>
                <a:gd name="T63" fmla="*/ 752 h 1146"/>
                <a:gd name="T64" fmla="*/ 238 w 984"/>
                <a:gd name="T65" fmla="*/ 834 h 1146"/>
                <a:gd name="T66" fmla="*/ 298 w 984"/>
                <a:gd name="T67" fmla="*/ 958 h 1146"/>
                <a:gd name="T68" fmla="*/ 304 w 984"/>
                <a:gd name="T69" fmla="*/ 1012 h 1146"/>
                <a:gd name="T70" fmla="*/ 330 w 984"/>
                <a:gd name="T71" fmla="*/ 1066 h 1146"/>
                <a:gd name="T72" fmla="*/ 392 w 984"/>
                <a:gd name="T73" fmla="*/ 1090 h 1146"/>
                <a:gd name="T74" fmla="*/ 638 w 984"/>
                <a:gd name="T75" fmla="*/ 1082 h 1146"/>
                <a:gd name="T76" fmla="*/ 686 w 984"/>
                <a:gd name="T77" fmla="*/ 1042 h 1146"/>
                <a:gd name="T78" fmla="*/ 694 w 984"/>
                <a:gd name="T79" fmla="*/ 990 h 1146"/>
                <a:gd name="T80" fmla="*/ 716 w 984"/>
                <a:gd name="T81" fmla="*/ 908 h 1146"/>
                <a:gd name="T82" fmla="*/ 790 w 984"/>
                <a:gd name="T83" fmla="*/ 780 h 1146"/>
                <a:gd name="T84" fmla="*/ 848 w 984"/>
                <a:gd name="T85" fmla="*/ 704 h 1146"/>
                <a:gd name="T86" fmla="*/ 910 w 984"/>
                <a:gd name="T87" fmla="*/ 576 h 1146"/>
                <a:gd name="T88" fmla="*/ 922 w 984"/>
                <a:gd name="T89" fmla="*/ 472 h 1146"/>
                <a:gd name="T90" fmla="*/ 888 w 984"/>
                <a:gd name="T91" fmla="*/ 310 h 1146"/>
                <a:gd name="T92" fmla="*/ 796 w 984"/>
                <a:gd name="T93" fmla="*/ 178 h 1146"/>
                <a:gd name="T94" fmla="*/ 660 w 984"/>
                <a:gd name="T95" fmla="*/ 90 h 1146"/>
                <a:gd name="T96" fmla="*/ 492 w 984"/>
                <a:gd name="T97" fmla="*/ 56 h 1146"/>
                <a:gd name="T98" fmla="*/ 364 w 984"/>
                <a:gd name="T99" fmla="*/ 76 h 1146"/>
                <a:gd name="T100" fmla="*/ 218 w 984"/>
                <a:gd name="T101" fmla="*/ 152 h 1146"/>
                <a:gd name="T102" fmla="*/ 114 w 984"/>
                <a:gd name="T103" fmla="*/ 274 h 1146"/>
                <a:gd name="T104" fmla="*/ 64 w 984"/>
                <a:gd name="T105" fmla="*/ 430 h 1146"/>
                <a:gd name="T106" fmla="*/ 68 w 984"/>
                <a:gd name="T107" fmla="*/ 542 h 1146"/>
                <a:gd name="T108" fmla="*/ 116 w 984"/>
                <a:gd name="T109" fmla="*/ 674 h 1146"/>
                <a:gd name="T110" fmla="*/ 158 w 984"/>
                <a:gd name="T111" fmla="*/ 732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146">
                  <a:moveTo>
                    <a:pt x="606" y="1146"/>
                  </a:moveTo>
                  <a:lnTo>
                    <a:pt x="392" y="1146"/>
                  </a:lnTo>
                  <a:lnTo>
                    <a:pt x="392" y="1146"/>
                  </a:lnTo>
                  <a:lnTo>
                    <a:pt x="376" y="1146"/>
                  </a:lnTo>
                  <a:lnTo>
                    <a:pt x="362" y="1144"/>
                  </a:lnTo>
                  <a:lnTo>
                    <a:pt x="348" y="1140"/>
                  </a:lnTo>
                  <a:lnTo>
                    <a:pt x="334" y="1136"/>
                  </a:lnTo>
                  <a:lnTo>
                    <a:pt x="320" y="1130"/>
                  </a:lnTo>
                  <a:lnTo>
                    <a:pt x="308" y="1124"/>
                  </a:lnTo>
                  <a:lnTo>
                    <a:pt x="298" y="1116"/>
                  </a:lnTo>
                  <a:lnTo>
                    <a:pt x="286" y="1106"/>
                  </a:lnTo>
                  <a:lnTo>
                    <a:pt x="276" y="1098"/>
                  </a:lnTo>
                  <a:lnTo>
                    <a:pt x="268" y="1086"/>
                  </a:lnTo>
                  <a:lnTo>
                    <a:pt x="260" y="1076"/>
                  </a:lnTo>
                  <a:lnTo>
                    <a:pt x="254" y="1064"/>
                  </a:lnTo>
                  <a:lnTo>
                    <a:pt x="250" y="1052"/>
                  </a:lnTo>
                  <a:lnTo>
                    <a:pt x="246" y="1038"/>
                  </a:lnTo>
                  <a:lnTo>
                    <a:pt x="244" y="1026"/>
                  </a:lnTo>
                  <a:lnTo>
                    <a:pt x="242" y="1012"/>
                  </a:lnTo>
                  <a:lnTo>
                    <a:pt x="242" y="1012"/>
                  </a:lnTo>
                  <a:lnTo>
                    <a:pt x="242" y="996"/>
                  </a:lnTo>
                  <a:lnTo>
                    <a:pt x="240" y="980"/>
                  </a:lnTo>
                  <a:lnTo>
                    <a:pt x="236" y="964"/>
                  </a:lnTo>
                  <a:lnTo>
                    <a:pt x="230" y="948"/>
                  </a:lnTo>
                  <a:lnTo>
                    <a:pt x="216" y="916"/>
                  </a:lnTo>
                  <a:lnTo>
                    <a:pt x="198" y="886"/>
                  </a:lnTo>
                  <a:lnTo>
                    <a:pt x="180" y="856"/>
                  </a:lnTo>
                  <a:lnTo>
                    <a:pt x="160" y="830"/>
                  </a:lnTo>
                  <a:lnTo>
                    <a:pt x="128" y="788"/>
                  </a:lnTo>
                  <a:lnTo>
                    <a:pt x="128" y="788"/>
                  </a:lnTo>
                  <a:lnTo>
                    <a:pt x="108" y="768"/>
                  </a:lnTo>
                  <a:lnTo>
                    <a:pt x="108" y="768"/>
                  </a:lnTo>
                  <a:lnTo>
                    <a:pt x="84" y="734"/>
                  </a:lnTo>
                  <a:lnTo>
                    <a:pt x="62" y="700"/>
                  </a:lnTo>
                  <a:lnTo>
                    <a:pt x="44" y="666"/>
                  </a:lnTo>
                  <a:lnTo>
                    <a:pt x="28" y="628"/>
                  </a:lnTo>
                  <a:lnTo>
                    <a:pt x="16" y="590"/>
                  </a:lnTo>
                  <a:lnTo>
                    <a:pt x="8" y="552"/>
                  </a:lnTo>
                  <a:lnTo>
                    <a:pt x="2" y="51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6" y="400"/>
                  </a:lnTo>
                  <a:lnTo>
                    <a:pt x="10" y="376"/>
                  </a:lnTo>
                  <a:lnTo>
                    <a:pt x="16" y="354"/>
                  </a:lnTo>
                  <a:lnTo>
                    <a:pt x="22" y="332"/>
                  </a:lnTo>
                  <a:lnTo>
                    <a:pt x="38" y="288"/>
                  </a:lnTo>
                  <a:lnTo>
                    <a:pt x="60" y="246"/>
                  </a:lnTo>
                  <a:lnTo>
                    <a:pt x="84" y="208"/>
                  </a:lnTo>
                  <a:lnTo>
                    <a:pt x="112" y="172"/>
                  </a:lnTo>
                  <a:lnTo>
                    <a:pt x="144" y="138"/>
                  </a:lnTo>
                  <a:lnTo>
                    <a:pt x="180" y="108"/>
                  </a:lnTo>
                  <a:lnTo>
                    <a:pt x="218" y="80"/>
                  </a:lnTo>
                  <a:lnTo>
                    <a:pt x="258" y="56"/>
                  </a:lnTo>
                  <a:lnTo>
                    <a:pt x="300" y="36"/>
                  </a:lnTo>
                  <a:lnTo>
                    <a:pt x="346" y="22"/>
                  </a:lnTo>
                  <a:lnTo>
                    <a:pt x="394" y="10"/>
                  </a:lnTo>
                  <a:lnTo>
                    <a:pt x="418" y="6"/>
                  </a:lnTo>
                  <a:lnTo>
                    <a:pt x="442" y="2"/>
                  </a:lnTo>
                  <a:lnTo>
                    <a:pt x="468" y="0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518" y="0"/>
                  </a:lnTo>
                  <a:lnTo>
                    <a:pt x="542" y="2"/>
                  </a:lnTo>
                  <a:lnTo>
                    <a:pt x="568" y="6"/>
                  </a:lnTo>
                  <a:lnTo>
                    <a:pt x="592" y="10"/>
                  </a:lnTo>
                  <a:lnTo>
                    <a:pt x="638" y="22"/>
                  </a:lnTo>
                  <a:lnTo>
                    <a:pt x="684" y="36"/>
                  </a:lnTo>
                  <a:lnTo>
                    <a:pt x="726" y="56"/>
                  </a:lnTo>
                  <a:lnTo>
                    <a:pt x="768" y="80"/>
                  </a:lnTo>
                  <a:lnTo>
                    <a:pt x="806" y="108"/>
                  </a:lnTo>
                  <a:lnTo>
                    <a:pt x="840" y="138"/>
                  </a:lnTo>
                  <a:lnTo>
                    <a:pt x="872" y="172"/>
                  </a:lnTo>
                  <a:lnTo>
                    <a:pt x="900" y="208"/>
                  </a:lnTo>
                  <a:lnTo>
                    <a:pt x="926" y="246"/>
                  </a:lnTo>
                  <a:lnTo>
                    <a:pt x="946" y="288"/>
                  </a:lnTo>
                  <a:lnTo>
                    <a:pt x="962" y="332"/>
                  </a:lnTo>
                  <a:lnTo>
                    <a:pt x="970" y="354"/>
                  </a:lnTo>
                  <a:lnTo>
                    <a:pt x="974" y="376"/>
                  </a:lnTo>
                  <a:lnTo>
                    <a:pt x="978" y="400"/>
                  </a:lnTo>
                  <a:lnTo>
                    <a:pt x="982" y="424"/>
                  </a:lnTo>
                  <a:lnTo>
                    <a:pt x="984" y="448"/>
                  </a:lnTo>
                  <a:lnTo>
                    <a:pt x="984" y="472"/>
                  </a:lnTo>
                  <a:lnTo>
                    <a:pt x="984" y="472"/>
                  </a:lnTo>
                  <a:lnTo>
                    <a:pt x="982" y="512"/>
                  </a:lnTo>
                  <a:lnTo>
                    <a:pt x="978" y="552"/>
                  </a:lnTo>
                  <a:lnTo>
                    <a:pt x="968" y="590"/>
                  </a:lnTo>
                  <a:lnTo>
                    <a:pt x="956" y="628"/>
                  </a:lnTo>
                  <a:lnTo>
                    <a:pt x="942" y="666"/>
                  </a:lnTo>
                  <a:lnTo>
                    <a:pt x="922" y="700"/>
                  </a:lnTo>
                  <a:lnTo>
                    <a:pt x="902" y="734"/>
                  </a:lnTo>
                  <a:lnTo>
                    <a:pt x="876" y="766"/>
                  </a:lnTo>
                  <a:lnTo>
                    <a:pt x="876" y="766"/>
                  </a:lnTo>
                  <a:lnTo>
                    <a:pt x="876" y="766"/>
                  </a:lnTo>
                  <a:lnTo>
                    <a:pt x="876" y="768"/>
                  </a:lnTo>
                  <a:lnTo>
                    <a:pt x="872" y="772"/>
                  </a:lnTo>
                  <a:lnTo>
                    <a:pt x="872" y="772"/>
                  </a:lnTo>
                  <a:lnTo>
                    <a:pt x="844" y="806"/>
                  </a:lnTo>
                  <a:lnTo>
                    <a:pt x="826" y="834"/>
                  </a:lnTo>
                  <a:lnTo>
                    <a:pt x="806" y="866"/>
                  </a:lnTo>
                  <a:lnTo>
                    <a:pt x="786" y="902"/>
                  </a:lnTo>
                  <a:lnTo>
                    <a:pt x="770" y="938"/>
                  </a:lnTo>
                  <a:lnTo>
                    <a:pt x="764" y="956"/>
                  </a:lnTo>
                  <a:lnTo>
                    <a:pt x="758" y="976"/>
                  </a:lnTo>
                  <a:lnTo>
                    <a:pt x="756" y="994"/>
                  </a:lnTo>
                  <a:lnTo>
                    <a:pt x="754" y="1012"/>
                  </a:lnTo>
                  <a:lnTo>
                    <a:pt x="754" y="1012"/>
                  </a:lnTo>
                  <a:lnTo>
                    <a:pt x="754" y="1026"/>
                  </a:lnTo>
                  <a:lnTo>
                    <a:pt x="752" y="1038"/>
                  </a:lnTo>
                  <a:lnTo>
                    <a:pt x="748" y="1052"/>
                  </a:lnTo>
                  <a:lnTo>
                    <a:pt x="742" y="1064"/>
                  </a:lnTo>
                  <a:lnTo>
                    <a:pt x="736" y="1076"/>
                  </a:lnTo>
                  <a:lnTo>
                    <a:pt x="728" y="1086"/>
                  </a:lnTo>
                  <a:lnTo>
                    <a:pt x="720" y="1098"/>
                  </a:lnTo>
                  <a:lnTo>
                    <a:pt x="710" y="1106"/>
                  </a:lnTo>
                  <a:lnTo>
                    <a:pt x="700" y="1116"/>
                  </a:lnTo>
                  <a:lnTo>
                    <a:pt x="688" y="1124"/>
                  </a:lnTo>
                  <a:lnTo>
                    <a:pt x="676" y="1130"/>
                  </a:lnTo>
                  <a:lnTo>
                    <a:pt x="664" y="1136"/>
                  </a:lnTo>
                  <a:lnTo>
                    <a:pt x="650" y="1140"/>
                  </a:lnTo>
                  <a:lnTo>
                    <a:pt x="636" y="1144"/>
                  </a:lnTo>
                  <a:lnTo>
                    <a:pt x="620" y="1146"/>
                  </a:lnTo>
                  <a:lnTo>
                    <a:pt x="606" y="1146"/>
                  </a:lnTo>
                  <a:lnTo>
                    <a:pt x="606" y="1146"/>
                  </a:lnTo>
                  <a:close/>
                  <a:moveTo>
                    <a:pt x="158" y="732"/>
                  </a:moveTo>
                  <a:lnTo>
                    <a:pt x="158" y="732"/>
                  </a:lnTo>
                  <a:lnTo>
                    <a:pt x="176" y="752"/>
                  </a:lnTo>
                  <a:lnTo>
                    <a:pt x="176" y="752"/>
                  </a:lnTo>
                  <a:lnTo>
                    <a:pt x="194" y="776"/>
                  </a:lnTo>
                  <a:lnTo>
                    <a:pt x="216" y="804"/>
                  </a:lnTo>
                  <a:lnTo>
                    <a:pt x="238" y="834"/>
                  </a:lnTo>
                  <a:lnTo>
                    <a:pt x="258" y="868"/>
                  </a:lnTo>
                  <a:lnTo>
                    <a:pt x="276" y="904"/>
                  </a:lnTo>
                  <a:lnTo>
                    <a:pt x="292" y="940"/>
                  </a:lnTo>
                  <a:lnTo>
                    <a:pt x="298" y="958"/>
                  </a:lnTo>
                  <a:lnTo>
                    <a:pt x="302" y="976"/>
                  </a:lnTo>
                  <a:lnTo>
                    <a:pt x="304" y="994"/>
                  </a:lnTo>
                  <a:lnTo>
                    <a:pt x="304" y="1012"/>
                  </a:lnTo>
                  <a:lnTo>
                    <a:pt x="304" y="1012"/>
                  </a:lnTo>
                  <a:lnTo>
                    <a:pt x="306" y="1026"/>
                  </a:lnTo>
                  <a:lnTo>
                    <a:pt x="312" y="1042"/>
                  </a:lnTo>
                  <a:lnTo>
                    <a:pt x="320" y="1054"/>
                  </a:lnTo>
                  <a:lnTo>
                    <a:pt x="330" y="1066"/>
                  </a:lnTo>
                  <a:lnTo>
                    <a:pt x="344" y="1076"/>
                  </a:lnTo>
                  <a:lnTo>
                    <a:pt x="358" y="1082"/>
                  </a:lnTo>
                  <a:lnTo>
                    <a:pt x="374" y="1088"/>
                  </a:lnTo>
                  <a:lnTo>
                    <a:pt x="392" y="1090"/>
                  </a:lnTo>
                  <a:lnTo>
                    <a:pt x="606" y="1090"/>
                  </a:lnTo>
                  <a:lnTo>
                    <a:pt x="606" y="1090"/>
                  </a:lnTo>
                  <a:lnTo>
                    <a:pt x="622" y="1088"/>
                  </a:lnTo>
                  <a:lnTo>
                    <a:pt x="638" y="1082"/>
                  </a:lnTo>
                  <a:lnTo>
                    <a:pt x="654" y="1076"/>
                  </a:lnTo>
                  <a:lnTo>
                    <a:pt x="666" y="1066"/>
                  </a:lnTo>
                  <a:lnTo>
                    <a:pt x="678" y="1054"/>
                  </a:lnTo>
                  <a:lnTo>
                    <a:pt x="686" y="1042"/>
                  </a:lnTo>
                  <a:lnTo>
                    <a:pt x="690" y="1026"/>
                  </a:lnTo>
                  <a:lnTo>
                    <a:pt x="692" y="1012"/>
                  </a:lnTo>
                  <a:lnTo>
                    <a:pt x="692" y="1012"/>
                  </a:lnTo>
                  <a:lnTo>
                    <a:pt x="694" y="990"/>
                  </a:lnTo>
                  <a:lnTo>
                    <a:pt x="696" y="970"/>
                  </a:lnTo>
                  <a:lnTo>
                    <a:pt x="702" y="948"/>
                  </a:lnTo>
                  <a:lnTo>
                    <a:pt x="708" y="928"/>
                  </a:lnTo>
                  <a:lnTo>
                    <a:pt x="716" y="908"/>
                  </a:lnTo>
                  <a:lnTo>
                    <a:pt x="726" y="886"/>
                  </a:lnTo>
                  <a:lnTo>
                    <a:pt x="746" y="848"/>
                  </a:lnTo>
                  <a:lnTo>
                    <a:pt x="768" y="812"/>
                  </a:lnTo>
                  <a:lnTo>
                    <a:pt x="790" y="780"/>
                  </a:lnTo>
                  <a:lnTo>
                    <a:pt x="822" y="738"/>
                  </a:lnTo>
                  <a:lnTo>
                    <a:pt x="826" y="732"/>
                  </a:lnTo>
                  <a:lnTo>
                    <a:pt x="826" y="732"/>
                  </a:lnTo>
                  <a:lnTo>
                    <a:pt x="848" y="704"/>
                  </a:lnTo>
                  <a:lnTo>
                    <a:pt x="868" y="674"/>
                  </a:lnTo>
                  <a:lnTo>
                    <a:pt x="884" y="642"/>
                  </a:lnTo>
                  <a:lnTo>
                    <a:pt x="898" y="610"/>
                  </a:lnTo>
                  <a:lnTo>
                    <a:pt x="910" y="576"/>
                  </a:lnTo>
                  <a:lnTo>
                    <a:pt x="916" y="542"/>
                  </a:lnTo>
                  <a:lnTo>
                    <a:pt x="922" y="508"/>
                  </a:lnTo>
                  <a:lnTo>
                    <a:pt x="922" y="472"/>
                  </a:lnTo>
                  <a:lnTo>
                    <a:pt x="922" y="472"/>
                  </a:lnTo>
                  <a:lnTo>
                    <a:pt x="920" y="430"/>
                  </a:lnTo>
                  <a:lnTo>
                    <a:pt x="914" y="388"/>
                  </a:lnTo>
                  <a:lnTo>
                    <a:pt x="904" y="348"/>
                  </a:lnTo>
                  <a:lnTo>
                    <a:pt x="888" y="310"/>
                  </a:lnTo>
                  <a:lnTo>
                    <a:pt x="870" y="274"/>
                  </a:lnTo>
                  <a:lnTo>
                    <a:pt x="850" y="240"/>
                  </a:lnTo>
                  <a:lnTo>
                    <a:pt x="824" y="208"/>
                  </a:lnTo>
                  <a:lnTo>
                    <a:pt x="796" y="178"/>
                  </a:lnTo>
                  <a:lnTo>
                    <a:pt x="766" y="152"/>
                  </a:lnTo>
                  <a:lnTo>
                    <a:pt x="732" y="128"/>
                  </a:lnTo>
                  <a:lnTo>
                    <a:pt x="698" y="108"/>
                  </a:lnTo>
                  <a:lnTo>
                    <a:pt x="660" y="90"/>
                  </a:lnTo>
                  <a:lnTo>
                    <a:pt x="620" y="76"/>
                  </a:lnTo>
                  <a:lnTo>
                    <a:pt x="578" y="66"/>
                  </a:lnTo>
                  <a:lnTo>
                    <a:pt x="536" y="60"/>
                  </a:lnTo>
                  <a:lnTo>
                    <a:pt x="492" y="56"/>
                  </a:lnTo>
                  <a:lnTo>
                    <a:pt x="492" y="56"/>
                  </a:lnTo>
                  <a:lnTo>
                    <a:pt x="448" y="60"/>
                  </a:lnTo>
                  <a:lnTo>
                    <a:pt x="406" y="66"/>
                  </a:lnTo>
                  <a:lnTo>
                    <a:pt x="364" y="76"/>
                  </a:lnTo>
                  <a:lnTo>
                    <a:pt x="324" y="90"/>
                  </a:lnTo>
                  <a:lnTo>
                    <a:pt x="288" y="108"/>
                  </a:lnTo>
                  <a:lnTo>
                    <a:pt x="252" y="128"/>
                  </a:lnTo>
                  <a:lnTo>
                    <a:pt x="218" y="152"/>
                  </a:lnTo>
                  <a:lnTo>
                    <a:pt x="188" y="178"/>
                  </a:lnTo>
                  <a:lnTo>
                    <a:pt x="160" y="208"/>
                  </a:lnTo>
                  <a:lnTo>
                    <a:pt x="136" y="240"/>
                  </a:lnTo>
                  <a:lnTo>
                    <a:pt x="114" y="274"/>
                  </a:lnTo>
                  <a:lnTo>
                    <a:pt x="96" y="310"/>
                  </a:lnTo>
                  <a:lnTo>
                    <a:pt x="82" y="348"/>
                  </a:lnTo>
                  <a:lnTo>
                    <a:pt x="70" y="388"/>
                  </a:lnTo>
                  <a:lnTo>
                    <a:pt x="64" y="430"/>
                  </a:lnTo>
                  <a:lnTo>
                    <a:pt x="62" y="472"/>
                  </a:lnTo>
                  <a:lnTo>
                    <a:pt x="62" y="472"/>
                  </a:lnTo>
                  <a:lnTo>
                    <a:pt x="64" y="508"/>
                  </a:lnTo>
                  <a:lnTo>
                    <a:pt x="68" y="542"/>
                  </a:lnTo>
                  <a:lnTo>
                    <a:pt x="76" y="576"/>
                  </a:lnTo>
                  <a:lnTo>
                    <a:pt x="86" y="610"/>
                  </a:lnTo>
                  <a:lnTo>
                    <a:pt x="100" y="642"/>
                  </a:lnTo>
                  <a:lnTo>
                    <a:pt x="116" y="674"/>
                  </a:lnTo>
                  <a:lnTo>
                    <a:pt x="136" y="704"/>
                  </a:lnTo>
                  <a:lnTo>
                    <a:pt x="158" y="732"/>
                  </a:lnTo>
                  <a:lnTo>
                    <a:pt x="158" y="732"/>
                  </a:lnTo>
                  <a:lnTo>
                    <a:pt x="158" y="732"/>
                  </a:lnTo>
                  <a:lnTo>
                    <a:pt x="158" y="7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5658" y="2393"/>
              <a:ext cx="352" cy="70"/>
            </a:xfrm>
            <a:custGeom>
              <a:avLst/>
              <a:gdLst>
                <a:gd name="T0" fmla="*/ 280 w 352"/>
                <a:gd name="T1" fmla="*/ 20 h 70"/>
                <a:gd name="T2" fmla="*/ 84 w 352"/>
                <a:gd name="T3" fmla="*/ 20 h 70"/>
                <a:gd name="T4" fmla="*/ 84 w 352"/>
                <a:gd name="T5" fmla="*/ 20 h 70"/>
                <a:gd name="T6" fmla="*/ 62 w 352"/>
                <a:gd name="T7" fmla="*/ 18 h 70"/>
                <a:gd name="T8" fmla="*/ 40 w 352"/>
                <a:gd name="T9" fmla="*/ 14 h 70"/>
                <a:gd name="T10" fmla="*/ 20 w 352"/>
                <a:gd name="T11" fmla="*/ 8 h 70"/>
                <a:gd name="T12" fmla="*/ 0 w 352"/>
                <a:gd name="T13" fmla="*/ 0 h 70"/>
                <a:gd name="T14" fmla="*/ 0 w 352"/>
                <a:gd name="T15" fmla="*/ 50 h 70"/>
                <a:gd name="T16" fmla="*/ 0 w 352"/>
                <a:gd name="T17" fmla="*/ 50 h 70"/>
                <a:gd name="T18" fmla="*/ 20 w 352"/>
                <a:gd name="T19" fmla="*/ 58 h 70"/>
                <a:gd name="T20" fmla="*/ 40 w 352"/>
                <a:gd name="T21" fmla="*/ 64 h 70"/>
                <a:gd name="T22" fmla="*/ 62 w 352"/>
                <a:gd name="T23" fmla="*/ 68 h 70"/>
                <a:gd name="T24" fmla="*/ 84 w 352"/>
                <a:gd name="T25" fmla="*/ 70 h 70"/>
                <a:gd name="T26" fmla="*/ 280 w 352"/>
                <a:gd name="T27" fmla="*/ 70 h 70"/>
                <a:gd name="T28" fmla="*/ 280 w 352"/>
                <a:gd name="T29" fmla="*/ 70 h 70"/>
                <a:gd name="T30" fmla="*/ 300 w 352"/>
                <a:gd name="T31" fmla="*/ 68 h 70"/>
                <a:gd name="T32" fmla="*/ 318 w 352"/>
                <a:gd name="T33" fmla="*/ 66 h 70"/>
                <a:gd name="T34" fmla="*/ 336 w 352"/>
                <a:gd name="T35" fmla="*/ 62 h 70"/>
                <a:gd name="T36" fmla="*/ 352 w 352"/>
                <a:gd name="T37" fmla="*/ 56 h 70"/>
                <a:gd name="T38" fmla="*/ 352 w 352"/>
                <a:gd name="T39" fmla="*/ 6 h 70"/>
                <a:gd name="T40" fmla="*/ 352 w 352"/>
                <a:gd name="T41" fmla="*/ 6 h 70"/>
                <a:gd name="T42" fmla="*/ 336 w 352"/>
                <a:gd name="T43" fmla="*/ 12 h 70"/>
                <a:gd name="T44" fmla="*/ 318 w 352"/>
                <a:gd name="T45" fmla="*/ 16 h 70"/>
                <a:gd name="T46" fmla="*/ 300 w 352"/>
                <a:gd name="T47" fmla="*/ 18 h 70"/>
                <a:gd name="T48" fmla="*/ 280 w 352"/>
                <a:gd name="T49" fmla="*/ 20 h 70"/>
                <a:gd name="T50" fmla="*/ 280 w 352"/>
                <a:gd name="T51" fmla="*/ 2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2" h="70">
                  <a:moveTo>
                    <a:pt x="280" y="20"/>
                  </a:moveTo>
                  <a:lnTo>
                    <a:pt x="84" y="20"/>
                  </a:lnTo>
                  <a:lnTo>
                    <a:pt x="84" y="20"/>
                  </a:lnTo>
                  <a:lnTo>
                    <a:pt x="62" y="18"/>
                  </a:lnTo>
                  <a:lnTo>
                    <a:pt x="40" y="14"/>
                  </a:lnTo>
                  <a:lnTo>
                    <a:pt x="20" y="8"/>
                  </a:lnTo>
                  <a:lnTo>
                    <a:pt x="0" y="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0" y="58"/>
                  </a:lnTo>
                  <a:lnTo>
                    <a:pt x="40" y="64"/>
                  </a:lnTo>
                  <a:lnTo>
                    <a:pt x="62" y="68"/>
                  </a:lnTo>
                  <a:lnTo>
                    <a:pt x="84" y="70"/>
                  </a:lnTo>
                  <a:lnTo>
                    <a:pt x="280" y="70"/>
                  </a:lnTo>
                  <a:lnTo>
                    <a:pt x="280" y="70"/>
                  </a:lnTo>
                  <a:lnTo>
                    <a:pt x="300" y="68"/>
                  </a:lnTo>
                  <a:lnTo>
                    <a:pt x="318" y="66"/>
                  </a:lnTo>
                  <a:lnTo>
                    <a:pt x="336" y="62"/>
                  </a:lnTo>
                  <a:lnTo>
                    <a:pt x="352" y="56"/>
                  </a:lnTo>
                  <a:lnTo>
                    <a:pt x="352" y="6"/>
                  </a:lnTo>
                  <a:lnTo>
                    <a:pt x="352" y="6"/>
                  </a:lnTo>
                  <a:lnTo>
                    <a:pt x="336" y="12"/>
                  </a:lnTo>
                  <a:lnTo>
                    <a:pt x="318" y="16"/>
                  </a:lnTo>
                  <a:lnTo>
                    <a:pt x="300" y="18"/>
                  </a:lnTo>
                  <a:lnTo>
                    <a:pt x="280" y="20"/>
                  </a:lnTo>
                  <a:lnTo>
                    <a:pt x="28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5658" y="2475"/>
              <a:ext cx="352" cy="70"/>
            </a:xfrm>
            <a:custGeom>
              <a:avLst/>
              <a:gdLst>
                <a:gd name="T0" fmla="*/ 280 w 352"/>
                <a:gd name="T1" fmla="*/ 18 h 70"/>
                <a:gd name="T2" fmla="*/ 84 w 352"/>
                <a:gd name="T3" fmla="*/ 18 h 70"/>
                <a:gd name="T4" fmla="*/ 84 w 352"/>
                <a:gd name="T5" fmla="*/ 18 h 70"/>
                <a:gd name="T6" fmla="*/ 62 w 352"/>
                <a:gd name="T7" fmla="*/ 18 h 70"/>
                <a:gd name="T8" fmla="*/ 40 w 352"/>
                <a:gd name="T9" fmla="*/ 14 h 70"/>
                <a:gd name="T10" fmla="*/ 20 w 352"/>
                <a:gd name="T11" fmla="*/ 8 h 70"/>
                <a:gd name="T12" fmla="*/ 0 w 352"/>
                <a:gd name="T13" fmla="*/ 0 h 70"/>
                <a:gd name="T14" fmla="*/ 0 w 352"/>
                <a:gd name="T15" fmla="*/ 50 h 70"/>
                <a:gd name="T16" fmla="*/ 0 w 352"/>
                <a:gd name="T17" fmla="*/ 50 h 70"/>
                <a:gd name="T18" fmla="*/ 20 w 352"/>
                <a:gd name="T19" fmla="*/ 58 h 70"/>
                <a:gd name="T20" fmla="*/ 40 w 352"/>
                <a:gd name="T21" fmla="*/ 64 h 70"/>
                <a:gd name="T22" fmla="*/ 62 w 352"/>
                <a:gd name="T23" fmla="*/ 68 h 70"/>
                <a:gd name="T24" fmla="*/ 84 w 352"/>
                <a:gd name="T25" fmla="*/ 70 h 70"/>
                <a:gd name="T26" fmla="*/ 280 w 352"/>
                <a:gd name="T27" fmla="*/ 70 h 70"/>
                <a:gd name="T28" fmla="*/ 280 w 352"/>
                <a:gd name="T29" fmla="*/ 70 h 70"/>
                <a:gd name="T30" fmla="*/ 300 w 352"/>
                <a:gd name="T31" fmla="*/ 68 h 70"/>
                <a:gd name="T32" fmla="*/ 318 w 352"/>
                <a:gd name="T33" fmla="*/ 66 h 70"/>
                <a:gd name="T34" fmla="*/ 336 w 352"/>
                <a:gd name="T35" fmla="*/ 62 h 70"/>
                <a:gd name="T36" fmla="*/ 352 w 352"/>
                <a:gd name="T37" fmla="*/ 56 h 70"/>
                <a:gd name="T38" fmla="*/ 352 w 352"/>
                <a:gd name="T39" fmla="*/ 4 h 70"/>
                <a:gd name="T40" fmla="*/ 352 w 352"/>
                <a:gd name="T41" fmla="*/ 4 h 70"/>
                <a:gd name="T42" fmla="*/ 336 w 352"/>
                <a:gd name="T43" fmla="*/ 10 h 70"/>
                <a:gd name="T44" fmla="*/ 318 w 352"/>
                <a:gd name="T45" fmla="*/ 16 h 70"/>
                <a:gd name="T46" fmla="*/ 300 w 352"/>
                <a:gd name="T47" fmla="*/ 18 h 70"/>
                <a:gd name="T48" fmla="*/ 280 w 352"/>
                <a:gd name="T49" fmla="*/ 18 h 70"/>
                <a:gd name="T50" fmla="*/ 280 w 352"/>
                <a:gd name="T51" fmla="*/ 1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2" h="70">
                  <a:moveTo>
                    <a:pt x="280" y="18"/>
                  </a:moveTo>
                  <a:lnTo>
                    <a:pt x="84" y="18"/>
                  </a:lnTo>
                  <a:lnTo>
                    <a:pt x="84" y="18"/>
                  </a:lnTo>
                  <a:lnTo>
                    <a:pt x="62" y="18"/>
                  </a:lnTo>
                  <a:lnTo>
                    <a:pt x="40" y="14"/>
                  </a:lnTo>
                  <a:lnTo>
                    <a:pt x="20" y="8"/>
                  </a:lnTo>
                  <a:lnTo>
                    <a:pt x="0" y="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0" y="58"/>
                  </a:lnTo>
                  <a:lnTo>
                    <a:pt x="40" y="64"/>
                  </a:lnTo>
                  <a:lnTo>
                    <a:pt x="62" y="68"/>
                  </a:lnTo>
                  <a:lnTo>
                    <a:pt x="84" y="70"/>
                  </a:lnTo>
                  <a:lnTo>
                    <a:pt x="280" y="70"/>
                  </a:lnTo>
                  <a:lnTo>
                    <a:pt x="280" y="70"/>
                  </a:lnTo>
                  <a:lnTo>
                    <a:pt x="300" y="68"/>
                  </a:lnTo>
                  <a:lnTo>
                    <a:pt x="318" y="66"/>
                  </a:lnTo>
                  <a:lnTo>
                    <a:pt x="336" y="62"/>
                  </a:lnTo>
                  <a:lnTo>
                    <a:pt x="352" y="56"/>
                  </a:lnTo>
                  <a:lnTo>
                    <a:pt x="352" y="4"/>
                  </a:lnTo>
                  <a:lnTo>
                    <a:pt x="352" y="4"/>
                  </a:lnTo>
                  <a:lnTo>
                    <a:pt x="336" y="10"/>
                  </a:lnTo>
                  <a:lnTo>
                    <a:pt x="318" y="16"/>
                  </a:lnTo>
                  <a:lnTo>
                    <a:pt x="300" y="18"/>
                  </a:lnTo>
                  <a:lnTo>
                    <a:pt x="280" y="18"/>
                  </a:lnTo>
                  <a:lnTo>
                    <a:pt x="28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5672" y="2565"/>
              <a:ext cx="324" cy="106"/>
            </a:xfrm>
            <a:custGeom>
              <a:avLst/>
              <a:gdLst>
                <a:gd name="T0" fmla="*/ 70 w 324"/>
                <a:gd name="T1" fmla="*/ 12 h 106"/>
                <a:gd name="T2" fmla="*/ 70 w 324"/>
                <a:gd name="T3" fmla="*/ 12 h 106"/>
                <a:gd name="T4" fmla="*/ 52 w 324"/>
                <a:gd name="T5" fmla="*/ 12 h 106"/>
                <a:gd name="T6" fmla="*/ 34 w 324"/>
                <a:gd name="T7" fmla="*/ 8 h 106"/>
                <a:gd name="T8" fmla="*/ 18 w 324"/>
                <a:gd name="T9" fmla="*/ 6 h 106"/>
                <a:gd name="T10" fmla="*/ 0 w 324"/>
                <a:gd name="T11" fmla="*/ 0 h 106"/>
                <a:gd name="T12" fmla="*/ 54 w 324"/>
                <a:gd name="T13" fmla="*/ 70 h 106"/>
                <a:gd name="T14" fmla="*/ 54 w 324"/>
                <a:gd name="T15" fmla="*/ 70 h 106"/>
                <a:gd name="T16" fmla="*/ 60 w 324"/>
                <a:gd name="T17" fmla="*/ 76 h 106"/>
                <a:gd name="T18" fmla="*/ 66 w 324"/>
                <a:gd name="T19" fmla="*/ 82 h 106"/>
                <a:gd name="T20" fmla="*/ 76 w 324"/>
                <a:gd name="T21" fmla="*/ 88 h 106"/>
                <a:gd name="T22" fmla="*/ 90 w 324"/>
                <a:gd name="T23" fmla="*/ 96 h 106"/>
                <a:gd name="T24" fmla="*/ 108 w 324"/>
                <a:gd name="T25" fmla="*/ 100 h 106"/>
                <a:gd name="T26" fmla="*/ 130 w 324"/>
                <a:gd name="T27" fmla="*/ 104 h 106"/>
                <a:gd name="T28" fmla="*/ 158 w 324"/>
                <a:gd name="T29" fmla="*/ 106 h 106"/>
                <a:gd name="T30" fmla="*/ 166 w 324"/>
                <a:gd name="T31" fmla="*/ 106 h 106"/>
                <a:gd name="T32" fmla="*/ 166 w 324"/>
                <a:gd name="T33" fmla="*/ 106 h 106"/>
                <a:gd name="T34" fmla="*/ 192 w 324"/>
                <a:gd name="T35" fmla="*/ 106 h 106"/>
                <a:gd name="T36" fmla="*/ 216 w 324"/>
                <a:gd name="T37" fmla="*/ 102 h 106"/>
                <a:gd name="T38" fmla="*/ 234 w 324"/>
                <a:gd name="T39" fmla="*/ 96 h 106"/>
                <a:gd name="T40" fmla="*/ 248 w 324"/>
                <a:gd name="T41" fmla="*/ 90 h 106"/>
                <a:gd name="T42" fmla="*/ 258 w 324"/>
                <a:gd name="T43" fmla="*/ 84 h 106"/>
                <a:gd name="T44" fmla="*/ 264 w 324"/>
                <a:gd name="T45" fmla="*/ 78 h 106"/>
                <a:gd name="T46" fmla="*/ 270 w 324"/>
                <a:gd name="T47" fmla="*/ 72 h 106"/>
                <a:gd name="T48" fmla="*/ 324 w 324"/>
                <a:gd name="T49" fmla="*/ 4 h 106"/>
                <a:gd name="T50" fmla="*/ 324 w 324"/>
                <a:gd name="T51" fmla="*/ 4 h 106"/>
                <a:gd name="T52" fmla="*/ 296 w 324"/>
                <a:gd name="T53" fmla="*/ 10 h 106"/>
                <a:gd name="T54" fmla="*/ 266 w 324"/>
                <a:gd name="T55" fmla="*/ 12 h 106"/>
                <a:gd name="T56" fmla="*/ 70 w 324"/>
                <a:gd name="T57" fmla="*/ 1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4" h="106">
                  <a:moveTo>
                    <a:pt x="70" y="12"/>
                  </a:moveTo>
                  <a:lnTo>
                    <a:pt x="70" y="12"/>
                  </a:lnTo>
                  <a:lnTo>
                    <a:pt x="52" y="12"/>
                  </a:lnTo>
                  <a:lnTo>
                    <a:pt x="34" y="8"/>
                  </a:lnTo>
                  <a:lnTo>
                    <a:pt x="18" y="6"/>
                  </a:lnTo>
                  <a:lnTo>
                    <a:pt x="0" y="0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60" y="76"/>
                  </a:lnTo>
                  <a:lnTo>
                    <a:pt x="66" y="82"/>
                  </a:lnTo>
                  <a:lnTo>
                    <a:pt x="76" y="88"/>
                  </a:lnTo>
                  <a:lnTo>
                    <a:pt x="90" y="96"/>
                  </a:lnTo>
                  <a:lnTo>
                    <a:pt x="108" y="100"/>
                  </a:lnTo>
                  <a:lnTo>
                    <a:pt x="130" y="104"/>
                  </a:lnTo>
                  <a:lnTo>
                    <a:pt x="158" y="106"/>
                  </a:lnTo>
                  <a:lnTo>
                    <a:pt x="166" y="106"/>
                  </a:lnTo>
                  <a:lnTo>
                    <a:pt x="166" y="106"/>
                  </a:lnTo>
                  <a:lnTo>
                    <a:pt x="192" y="106"/>
                  </a:lnTo>
                  <a:lnTo>
                    <a:pt x="216" y="102"/>
                  </a:lnTo>
                  <a:lnTo>
                    <a:pt x="234" y="96"/>
                  </a:lnTo>
                  <a:lnTo>
                    <a:pt x="248" y="90"/>
                  </a:lnTo>
                  <a:lnTo>
                    <a:pt x="258" y="84"/>
                  </a:lnTo>
                  <a:lnTo>
                    <a:pt x="264" y="78"/>
                  </a:lnTo>
                  <a:lnTo>
                    <a:pt x="270" y="72"/>
                  </a:lnTo>
                  <a:lnTo>
                    <a:pt x="324" y="4"/>
                  </a:lnTo>
                  <a:lnTo>
                    <a:pt x="324" y="4"/>
                  </a:lnTo>
                  <a:lnTo>
                    <a:pt x="296" y="10"/>
                  </a:lnTo>
                  <a:lnTo>
                    <a:pt x="266" y="12"/>
                  </a:lnTo>
                  <a:lnTo>
                    <a:pt x="7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5528" y="1701"/>
              <a:ext cx="614" cy="404"/>
            </a:xfrm>
            <a:custGeom>
              <a:avLst/>
              <a:gdLst>
                <a:gd name="T0" fmla="*/ 392 w 614"/>
                <a:gd name="T1" fmla="*/ 40 h 404"/>
                <a:gd name="T2" fmla="*/ 356 w 614"/>
                <a:gd name="T3" fmla="*/ 70 h 404"/>
                <a:gd name="T4" fmla="*/ 318 w 614"/>
                <a:gd name="T5" fmla="*/ 132 h 404"/>
                <a:gd name="T6" fmla="*/ 306 w 614"/>
                <a:gd name="T7" fmla="*/ 178 h 404"/>
                <a:gd name="T8" fmla="*/ 304 w 614"/>
                <a:gd name="T9" fmla="*/ 166 h 404"/>
                <a:gd name="T10" fmla="*/ 286 w 614"/>
                <a:gd name="T11" fmla="*/ 112 h 404"/>
                <a:gd name="T12" fmla="*/ 246 w 614"/>
                <a:gd name="T13" fmla="*/ 60 h 404"/>
                <a:gd name="T14" fmla="*/ 206 w 614"/>
                <a:gd name="T15" fmla="*/ 30 h 404"/>
                <a:gd name="T16" fmla="*/ 168 w 614"/>
                <a:gd name="T17" fmla="*/ 14 h 404"/>
                <a:gd name="T18" fmla="*/ 112 w 614"/>
                <a:gd name="T19" fmla="*/ 2 h 404"/>
                <a:gd name="T20" fmla="*/ 38 w 614"/>
                <a:gd name="T21" fmla="*/ 4 h 404"/>
                <a:gd name="T22" fmla="*/ 0 w 614"/>
                <a:gd name="T23" fmla="*/ 14 h 404"/>
                <a:gd name="T24" fmla="*/ 16 w 614"/>
                <a:gd name="T25" fmla="*/ 68 h 404"/>
                <a:gd name="T26" fmla="*/ 50 w 614"/>
                <a:gd name="T27" fmla="*/ 126 h 404"/>
                <a:gd name="T28" fmla="*/ 110 w 614"/>
                <a:gd name="T29" fmla="*/ 176 h 404"/>
                <a:gd name="T30" fmla="*/ 152 w 614"/>
                <a:gd name="T31" fmla="*/ 194 h 404"/>
                <a:gd name="T32" fmla="*/ 204 w 614"/>
                <a:gd name="T33" fmla="*/ 202 h 404"/>
                <a:gd name="T34" fmla="*/ 264 w 614"/>
                <a:gd name="T35" fmla="*/ 196 h 404"/>
                <a:gd name="T36" fmla="*/ 326 w 614"/>
                <a:gd name="T37" fmla="*/ 404 h 404"/>
                <a:gd name="T38" fmla="*/ 348 w 614"/>
                <a:gd name="T39" fmla="*/ 196 h 404"/>
                <a:gd name="T40" fmla="*/ 410 w 614"/>
                <a:gd name="T41" fmla="*/ 202 h 404"/>
                <a:gd name="T42" fmla="*/ 460 w 614"/>
                <a:gd name="T43" fmla="*/ 194 h 404"/>
                <a:gd name="T44" fmla="*/ 504 w 614"/>
                <a:gd name="T45" fmla="*/ 176 h 404"/>
                <a:gd name="T46" fmla="*/ 564 w 614"/>
                <a:gd name="T47" fmla="*/ 126 h 404"/>
                <a:gd name="T48" fmla="*/ 596 w 614"/>
                <a:gd name="T49" fmla="*/ 68 h 404"/>
                <a:gd name="T50" fmla="*/ 614 w 614"/>
                <a:gd name="T51" fmla="*/ 14 h 404"/>
                <a:gd name="T52" fmla="*/ 574 w 614"/>
                <a:gd name="T53" fmla="*/ 4 h 404"/>
                <a:gd name="T54" fmla="*/ 500 w 614"/>
                <a:gd name="T55" fmla="*/ 2 h 404"/>
                <a:gd name="T56" fmla="*/ 446 w 614"/>
                <a:gd name="T57" fmla="*/ 14 h 404"/>
                <a:gd name="T58" fmla="*/ 406 w 614"/>
                <a:gd name="T59" fmla="*/ 30 h 404"/>
                <a:gd name="T60" fmla="*/ 154 w 614"/>
                <a:gd name="T61" fmla="*/ 86 h 404"/>
                <a:gd name="T62" fmla="*/ 104 w 614"/>
                <a:gd name="T63" fmla="*/ 62 h 404"/>
                <a:gd name="T64" fmla="*/ 132 w 614"/>
                <a:gd name="T65" fmla="*/ 66 h 404"/>
                <a:gd name="T66" fmla="*/ 186 w 614"/>
                <a:gd name="T67" fmla="*/ 84 h 404"/>
                <a:gd name="T68" fmla="*/ 234 w 614"/>
                <a:gd name="T69" fmla="*/ 114 h 404"/>
                <a:gd name="T70" fmla="*/ 294 w 614"/>
                <a:gd name="T71" fmla="*/ 176 h 404"/>
                <a:gd name="T72" fmla="*/ 202 w 614"/>
                <a:gd name="T73" fmla="*/ 114 h 404"/>
                <a:gd name="T74" fmla="*/ 460 w 614"/>
                <a:gd name="T75" fmla="*/ 86 h 404"/>
                <a:gd name="T76" fmla="*/ 364 w 614"/>
                <a:gd name="T77" fmla="*/ 144 h 404"/>
                <a:gd name="T78" fmla="*/ 338 w 614"/>
                <a:gd name="T79" fmla="*/ 154 h 404"/>
                <a:gd name="T80" fmla="*/ 402 w 614"/>
                <a:gd name="T81" fmla="*/ 98 h 404"/>
                <a:gd name="T82" fmla="*/ 454 w 614"/>
                <a:gd name="T83" fmla="*/ 74 h 404"/>
                <a:gd name="T84" fmla="*/ 494 w 614"/>
                <a:gd name="T85" fmla="*/ 62 h 404"/>
                <a:gd name="T86" fmla="*/ 484 w 614"/>
                <a:gd name="T87" fmla="*/ 7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14" h="404">
                  <a:moveTo>
                    <a:pt x="406" y="30"/>
                  </a:moveTo>
                  <a:lnTo>
                    <a:pt x="406" y="30"/>
                  </a:lnTo>
                  <a:lnTo>
                    <a:pt x="392" y="40"/>
                  </a:lnTo>
                  <a:lnTo>
                    <a:pt x="378" y="50"/>
                  </a:lnTo>
                  <a:lnTo>
                    <a:pt x="366" y="60"/>
                  </a:lnTo>
                  <a:lnTo>
                    <a:pt x="356" y="70"/>
                  </a:lnTo>
                  <a:lnTo>
                    <a:pt x="340" y="92"/>
                  </a:lnTo>
                  <a:lnTo>
                    <a:pt x="326" y="112"/>
                  </a:lnTo>
                  <a:lnTo>
                    <a:pt x="318" y="132"/>
                  </a:lnTo>
                  <a:lnTo>
                    <a:pt x="312" y="150"/>
                  </a:lnTo>
                  <a:lnTo>
                    <a:pt x="308" y="166"/>
                  </a:lnTo>
                  <a:lnTo>
                    <a:pt x="306" y="178"/>
                  </a:lnTo>
                  <a:lnTo>
                    <a:pt x="306" y="178"/>
                  </a:lnTo>
                  <a:lnTo>
                    <a:pt x="306" y="178"/>
                  </a:lnTo>
                  <a:lnTo>
                    <a:pt x="304" y="166"/>
                  </a:lnTo>
                  <a:lnTo>
                    <a:pt x="302" y="150"/>
                  </a:lnTo>
                  <a:lnTo>
                    <a:pt x="296" y="132"/>
                  </a:lnTo>
                  <a:lnTo>
                    <a:pt x="286" y="112"/>
                  </a:lnTo>
                  <a:lnTo>
                    <a:pt x="274" y="92"/>
                  </a:lnTo>
                  <a:lnTo>
                    <a:pt x="256" y="70"/>
                  </a:lnTo>
                  <a:lnTo>
                    <a:pt x="246" y="60"/>
                  </a:lnTo>
                  <a:lnTo>
                    <a:pt x="234" y="50"/>
                  </a:lnTo>
                  <a:lnTo>
                    <a:pt x="220" y="40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186" y="22"/>
                  </a:lnTo>
                  <a:lnTo>
                    <a:pt x="168" y="14"/>
                  </a:lnTo>
                  <a:lnTo>
                    <a:pt x="148" y="8"/>
                  </a:lnTo>
                  <a:lnTo>
                    <a:pt x="130" y="4"/>
                  </a:lnTo>
                  <a:lnTo>
                    <a:pt x="112" y="2"/>
                  </a:lnTo>
                  <a:lnTo>
                    <a:pt x="96" y="0"/>
                  </a:lnTo>
                  <a:lnTo>
                    <a:pt x="64" y="2"/>
                  </a:lnTo>
                  <a:lnTo>
                    <a:pt x="38" y="4"/>
                  </a:lnTo>
                  <a:lnTo>
                    <a:pt x="18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4"/>
                  </a:lnTo>
                  <a:lnTo>
                    <a:pt x="10" y="50"/>
                  </a:lnTo>
                  <a:lnTo>
                    <a:pt x="16" y="68"/>
                  </a:lnTo>
                  <a:lnTo>
                    <a:pt x="24" y="86"/>
                  </a:lnTo>
                  <a:lnTo>
                    <a:pt x="36" y="106"/>
                  </a:lnTo>
                  <a:lnTo>
                    <a:pt x="50" y="126"/>
                  </a:lnTo>
                  <a:lnTo>
                    <a:pt x="66" y="144"/>
                  </a:lnTo>
                  <a:lnTo>
                    <a:pt x="86" y="162"/>
                  </a:lnTo>
                  <a:lnTo>
                    <a:pt x="110" y="176"/>
                  </a:lnTo>
                  <a:lnTo>
                    <a:pt x="122" y="184"/>
                  </a:lnTo>
                  <a:lnTo>
                    <a:pt x="136" y="188"/>
                  </a:lnTo>
                  <a:lnTo>
                    <a:pt x="152" y="194"/>
                  </a:lnTo>
                  <a:lnTo>
                    <a:pt x="168" y="198"/>
                  </a:lnTo>
                  <a:lnTo>
                    <a:pt x="184" y="200"/>
                  </a:lnTo>
                  <a:lnTo>
                    <a:pt x="204" y="202"/>
                  </a:lnTo>
                  <a:lnTo>
                    <a:pt x="222" y="202"/>
                  </a:lnTo>
                  <a:lnTo>
                    <a:pt x="242" y="200"/>
                  </a:lnTo>
                  <a:lnTo>
                    <a:pt x="264" y="196"/>
                  </a:lnTo>
                  <a:lnTo>
                    <a:pt x="288" y="192"/>
                  </a:lnTo>
                  <a:lnTo>
                    <a:pt x="288" y="404"/>
                  </a:lnTo>
                  <a:lnTo>
                    <a:pt x="326" y="404"/>
                  </a:lnTo>
                  <a:lnTo>
                    <a:pt x="326" y="192"/>
                  </a:lnTo>
                  <a:lnTo>
                    <a:pt x="326" y="192"/>
                  </a:lnTo>
                  <a:lnTo>
                    <a:pt x="348" y="196"/>
                  </a:lnTo>
                  <a:lnTo>
                    <a:pt x="370" y="200"/>
                  </a:lnTo>
                  <a:lnTo>
                    <a:pt x="390" y="202"/>
                  </a:lnTo>
                  <a:lnTo>
                    <a:pt x="410" y="202"/>
                  </a:lnTo>
                  <a:lnTo>
                    <a:pt x="428" y="200"/>
                  </a:lnTo>
                  <a:lnTo>
                    <a:pt x="444" y="198"/>
                  </a:lnTo>
                  <a:lnTo>
                    <a:pt x="460" y="194"/>
                  </a:lnTo>
                  <a:lnTo>
                    <a:pt x="476" y="188"/>
                  </a:lnTo>
                  <a:lnTo>
                    <a:pt x="490" y="184"/>
                  </a:lnTo>
                  <a:lnTo>
                    <a:pt x="504" y="176"/>
                  </a:lnTo>
                  <a:lnTo>
                    <a:pt x="526" y="162"/>
                  </a:lnTo>
                  <a:lnTo>
                    <a:pt x="546" y="144"/>
                  </a:lnTo>
                  <a:lnTo>
                    <a:pt x="564" y="126"/>
                  </a:lnTo>
                  <a:lnTo>
                    <a:pt x="576" y="106"/>
                  </a:lnTo>
                  <a:lnTo>
                    <a:pt x="588" y="86"/>
                  </a:lnTo>
                  <a:lnTo>
                    <a:pt x="596" y="68"/>
                  </a:lnTo>
                  <a:lnTo>
                    <a:pt x="604" y="50"/>
                  </a:lnTo>
                  <a:lnTo>
                    <a:pt x="612" y="24"/>
                  </a:lnTo>
                  <a:lnTo>
                    <a:pt x="614" y="14"/>
                  </a:lnTo>
                  <a:lnTo>
                    <a:pt x="614" y="14"/>
                  </a:lnTo>
                  <a:lnTo>
                    <a:pt x="596" y="10"/>
                  </a:lnTo>
                  <a:lnTo>
                    <a:pt x="574" y="4"/>
                  </a:lnTo>
                  <a:lnTo>
                    <a:pt x="548" y="2"/>
                  </a:lnTo>
                  <a:lnTo>
                    <a:pt x="518" y="0"/>
                  </a:lnTo>
                  <a:lnTo>
                    <a:pt x="500" y="2"/>
                  </a:lnTo>
                  <a:lnTo>
                    <a:pt x="482" y="4"/>
                  </a:lnTo>
                  <a:lnTo>
                    <a:pt x="464" y="8"/>
                  </a:lnTo>
                  <a:lnTo>
                    <a:pt x="446" y="14"/>
                  </a:lnTo>
                  <a:lnTo>
                    <a:pt x="426" y="22"/>
                  </a:lnTo>
                  <a:lnTo>
                    <a:pt x="406" y="30"/>
                  </a:lnTo>
                  <a:lnTo>
                    <a:pt x="406" y="30"/>
                  </a:lnTo>
                  <a:close/>
                  <a:moveTo>
                    <a:pt x="202" y="114"/>
                  </a:moveTo>
                  <a:lnTo>
                    <a:pt x="202" y="114"/>
                  </a:lnTo>
                  <a:lnTo>
                    <a:pt x="154" y="86"/>
                  </a:lnTo>
                  <a:lnTo>
                    <a:pt x="154" y="86"/>
                  </a:lnTo>
                  <a:lnTo>
                    <a:pt x="130" y="74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18" y="62"/>
                  </a:lnTo>
                  <a:lnTo>
                    <a:pt x="132" y="66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86" y="84"/>
                  </a:lnTo>
                  <a:lnTo>
                    <a:pt x="210" y="98"/>
                  </a:lnTo>
                  <a:lnTo>
                    <a:pt x="210" y="98"/>
                  </a:lnTo>
                  <a:lnTo>
                    <a:pt x="234" y="114"/>
                  </a:lnTo>
                  <a:lnTo>
                    <a:pt x="256" y="134"/>
                  </a:lnTo>
                  <a:lnTo>
                    <a:pt x="276" y="154"/>
                  </a:lnTo>
                  <a:lnTo>
                    <a:pt x="294" y="176"/>
                  </a:lnTo>
                  <a:lnTo>
                    <a:pt x="294" y="176"/>
                  </a:lnTo>
                  <a:lnTo>
                    <a:pt x="248" y="144"/>
                  </a:lnTo>
                  <a:lnTo>
                    <a:pt x="202" y="114"/>
                  </a:lnTo>
                  <a:lnTo>
                    <a:pt x="202" y="114"/>
                  </a:lnTo>
                  <a:close/>
                  <a:moveTo>
                    <a:pt x="460" y="86"/>
                  </a:moveTo>
                  <a:lnTo>
                    <a:pt x="460" y="86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364" y="144"/>
                  </a:lnTo>
                  <a:lnTo>
                    <a:pt x="318" y="176"/>
                  </a:lnTo>
                  <a:lnTo>
                    <a:pt x="318" y="176"/>
                  </a:lnTo>
                  <a:lnTo>
                    <a:pt x="338" y="154"/>
                  </a:lnTo>
                  <a:lnTo>
                    <a:pt x="358" y="134"/>
                  </a:lnTo>
                  <a:lnTo>
                    <a:pt x="378" y="114"/>
                  </a:lnTo>
                  <a:lnTo>
                    <a:pt x="402" y="98"/>
                  </a:lnTo>
                  <a:lnTo>
                    <a:pt x="402" y="98"/>
                  </a:lnTo>
                  <a:lnTo>
                    <a:pt x="426" y="84"/>
                  </a:lnTo>
                  <a:lnTo>
                    <a:pt x="454" y="74"/>
                  </a:lnTo>
                  <a:lnTo>
                    <a:pt x="454" y="74"/>
                  </a:lnTo>
                  <a:lnTo>
                    <a:pt x="480" y="66"/>
                  </a:lnTo>
                  <a:lnTo>
                    <a:pt x="494" y="62"/>
                  </a:lnTo>
                  <a:lnTo>
                    <a:pt x="508" y="62"/>
                  </a:lnTo>
                  <a:lnTo>
                    <a:pt x="508" y="62"/>
                  </a:lnTo>
                  <a:lnTo>
                    <a:pt x="484" y="74"/>
                  </a:lnTo>
                  <a:lnTo>
                    <a:pt x="460" y="86"/>
                  </a:lnTo>
                  <a:lnTo>
                    <a:pt x="460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lt"/>
                <a:ea typeface="+mn-ea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846FA8-8C01-4EC3-BD4B-135CB4696507}"/>
              </a:ext>
            </a:extLst>
          </p:cNvPr>
          <p:cNvSpPr/>
          <p:nvPr/>
        </p:nvSpPr>
        <p:spPr>
          <a:xfrm>
            <a:off x="-1" y="911517"/>
            <a:ext cx="10691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4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배경을 가진 본 사업을 성공시키기 위해</a:t>
            </a:r>
            <a:endParaRPr lang="en-US" altLang="ko-KR" sz="2400" spc="-14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000" spc="-14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3000" spc="-14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중점 전략을 제시합니다</a:t>
            </a:r>
            <a:r>
              <a:rPr lang="en-US" altLang="ko-KR" sz="3000" spc="-14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A9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092403" y="2494735"/>
            <a:ext cx="6550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ED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위치기반 대민서비스 공공사업을 안정적으로 수행하였습니다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ED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092403" y="3687443"/>
            <a:ext cx="63478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A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 사업 경험과 자체솔루션을 보유하고 있습니다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A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092402" y="4980822"/>
            <a:ext cx="6550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ED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설계에 대한 사용성 검증이 필요합니다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ED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092402" y="6159589"/>
            <a:ext cx="66513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A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본사업은 </a:t>
            </a:r>
            <a:r>
              <a:rPr lang="ko-KR" altLang="en-US" sz="2400" spc="-14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A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오픈이후</a:t>
            </a:r>
            <a:r>
              <a:rPr lang="ko-KR" altLang="en-US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A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사후관리가 필요합니다</a:t>
            </a:r>
            <a:r>
              <a:rPr lang="en-US" altLang="ko-KR" sz="2400" spc="-1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AC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466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양쪽 모서리가 둥근 사각형 59">
            <a:extLst>
              <a:ext uri="{FF2B5EF4-FFF2-40B4-BE49-F238E27FC236}">
                <a16:creationId xmlns:a16="http://schemas.microsoft.com/office/drawing/2014/main" id="{9EC927EA-AB3A-4CD3-ADEB-93E406374085}"/>
              </a:ext>
            </a:extLst>
          </p:cNvPr>
          <p:cNvSpPr/>
          <p:nvPr/>
        </p:nvSpPr>
        <p:spPr>
          <a:xfrm rot="5400000">
            <a:off x="433137" y="-186022"/>
            <a:ext cx="449475" cy="13157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767970-7223-4C7D-B124-D80C12843B82}"/>
              </a:ext>
            </a:extLst>
          </p:cNvPr>
          <p:cNvSpPr/>
          <p:nvPr/>
        </p:nvSpPr>
        <p:spPr>
          <a:xfrm>
            <a:off x="244716" y="271791"/>
            <a:ext cx="794153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buClr>
                <a:srgbClr val="004EA1"/>
              </a:buClr>
              <a:buSzPct val="100000"/>
              <a:tabLst>
                <a:tab pos="191889" algn="l"/>
                <a:tab pos="866925" algn="l"/>
              </a:tabLst>
            </a:pPr>
            <a:r>
              <a:rPr lang="ko-KR" altLang="en-US" spc="-162" dirty="0">
                <a:ln>
                  <a:solidFill>
                    <a:srgbClr val="2358C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</a:t>
            </a:r>
            <a:r>
              <a:rPr lang="en-US" altLang="ko-KR" spc="-162" dirty="0">
                <a:ln>
                  <a:solidFill>
                    <a:srgbClr val="2358C3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E978B9E-75CC-4DF0-BF01-E461778A0D4C}"/>
              </a:ext>
            </a:extLst>
          </p:cNvPr>
          <p:cNvSpPr/>
          <p:nvPr/>
        </p:nvSpPr>
        <p:spPr>
          <a:xfrm>
            <a:off x="2345093" y="1459202"/>
            <a:ext cx="7232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000" spc="-140" dirty="0">
                <a:ln>
                  <a:solidFill>
                    <a:srgbClr val="006AD9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위치기반 공공사업 경험 및 사업관리 노하우 보유</a:t>
            </a:r>
          </a:p>
        </p:txBody>
      </p:sp>
      <p:sp>
        <p:nvSpPr>
          <p:cNvPr id="75" name="타원형 설명선 2">
            <a:extLst>
              <a:ext uri="{FF2B5EF4-FFF2-40B4-BE49-F238E27FC236}">
                <a16:creationId xmlns:a16="http://schemas.microsoft.com/office/drawing/2014/main" id="{CF7FF3A0-401F-4D3B-814B-7636987DDA86}"/>
              </a:ext>
            </a:extLst>
          </p:cNvPr>
          <p:cNvSpPr/>
          <p:nvPr/>
        </p:nvSpPr>
        <p:spPr>
          <a:xfrm flipH="1">
            <a:off x="706020" y="955419"/>
            <a:ext cx="1485181" cy="1472130"/>
          </a:xfrm>
          <a:prstGeom prst="wedgeEllipseCallout">
            <a:avLst>
              <a:gd name="adj1" fmla="val -56767"/>
              <a:gd name="adj2" fmla="val 3629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r>
              <a:rPr lang="ko-KR" altLang="en-US" sz="2800" spc="-140" dirty="0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</a:t>
            </a:r>
            <a:endParaRPr lang="en-US" altLang="ko-KR" sz="2800" spc="-140" dirty="0">
              <a:ln>
                <a:solidFill>
                  <a:srgbClr val="006AD9">
                    <a:alpha val="0"/>
                  </a:srgbClr>
                </a:solidFill>
              </a:ln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ko-KR" altLang="en-US" sz="2800" spc="-140" dirty="0">
                <a:ln>
                  <a:solidFill>
                    <a:srgbClr val="006AD9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3175BBC-BB2E-49B1-AC77-DA030E9F2C2C}"/>
              </a:ext>
            </a:extLst>
          </p:cNvPr>
          <p:cNvSpPr/>
          <p:nvPr/>
        </p:nvSpPr>
        <p:spPr>
          <a:xfrm>
            <a:off x="2352253" y="1919069"/>
            <a:ext cx="7225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Tx/>
              <a:buChar char="-"/>
            </a:pP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대한체육회</a:t>
            </a:r>
            <a:r>
              <a:rPr kumimoji="1" lang="en-US" altLang="ko-KR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1200" dirty="0" err="1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스포츠클럽종합정보시스템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</a:t>
            </a:r>
            <a:r>
              <a:rPr kumimoji="1" lang="en-US" altLang="ko-KR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인천관내 서구의 각종 시설관리를 책임지고 있는 인천서구시설관리공단의 통합예약시스템을 비롯하여 </a:t>
            </a:r>
            <a:r>
              <a:rPr kumimoji="1" lang="ko-KR" altLang="en-US" sz="1200" dirty="0" err="1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군산시화학물질관리지도등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「인천 바이오 </a:t>
            </a:r>
            <a:r>
              <a:rPr kumimoji="1" lang="ko-KR" altLang="en-US" sz="1200" dirty="0" err="1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맵」온라인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플랫폼 구축 유사실적 보유</a:t>
            </a:r>
            <a:endParaRPr kumimoji="1" lang="en-US" altLang="ko-KR" sz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lvl="0" indent="-171450">
              <a:buFontTx/>
              <a:buChar char="-"/>
            </a:pP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제안사가 보유하고 있는 체계적인 위치기반 시스템 관련 대민서비스 </a:t>
            </a:r>
            <a:r>
              <a:rPr kumimoji="1" lang="en-US" altLang="ko-KR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</a:t>
            </a:r>
            <a:r>
              <a:rPr kumimoji="1" lang="ko-KR" altLang="en-US" sz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구축사업의 노하우 적용</a:t>
            </a:r>
            <a:endParaRPr kumimoji="1" lang="en-US" altLang="ko-KR" sz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8C05601-F6D3-4808-9861-C8B7E7F47E8B}"/>
              </a:ext>
            </a:extLst>
          </p:cNvPr>
          <p:cNvSpPr/>
          <p:nvPr/>
        </p:nvSpPr>
        <p:spPr>
          <a:xfrm>
            <a:off x="2345094" y="716141"/>
            <a:ext cx="81800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위치기반 대민서비스 공공사업을 안정적으로 수행하였습니다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28B53D36-7BB7-4E94-AE17-6DE7E1D4810D}"/>
              </a:ext>
            </a:extLst>
          </p:cNvPr>
          <p:cNvSpPr txBox="1">
            <a:spLocks/>
          </p:cNvSpPr>
          <p:nvPr/>
        </p:nvSpPr>
        <p:spPr>
          <a:xfrm>
            <a:off x="1332169" y="2846582"/>
            <a:ext cx="8012843" cy="657841"/>
          </a:xfrm>
          <a:prstGeom prst="rect">
            <a:avLst/>
          </a:prstGeom>
          <a:solidFill>
            <a:srgbClr val="0099E6"/>
          </a:solidFill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군산시화학물질관리지도시스템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구축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군산시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- 2021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80" name="제목 1">
            <a:extLst>
              <a:ext uri="{FF2B5EF4-FFF2-40B4-BE49-F238E27FC236}">
                <a16:creationId xmlns:a16="http://schemas.microsoft.com/office/drawing/2014/main" id="{075FA670-DDFC-47DF-9035-0168A251F315}"/>
              </a:ext>
            </a:extLst>
          </p:cNvPr>
          <p:cNvSpPr txBox="1">
            <a:spLocks/>
          </p:cNvSpPr>
          <p:nvPr/>
        </p:nvSpPr>
        <p:spPr>
          <a:xfrm>
            <a:off x="1331573" y="5352762"/>
            <a:ext cx="8012843" cy="762288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세종청사 </a:t>
            </a:r>
            <a:r>
              <a:rPr lang="ko-KR" altLang="en-US" sz="2400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길찾기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 </a:t>
            </a:r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행정안전부 세종청사관리 </a:t>
            </a:r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- 2019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81" name="제목 1">
            <a:extLst>
              <a:ext uri="{FF2B5EF4-FFF2-40B4-BE49-F238E27FC236}">
                <a16:creationId xmlns:a16="http://schemas.microsoft.com/office/drawing/2014/main" id="{66EF82AF-ACE1-4625-A251-8C73284B959B}"/>
              </a:ext>
            </a:extLst>
          </p:cNvPr>
          <p:cNvSpPr txBox="1">
            <a:spLocks/>
          </p:cNvSpPr>
          <p:nvPr/>
        </p:nvSpPr>
        <p:spPr>
          <a:xfrm>
            <a:off x="1331573" y="6210693"/>
            <a:ext cx="8012843" cy="828282"/>
          </a:xfrm>
          <a:prstGeom prst="rect">
            <a:avLst/>
          </a:prstGeom>
          <a:solidFill>
            <a:srgbClr val="0099E6"/>
          </a:solidFill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스포츠클럽 종합정보시스템 </a:t>
            </a:r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대한체육회 </a:t>
            </a:r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776B8E24-2F3D-46FC-A7B8-3A949AEAF998}"/>
              </a:ext>
            </a:extLst>
          </p:cNvPr>
          <p:cNvSpPr txBox="1">
            <a:spLocks/>
          </p:cNvSpPr>
          <p:nvPr/>
        </p:nvSpPr>
        <p:spPr>
          <a:xfrm>
            <a:off x="1331573" y="3712840"/>
            <a:ext cx="8012843" cy="657841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통합예약시스템 구축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인천시 서구시설관리공단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-2020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B1ED95FB-E280-4CD2-AAE0-1F70D754EAB8}"/>
              </a:ext>
            </a:extLst>
          </p:cNvPr>
          <p:cNvSpPr txBox="1">
            <a:spLocks/>
          </p:cNvSpPr>
          <p:nvPr/>
        </p:nvSpPr>
        <p:spPr>
          <a:xfrm>
            <a:off x="1331573" y="4532801"/>
            <a:ext cx="8012843" cy="657841"/>
          </a:xfrm>
          <a:prstGeom prst="rect">
            <a:avLst/>
          </a:prstGeom>
          <a:solidFill>
            <a:srgbClr val="0099E6"/>
          </a:solidFill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1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인천시 추정분담금 정보시스템 재구축 </a:t>
            </a:r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인천광역시 </a:t>
            </a:r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822526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El01">
      <a:dk1>
        <a:sysClr val="windowText" lastClr="000000"/>
      </a:dk1>
      <a:lt1>
        <a:sysClr val="window" lastClr="FFFFFF"/>
      </a:lt1>
      <a:dk2>
        <a:srgbClr val="505566"/>
      </a:dk2>
      <a:lt2>
        <a:srgbClr val="FF526B"/>
      </a:lt2>
      <a:accent1>
        <a:srgbClr val="006AD9"/>
      </a:accent1>
      <a:accent2>
        <a:srgbClr val="00ADE1"/>
      </a:accent2>
      <a:accent3>
        <a:srgbClr val="00A88A"/>
      </a:accent3>
      <a:accent4>
        <a:srgbClr val="C7AA9D"/>
      </a:accent4>
      <a:accent5>
        <a:srgbClr val="FFC000"/>
      </a:accent5>
      <a:accent6>
        <a:srgbClr val="FF5A00"/>
      </a:accent6>
      <a:hlink>
        <a:srgbClr val="0563C1"/>
      </a:hlink>
      <a:folHlink>
        <a:srgbClr val="954F72"/>
      </a:folHlink>
    </a:clrScheme>
    <a:fontScheme name="El">
      <a:majorFont>
        <a:latin typeface="Century Gothic"/>
        <a:ea typeface="KoPub돋움체 Bold"/>
        <a:cs typeface=""/>
      </a:majorFont>
      <a:minorFont>
        <a:latin typeface="Bookman Old Style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42439</TotalTime>
  <Words>5090</Words>
  <Application>Microsoft Office PowerPoint</Application>
  <PresentationFormat>사용자 지정</PresentationFormat>
  <Paragraphs>1300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90" baseType="lpstr">
      <vt:lpstr>vricksrepublic</vt:lpstr>
      <vt:lpstr>Rix고딕 EB</vt:lpstr>
      <vt:lpstr>Tahoma</vt:lpstr>
      <vt:lpstr>나눔손글씨 붓</vt:lpstr>
      <vt:lpstr>210 M고딕 050</vt:lpstr>
      <vt:lpstr>나눔스퀘어 Bold</vt:lpstr>
      <vt:lpstr>다음_Regular</vt:lpstr>
      <vt:lpstr>Georgia</vt:lpstr>
      <vt:lpstr>Calibri</vt:lpstr>
      <vt:lpstr>Rix고딕 B</vt:lpstr>
      <vt:lpstr>굴림</vt:lpstr>
      <vt:lpstr>Century Gothic</vt:lpstr>
      <vt:lpstr>나눔고딕 Bold</vt:lpstr>
      <vt:lpstr>Arial</vt:lpstr>
      <vt:lpstr>Wingdings</vt:lpstr>
      <vt:lpstr>Rix모던고딕 EB</vt:lpstr>
      <vt:lpstr>HY견고딕</vt:lpstr>
      <vt:lpstr>Bookman Old Style</vt:lpstr>
      <vt:lpstr>나눔스퀘어라운드 Bold</vt:lpstr>
      <vt:lpstr>Rix모던고딕 L</vt:lpstr>
      <vt:lpstr>KoPubWorld돋움체 Bold</vt:lpstr>
      <vt:lpstr>KoPub돋움체 Medium</vt:lpstr>
      <vt:lpstr>Rix모던고딕 M</vt:lpstr>
      <vt:lpstr>Rix고딕 M</vt:lpstr>
      <vt:lpstr>Wingdings 2</vt:lpstr>
      <vt:lpstr>나눔바른고딕</vt:lpstr>
      <vt:lpstr>나눔고딕</vt:lpstr>
      <vt:lpstr>다음_SemiBold</vt:lpstr>
      <vt:lpstr>누리 L</vt:lpstr>
      <vt:lpstr>나눔스퀘어 ExtraBold</vt:lpstr>
      <vt:lpstr>Yoon 윤고딕 530_TT</vt:lpstr>
      <vt:lpstr>나눔스퀘어</vt:lpstr>
      <vt:lpstr>KoPub돋움체 Bold</vt:lpstr>
      <vt:lpstr>뫼비우스 Bold</vt:lpstr>
      <vt:lpstr>Rix모던고딕 B</vt:lpstr>
      <vt:lpstr>누리 B</vt:lpstr>
      <vt:lpstr>맑은 고딕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피씨엔</dc:creator>
  <cp:lastModifiedBy>나성인</cp:lastModifiedBy>
  <cp:revision>3068</cp:revision>
  <cp:lastPrinted>2018-08-19T05:55:17Z</cp:lastPrinted>
  <dcterms:created xsi:type="dcterms:W3CDTF">2017-05-09T05:26:30Z</dcterms:created>
  <dcterms:modified xsi:type="dcterms:W3CDTF">2022-12-23T05:14:49Z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D:\2017년09월-바탕화면\설명회 템플릿(A4).pptx</vt:lpwstr>
  </property>
</Properties>
</file>